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media/image11.jpg" ContentType="image/jpg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media/image74.jpg" ContentType="image/jpg"/>
  <Override PartName="/ppt/media/image75.jpg" ContentType="image/jpg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60" r:id="rId2"/>
  </p:sldMasterIdLst>
  <p:notesMasterIdLst>
    <p:notesMasterId r:id="rId87"/>
  </p:notesMasterIdLst>
  <p:sldIdLst>
    <p:sldId id="256" r:id="rId3"/>
    <p:sldId id="468" r:id="rId4"/>
    <p:sldId id="466" r:id="rId5"/>
    <p:sldId id="470" r:id="rId6"/>
    <p:sldId id="475" r:id="rId7"/>
    <p:sldId id="474" r:id="rId8"/>
    <p:sldId id="473" r:id="rId9"/>
    <p:sldId id="471" r:id="rId10"/>
    <p:sldId id="472" r:id="rId11"/>
    <p:sldId id="476" r:id="rId12"/>
    <p:sldId id="477" r:id="rId13"/>
    <p:sldId id="478" r:id="rId14"/>
    <p:sldId id="289" r:id="rId15"/>
    <p:sldId id="291" r:id="rId16"/>
    <p:sldId id="292" r:id="rId17"/>
    <p:sldId id="540" r:id="rId18"/>
    <p:sldId id="587" r:id="rId19"/>
    <p:sldId id="557" r:id="rId20"/>
    <p:sldId id="541" r:id="rId21"/>
    <p:sldId id="581" r:id="rId22"/>
    <p:sldId id="560" r:id="rId23"/>
    <p:sldId id="577" r:id="rId24"/>
    <p:sldId id="510" r:id="rId25"/>
    <p:sldId id="580" r:id="rId26"/>
    <p:sldId id="542" r:id="rId27"/>
    <p:sldId id="543" r:id="rId28"/>
    <p:sldId id="582" r:id="rId29"/>
    <p:sldId id="594" r:id="rId30"/>
    <p:sldId id="583" r:id="rId31"/>
    <p:sldId id="273" r:id="rId32"/>
    <p:sldId id="597" r:id="rId33"/>
    <p:sldId id="598" r:id="rId34"/>
    <p:sldId id="601" r:id="rId35"/>
    <p:sldId id="274" r:id="rId36"/>
    <p:sldId id="600" r:id="rId37"/>
    <p:sldId id="602" r:id="rId38"/>
    <p:sldId id="603" r:id="rId39"/>
    <p:sldId id="605" r:id="rId40"/>
    <p:sldId id="607" r:id="rId41"/>
    <p:sldId id="654" r:id="rId42"/>
    <p:sldId id="613" r:id="rId43"/>
    <p:sldId id="614" r:id="rId44"/>
    <p:sldId id="586" r:id="rId45"/>
    <p:sldId id="612" r:id="rId46"/>
    <p:sldId id="616" r:id="rId47"/>
    <p:sldId id="617" r:id="rId48"/>
    <p:sldId id="618" r:id="rId49"/>
    <p:sldId id="619" r:id="rId50"/>
    <p:sldId id="621" r:id="rId51"/>
    <p:sldId id="622" r:id="rId52"/>
    <p:sldId id="623" r:id="rId53"/>
    <p:sldId id="624" r:id="rId54"/>
    <p:sldId id="625" r:id="rId55"/>
    <p:sldId id="285" r:id="rId56"/>
    <p:sldId id="287" r:id="rId57"/>
    <p:sldId id="573" r:id="rId58"/>
    <p:sldId id="620" r:id="rId59"/>
    <p:sldId id="626" r:id="rId60"/>
    <p:sldId id="628" r:id="rId61"/>
    <p:sldId id="569" r:id="rId62"/>
    <p:sldId id="627" r:id="rId63"/>
    <p:sldId id="629" r:id="rId64"/>
    <p:sldId id="630" r:id="rId65"/>
    <p:sldId id="636" r:id="rId66"/>
    <p:sldId id="631" r:id="rId67"/>
    <p:sldId id="633" r:id="rId68"/>
    <p:sldId id="635" r:id="rId69"/>
    <p:sldId id="637" r:id="rId70"/>
    <p:sldId id="640" r:id="rId71"/>
    <p:sldId id="641" r:id="rId72"/>
    <p:sldId id="655" r:id="rId73"/>
    <p:sldId id="642" r:id="rId74"/>
    <p:sldId id="645" r:id="rId75"/>
    <p:sldId id="643" r:id="rId76"/>
    <p:sldId id="638" r:id="rId77"/>
    <p:sldId id="657" r:id="rId78"/>
    <p:sldId id="644" r:id="rId79"/>
    <p:sldId id="651" r:id="rId80"/>
    <p:sldId id="646" r:id="rId81"/>
    <p:sldId id="653" r:id="rId82"/>
    <p:sldId id="647" r:id="rId83"/>
    <p:sldId id="648" r:id="rId84"/>
    <p:sldId id="652" r:id="rId85"/>
    <p:sldId id="649" r:id="rId86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EE66D953-305D-40D3-B48B-A1C59D66E92E}">
          <p14:sldIdLst>
            <p14:sldId id="256"/>
            <p14:sldId id="468"/>
            <p14:sldId id="466"/>
            <p14:sldId id="470"/>
            <p14:sldId id="475"/>
            <p14:sldId id="474"/>
            <p14:sldId id="473"/>
            <p14:sldId id="471"/>
            <p14:sldId id="472"/>
            <p14:sldId id="476"/>
            <p14:sldId id="477"/>
            <p14:sldId id="478"/>
            <p14:sldId id="289"/>
            <p14:sldId id="291"/>
            <p14:sldId id="292"/>
            <p14:sldId id="540"/>
            <p14:sldId id="587"/>
            <p14:sldId id="557"/>
            <p14:sldId id="541"/>
            <p14:sldId id="581"/>
            <p14:sldId id="560"/>
            <p14:sldId id="577"/>
            <p14:sldId id="510"/>
            <p14:sldId id="580"/>
            <p14:sldId id="542"/>
            <p14:sldId id="543"/>
            <p14:sldId id="582"/>
            <p14:sldId id="594"/>
            <p14:sldId id="583"/>
            <p14:sldId id="273"/>
            <p14:sldId id="597"/>
            <p14:sldId id="598"/>
            <p14:sldId id="601"/>
            <p14:sldId id="274"/>
            <p14:sldId id="600"/>
            <p14:sldId id="602"/>
            <p14:sldId id="603"/>
            <p14:sldId id="605"/>
            <p14:sldId id="607"/>
            <p14:sldId id="654"/>
            <p14:sldId id="613"/>
            <p14:sldId id="614"/>
            <p14:sldId id="586"/>
            <p14:sldId id="612"/>
            <p14:sldId id="616"/>
            <p14:sldId id="617"/>
            <p14:sldId id="618"/>
            <p14:sldId id="619"/>
            <p14:sldId id="621"/>
            <p14:sldId id="622"/>
            <p14:sldId id="623"/>
            <p14:sldId id="624"/>
            <p14:sldId id="625"/>
            <p14:sldId id="285"/>
            <p14:sldId id="287"/>
            <p14:sldId id="573"/>
            <p14:sldId id="620"/>
            <p14:sldId id="626"/>
            <p14:sldId id="628"/>
            <p14:sldId id="569"/>
            <p14:sldId id="627"/>
            <p14:sldId id="629"/>
            <p14:sldId id="630"/>
            <p14:sldId id="636"/>
            <p14:sldId id="631"/>
            <p14:sldId id="633"/>
            <p14:sldId id="635"/>
            <p14:sldId id="637"/>
            <p14:sldId id="640"/>
            <p14:sldId id="641"/>
            <p14:sldId id="655"/>
            <p14:sldId id="642"/>
            <p14:sldId id="645"/>
            <p14:sldId id="643"/>
            <p14:sldId id="638"/>
            <p14:sldId id="657"/>
            <p14:sldId id="644"/>
            <p14:sldId id="651"/>
            <p14:sldId id="646"/>
            <p14:sldId id="653"/>
            <p14:sldId id="647"/>
            <p14:sldId id="648"/>
            <p14:sldId id="652"/>
            <p14:sldId id="649"/>
          </p14:sldIdLst>
        </p14:section>
        <p14:section name="Extra Hidden Slides" id="{BF075F40-F8A9-4C27-8F59-2B12226951C3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1812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42">
          <p15:clr>
            <a:srgbClr val="9AA0A6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116" roundtripDataSignature="AMtx7mjkgzNfkZPJMBVFBIdrxUXz2eN6Y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C1C1C"/>
    <a:srgbClr val="FF0000"/>
    <a:srgbClr val="777777"/>
    <a:srgbClr val="A6A6A6"/>
    <a:srgbClr val="FF6500"/>
    <a:srgbClr val="A9D18E"/>
    <a:srgbClr val="7030A0"/>
    <a:srgbClr val="43682B"/>
    <a:srgbClr val="92D050"/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4945731-F96D-45D4-8C75-4CE8AA9584A6}">
  <a:tblStyle styleId="{14945731-F96D-45D4-8C75-4CE8AA9584A6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27" autoAdjust="0"/>
    <p:restoredTop sz="84136" autoAdjust="0"/>
  </p:normalViewPr>
  <p:slideViewPr>
    <p:cSldViewPr snapToGrid="0">
      <p:cViewPr varScale="1">
        <p:scale>
          <a:sx n="123" d="100"/>
          <a:sy n="123" d="100"/>
        </p:scale>
        <p:origin x="2784" y="102"/>
      </p:cViewPr>
      <p:guideLst>
        <p:guide orient="horz" pos="1812"/>
        <p:guide pos="2880"/>
        <p:guide orient="horz" pos="4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117" Type="http://schemas.openxmlformats.org/officeDocument/2006/relationships/presProps" Target="presProps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118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116" Type="http://customschemas.google.com/relationships/presentationmetadata" Target="meta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19" Type="http://schemas.openxmlformats.org/officeDocument/2006/relationships/theme" Target="theme/theme1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120" Type="http://schemas.openxmlformats.org/officeDocument/2006/relationships/tableStyles" Target="tableStyle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notesMaster" Target="notesMasters/notesMaster1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30930604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" name="Google Shape;4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38833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US" dirty="0"/>
              <a:t>Yes! This paper, ‘forwarding metamorphosis’ made it possible. They proposed something called as the RMT 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9906863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1198751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" name="Google Shape;4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73326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4071371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US" dirty="0"/>
              <a:t>Now, let’s look at 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1766985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8319802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US" dirty="0"/>
              <a:t>To get a high-level picture, let’s look at a traditional network before SDN 1.0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5620243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US" dirty="0"/>
              <a:t>Recall our logical view of a network switch</a:t>
            </a:r>
          </a:p>
          <a:p>
            <a:pPr marL="158750" indent="0">
              <a:buNone/>
            </a:pPr>
            <a:r>
              <a:rPr lang="en-US" dirty="0"/>
              <a:t>- On each switch: Vendor specific control plane talking to vendor specific </a:t>
            </a:r>
            <a:r>
              <a:rPr lang="en-US" dirty="0" err="1"/>
              <a:t>dataplane</a:t>
            </a:r>
            <a:r>
              <a:rPr lang="en-US" dirty="0"/>
              <a:t> with a vendor specific interface (driver) 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4776497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800" b="0" i="0" u="none" strike="noStrike" baseline="0" dirty="0">
                <a:latin typeface="CMR9"/>
              </a:rPr>
              <a:t>Take years for all vendors to agree on certain protocol</a:t>
            </a:r>
          </a:p>
          <a:p>
            <a:pPr algn="l"/>
            <a:r>
              <a:rPr lang="en-US" sz="1800" b="0" i="0" u="none" strike="noStrike" baseline="0" dirty="0">
                <a:latin typeface="CMR9"/>
              </a:rPr>
              <a:t>network equipment vendors are understandably nervous, about opening up interfaces inside their boxes: they have spent years deploying and tuning fragile distributed protocols and algorithms, and they fear that new experiments will bring networks crashing down. </a:t>
            </a:r>
          </a:p>
          <a:p>
            <a:pPr algn="l"/>
            <a:r>
              <a:rPr lang="en-US" sz="1800" b="0" i="0" u="none" strike="noStrike" baseline="0" dirty="0">
                <a:latin typeface="CMR9"/>
              </a:rPr>
              <a:t>And, of course, open platforms lower the barrier-to-entry for new competitors.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6038211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40910341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9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39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3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9497" y="318868"/>
            <a:ext cx="8029073" cy="602018"/>
          </a:xfrm>
        </p:spPr>
        <p:txBody>
          <a:bodyPr anchor="b"/>
          <a:lstStyle>
            <a:lvl1pPr algn="ctr">
              <a:defRPr sz="3375">
                <a:solidFill>
                  <a:schemeClr val="accent2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69497" y="920885"/>
            <a:ext cx="8029073" cy="3735336"/>
          </a:xfrm>
        </p:spPr>
        <p:txBody>
          <a:bodyPr anchor="ctr">
            <a:normAutofit/>
          </a:bodyPr>
          <a:lstStyle>
            <a:lvl1pPr marL="0" indent="0" algn="ctr">
              <a:buNone/>
              <a:defRPr sz="6600"/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065C54-BEEB-4967-B3B1-D5355016C77F}" type="datetime1">
              <a:rPr lang="en-SG" smtClean="0"/>
              <a:t>2/10/2021</a:t>
            </a:fld>
            <a:endParaRPr lang="en-SG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NUS-Barefoot Networks Confidential and Proprietary Under NDA</a:t>
            </a:r>
            <a:endParaRPr lang="en-SG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0A993-0AA1-412D-A37A-2D363295DE68}" type="slidenum">
              <a:rPr lang="en-SG" smtClean="0"/>
              <a:t>‹#›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479906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_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69497" y="385010"/>
            <a:ext cx="8029073" cy="4271211"/>
          </a:xfrm>
        </p:spPr>
        <p:txBody>
          <a:bodyPr anchor="ctr">
            <a:normAutofit/>
          </a:bodyPr>
          <a:lstStyle>
            <a:lvl1pPr marL="0" indent="0" algn="ctr">
              <a:buNone/>
              <a:defRPr sz="6600"/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D3226-24BC-48B0-9C2D-10FCAC249AE0}" type="datetime1">
              <a:rPr lang="en-SG" smtClean="0"/>
              <a:t>2/10/2021</a:t>
            </a:fld>
            <a:endParaRPr lang="en-SG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NUS-Barefoot Networks Confidential and Proprietary Under NDA</a:t>
            </a:r>
            <a:endParaRPr lang="en-SG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0A993-0AA1-412D-A37A-2D363295DE68}" type="slidenum">
              <a:rPr lang="en-SG" smtClean="0"/>
              <a:t>‹#›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8203767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69497" y="318868"/>
            <a:ext cx="8029073" cy="602018"/>
          </a:xfrm>
        </p:spPr>
        <p:txBody>
          <a:bodyPr anchor="b"/>
          <a:lstStyle>
            <a:lvl1pPr algn="ctr">
              <a:defRPr sz="3375">
                <a:solidFill>
                  <a:schemeClr val="accent2"/>
                </a:solidFill>
                <a:latin typeface="+mj-lt"/>
              </a:defRPr>
            </a:lvl1pPr>
          </a:lstStyle>
          <a:p>
            <a:r>
              <a:rPr lang="en-US" dirty="0"/>
              <a:t>Placeholder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69497" y="920885"/>
            <a:ext cx="8029073" cy="3735336"/>
          </a:xfrm>
        </p:spPr>
        <p:txBody>
          <a:bodyPr anchor="t">
            <a:normAutofit/>
          </a:bodyPr>
          <a:lstStyle>
            <a:lvl1pPr marL="0" indent="0" algn="ctr">
              <a:buNone/>
              <a:defRPr sz="3300"/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142F3E-A1F5-431F-8B78-08A91E0C722A}" type="datetime1">
              <a:rPr lang="en-SG" smtClean="0"/>
              <a:t>2/10/2021</a:t>
            </a:fld>
            <a:endParaRPr lang="en-SG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NUS-Barefoot Networks Confidential and Proprietary Under NDA</a:t>
            </a:r>
            <a:endParaRPr lang="en-SG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0A993-0AA1-412D-A37A-2D363295DE68}" type="slidenum">
              <a:rPr lang="en-SG" smtClean="0"/>
              <a:t>‹#›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6088650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814390"/>
            <a:ext cx="7886700" cy="3818335"/>
          </a:xfrm>
        </p:spPr>
        <p:txBody>
          <a:bodyPr>
            <a:normAutofit/>
          </a:bodyPr>
          <a:lstStyle>
            <a:lvl1pPr marL="85725" indent="-85725">
              <a:buFont typeface="Calibri Light" panose="020F0302020204030204" pitchFamily="34" charset="0"/>
              <a:buChar char=" "/>
              <a:defRPr sz="2400">
                <a:solidFill>
                  <a:schemeClr val="accent5"/>
                </a:solidFill>
              </a:defRPr>
            </a:lvl1pPr>
            <a:lvl2pPr marL="601266" indent="-344091">
              <a:spcBef>
                <a:spcPts val="450"/>
              </a:spcBef>
              <a:buFont typeface="Calibri Light" panose="020F0302020204030204" pitchFamily="34" charset="0"/>
              <a:buChar char="‒"/>
              <a:defRPr sz="2100"/>
            </a:lvl2pPr>
            <a:lvl3pPr marL="771525" indent="-173831">
              <a:spcBef>
                <a:spcPts val="450"/>
              </a:spcBef>
              <a:buFont typeface="Arial" panose="020B0604020202020204" pitchFamily="34" charset="0"/>
              <a:buChar char="•"/>
              <a:defRPr sz="1800"/>
            </a:lvl3pPr>
            <a:lvl4pPr marL="1114425" indent="-342900">
              <a:spcBef>
                <a:spcPts val="450"/>
              </a:spcBef>
              <a:buFont typeface="Arial" panose="020B0604020202020204" pitchFamily="34" charset="0"/>
              <a:buChar char="•"/>
              <a:defRPr sz="1500"/>
            </a:lvl4pPr>
            <a:lvl5pPr marL="1371600" indent="-342900">
              <a:spcBef>
                <a:spcPts val="450"/>
              </a:spcBef>
              <a:buFont typeface="Arial" panose="020B0604020202020204" pitchFamily="34" charset="0"/>
              <a:buChar char="•"/>
              <a:defRPr sz="15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D0B4D-3107-4555-BA48-5692C2B36C11}" type="datetime1">
              <a:rPr lang="en-SG" smtClean="0"/>
              <a:t>2/10/2021</a:t>
            </a:fld>
            <a:endParaRPr lang="en-SG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NUS-Barefoot Networks Confidential and Proprietary Under NDA</a:t>
            </a:r>
            <a:endParaRPr lang="en-SG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0A993-0AA1-412D-A37A-2D363295DE68}" type="slidenum">
              <a:rPr lang="en-SG" smtClean="0"/>
              <a:t>‹#›</a:t>
            </a:fld>
            <a:endParaRPr lang="en-SG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28650" y="273845"/>
            <a:ext cx="7886700" cy="440531"/>
          </a:xfrm>
        </p:spPr>
        <p:txBody>
          <a:bodyPr/>
          <a:lstStyle>
            <a:lvl1pPr algn="l">
              <a:defRPr sz="3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58314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80AA8-BF40-4A70-A08C-BFD727DF8F9C}" type="datetime1">
              <a:rPr lang="en-SG" smtClean="0"/>
              <a:t>2/10/2021</a:t>
            </a:fld>
            <a:endParaRPr lang="en-SG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NUS-Barefoot Networks Confidential and Proprietary Under NDA</a:t>
            </a:r>
            <a:endParaRPr lang="en-SG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0A993-0AA1-412D-A37A-2D363295DE68}" type="slidenum">
              <a:rPr lang="en-SG" smtClean="0"/>
              <a:t>‹#›</a:t>
            </a:fld>
            <a:endParaRPr lang="en-SG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28650" y="273845"/>
            <a:ext cx="7886700" cy="440531"/>
          </a:xfrm>
        </p:spPr>
        <p:txBody>
          <a:bodyPr/>
          <a:lstStyle>
            <a:lvl1pPr algn="l">
              <a:defRPr sz="3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>
          <a:xfrm>
            <a:off x="628650" y="864394"/>
            <a:ext cx="7886700" cy="3750469"/>
          </a:xfrm>
        </p:spPr>
        <p:txBody>
          <a:bodyPr>
            <a:normAutofit/>
          </a:bodyPr>
          <a:lstStyle>
            <a:lvl1pPr marL="214313" indent="-214313">
              <a:spcBef>
                <a:spcPts val="450"/>
              </a:spcBef>
              <a:defRPr sz="2400"/>
            </a:lvl1pPr>
            <a:lvl2pPr marL="471488" indent="-214313">
              <a:spcBef>
                <a:spcPts val="450"/>
              </a:spcBef>
              <a:buFont typeface="Calibri Light" panose="020F0302020204030204" pitchFamily="34" charset="0"/>
              <a:buChar char="̶"/>
              <a:defRPr sz="2100"/>
            </a:lvl2pPr>
            <a:lvl3pPr>
              <a:spcBef>
                <a:spcPts val="450"/>
              </a:spcBef>
              <a:defRPr sz="1500"/>
            </a:lvl3pPr>
            <a:lvl4pPr>
              <a:spcBef>
                <a:spcPts val="450"/>
              </a:spcBef>
              <a:defRPr sz="1350"/>
            </a:lvl4pPr>
            <a:lvl5pPr>
              <a:spcBef>
                <a:spcPts val="450"/>
              </a:spcBef>
              <a:defRPr sz="13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12892828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73845"/>
            <a:ext cx="7886700" cy="440531"/>
          </a:xfrm>
        </p:spPr>
        <p:txBody>
          <a:bodyPr/>
          <a:lstStyle>
            <a:lvl1pPr algn="l">
              <a:defRPr sz="3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807244"/>
            <a:ext cx="7886700" cy="3825479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>
                <a:latin typeface="Inconsolata-dz" panose="020B0609030003000000" pitchFamily="49" charset="0"/>
              </a:defRPr>
            </a:lvl1pPr>
            <a:lvl2pPr marL="257175" indent="0">
              <a:lnSpc>
                <a:spcPct val="100000"/>
              </a:lnSpc>
              <a:spcBef>
                <a:spcPts val="0"/>
              </a:spcBef>
              <a:buNone/>
              <a:defRPr sz="1500">
                <a:latin typeface="Inconsolata-dz" panose="020B0609030003000000" pitchFamily="49" charset="0"/>
              </a:defRPr>
            </a:lvl2pPr>
            <a:lvl3pPr marL="514350" indent="0">
              <a:lnSpc>
                <a:spcPct val="90000"/>
              </a:lnSpc>
              <a:spcBef>
                <a:spcPts val="0"/>
              </a:spcBef>
              <a:buNone/>
              <a:defRPr sz="1200">
                <a:latin typeface="Inconsolata-dz" panose="020B0609030003000000" pitchFamily="49" charset="0"/>
              </a:defRPr>
            </a:lvl3pPr>
            <a:lvl4pPr marL="771525" indent="0">
              <a:lnSpc>
                <a:spcPct val="90000"/>
              </a:lnSpc>
              <a:spcBef>
                <a:spcPts val="0"/>
              </a:spcBef>
              <a:buNone/>
              <a:defRPr sz="1050">
                <a:latin typeface="Inconsolata-dz" panose="020B0609030003000000" pitchFamily="49" charset="0"/>
              </a:defRPr>
            </a:lvl4pPr>
            <a:lvl5pPr marL="1028700" indent="0">
              <a:lnSpc>
                <a:spcPct val="90000"/>
              </a:lnSpc>
              <a:spcBef>
                <a:spcPts val="0"/>
              </a:spcBef>
              <a:buNone/>
              <a:defRPr sz="1050">
                <a:latin typeface="Inconsolata-dz" panose="020B0609030003000000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7BCF9-A7F4-418C-8CC9-2A5597BFF82D}" type="datetime1">
              <a:rPr lang="en-SG" smtClean="0"/>
              <a:t>2/10/2021</a:t>
            </a:fld>
            <a:endParaRPr lang="en-SG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NUS-Barefoot Networks Confidential and Proprietary Under NDA</a:t>
            </a:r>
            <a:endParaRPr lang="en-SG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0A993-0AA1-412D-A37A-2D363295DE68}" type="slidenum">
              <a:rPr lang="en-SG" smtClean="0"/>
              <a:t>‹#›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98496220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and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73845"/>
            <a:ext cx="7886700" cy="440531"/>
          </a:xfrm>
        </p:spPr>
        <p:txBody>
          <a:bodyPr/>
          <a:lstStyle>
            <a:lvl1pPr algn="l">
              <a:defRPr sz="3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160148"/>
            <a:ext cx="7886700" cy="3472576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450"/>
              </a:spcBef>
              <a:buNone/>
              <a:defRPr sz="1500">
                <a:latin typeface="Consolas" panose="020B0609020204030204" pitchFamily="49" charset="0"/>
              </a:defRPr>
            </a:lvl1pPr>
            <a:lvl2pPr marL="257175" indent="0">
              <a:lnSpc>
                <a:spcPct val="90000"/>
              </a:lnSpc>
              <a:spcBef>
                <a:spcPts val="0"/>
              </a:spcBef>
              <a:buNone/>
              <a:defRPr sz="1500">
                <a:latin typeface="Consolas" panose="020B0609020204030204" pitchFamily="49" charset="0"/>
              </a:defRPr>
            </a:lvl2pPr>
            <a:lvl3pPr marL="514350" indent="0">
              <a:lnSpc>
                <a:spcPct val="90000"/>
              </a:lnSpc>
              <a:spcBef>
                <a:spcPts val="0"/>
              </a:spcBef>
              <a:buNone/>
              <a:defRPr sz="1200">
                <a:latin typeface="Consolas" panose="020B0609020204030204" pitchFamily="49" charset="0"/>
              </a:defRPr>
            </a:lvl3pPr>
            <a:lvl4pPr marL="771525" indent="0">
              <a:lnSpc>
                <a:spcPct val="90000"/>
              </a:lnSpc>
              <a:spcBef>
                <a:spcPts val="0"/>
              </a:spcBef>
              <a:buNone/>
              <a:defRPr sz="1050">
                <a:latin typeface="Consolas" panose="020B0609020204030204" pitchFamily="49" charset="0"/>
              </a:defRPr>
            </a:lvl4pPr>
            <a:lvl5pPr marL="1028700" indent="0">
              <a:lnSpc>
                <a:spcPct val="90000"/>
              </a:lnSpc>
              <a:spcBef>
                <a:spcPts val="0"/>
              </a:spcBef>
              <a:buNone/>
              <a:defRPr sz="1050">
                <a:latin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AA0796-0BA5-4968-9E96-C310277AABDC}" type="datetime1">
              <a:rPr lang="en-SG" smtClean="0"/>
              <a:t>2/10/2021</a:t>
            </a:fld>
            <a:endParaRPr lang="en-SG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NUS-Barefoot Networks Confidential and Proprietary Under NDA</a:t>
            </a:r>
            <a:endParaRPr lang="en-SG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0A993-0AA1-412D-A37A-2D363295DE68}" type="slidenum">
              <a:rPr lang="en-SG" smtClean="0"/>
              <a:t>‹#›</a:t>
            </a:fld>
            <a:endParaRPr lang="en-SG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 hasCustomPrompt="1"/>
          </p:nvPr>
        </p:nvSpPr>
        <p:spPr>
          <a:xfrm>
            <a:off x="632460" y="754380"/>
            <a:ext cx="7894320" cy="348615"/>
          </a:xfrm>
        </p:spPr>
        <p:txBody>
          <a:bodyPr>
            <a:noAutofit/>
          </a:bodyPr>
          <a:lstStyle>
            <a:lvl1pPr marL="0" indent="0">
              <a:buNone/>
              <a:defRPr sz="210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/>
              <a:t>Click to edit Master subtitle styles</a:t>
            </a:r>
          </a:p>
        </p:txBody>
      </p:sp>
    </p:spTree>
    <p:extLst>
      <p:ext uri="{BB962C8B-B14F-4D97-AF65-F5344CB8AC3E}">
        <p14:creationId xmlns:p14="http://schemas.microsoft.com/office/powerpoint/2010/main" val="24748908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73845"/>
            <a:ext cx="7886700" cy="440531"/>
          </a:xfrm>
        </p:spPr>
        <p:txBody>
          <a:bodyPr/>
          <a:lstStyle>
            <a:lvl1pPr algn="l">
              <a:defRPr sz="3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900E0-8E97-4C10-A2F7-5886440A990D}" type="datetime1">
              <a:rPr lang="en-SG" smtClean="0"/>
              <a:t>2/10/2021</a:t>
            </a:fld>
            <a:endParaRPr lang="en-SG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NUS-Barefoot Networks Confidential and Proprietary Under NDA</a:t>
            </a:r>
            <a:endParaRPr lang="en-SG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0A993-0AA1-412D-A37A-2D363295DE68}" type="slidenum">
              <a:rPr lang="en-SG" smtClean="0"/>
              <a:t>‹#›</a:t>
            </a:fld>
            <a:endParaRPr lang="en-SG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 hasCustomPrompt="1"/>
          </p:nvPr>
        </p:nvSpPr>
        <p:spPr>
          <a:xfrm>
            <a:off x="632460" y="754380"/>
            <a:ext cx="7894320" cy="348615"/>
          </a:xfrm>
        </p:spPr>
        <p:txBody>
          <a:bodyPr>
            <a:noAutofit/>
          </a:bodyPr>
          <a:lstStyle>
            <a:lvl1pPr marL="0" indent="0">
              <a:buNone/>
              <a:defRPr sz="21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subtitle styles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4"/>
          </p:nvPr>
        </p:nvSpPr>
        <p:spPr>
          <a:xfrm>
            <a:off x="632460" y="1160146"/>
            <a:ext cx="7882890" cy="3472577"/>
          </a:xfrm>
        </p:spPr>
        <p:txBody>
          <a:bodyPr>
            <a:normAutofit/>
          </a:bodyPr>
          <a:lstStyle>
            <a:lvl1pPr marL="89297" indent="-89297">
              <a:buFont typeface="Calibri Light" panose="020F0302020204030204" pitchFamily="34" charset="0"/>
              <a:buChar char=" "/>
              <a:defRPr sz="2400">
                <a:solidFill>
                  <a:schemeClr val="accent5"/>
                </a:solidFill>
              </a:defRPr>
            </a:lvl1pPr>
            <a:lvl2pPr marL="601266" indent="-344091">
              <a:spcBef>
                <a:spcPts val="450"/>
              </a:spcBef>
              <a:buFont typeface="Calibri Light" panose="020F0302020204030204" pitchFamily="34" charset="0"/>
              <a:buChar char="‒"/>
              <a:defRPr sz="2100"/>
            </a:lvl2pPr>
            <a:lvl3pPr marL="771525" indent="-257175">
              <a:spcBef>
                <a:spcPts val="450"/>
              </a:spcBef>
              <a:buFont typeface="Arial" panose="020B0604020202020204" pitchFamily="34" charset="0"/>
              <a:buChar char="•"/>
              <a:defRPr sz="1800"/>
            </a:lvl3pPr>
            <a:lvl4pPr marL="1114425" indent="-342900">
              <a:spcBef>
                <a:spcPts val="450"/>
              </a:spcBef>
              <a:buFont typeface="Arial" panose="020B0604020202020204" pitchFamily="34" charset="0"/>
              <a:buChar char="•"/>
              <a:defRPr sz="1500"/>
            </a:lvl4pPr>
            <a:lvl5pPr marL="1371600" indent="-342900">
              <a:spcBef>
                <a:spcPts val="450"/>
              </a:spcBef>
              <a:buFont typeface="Arial" panose="020B0604020202020204" pitchFamily="34" charset="0"/>
              <a:buChar char="•"/>
              <a:defRPr sz="15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876635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EA96D-BB02-4B79-8E1F-AD94F71E15A8}" type="datetime1">
              <a:rPr lang="en-SG" smtClean="0"/>
              <a:t>2/10/2021</a:t>
            </a:fld>
            <a:endParaRPr lang="en-SG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NUS-Barefoot Networks Confidential and Proprietary Under NDA</a:t>
            </a:r>
            <a:endParaRPr lang="en-SG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0A993-0AA1-412D-A37A-2D363295DE68}" type="slidenum">
              <a:rPr lang="en-SG" smtClean="0"/>
              <a:t>‹#›</a:t>
            </a:fld>
            <a:endParaRPr lang="en-SG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628650" y="273845"/>
            <a:ext cx="7886700" cy="440531"/>
          </a:xfrm>
        </p:spPr>
        <p:txBody>
          <a:bodyPr/>
          <a:lstStyle>
            <a:lvl1pPr algn="ctr">
              <a:defRPr sz="3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628650" y="789898"/>
            <a:ext cx="3859530" cy="3842827"/>
          </a:xfrm>
        </p:spPr>
        <p:txBody>
          <a:bodyPr>
            <a:normAutofit/>
          </a:bodyPr>
          <a:lstStyle>
            <a:lvl1pPr marL="85725" indent="-85725">
              <a:buFont typeface="Calibri Light" panose="020F0302020204030204" pitchFamily="34" charset="0"/>
              <a:buChar char=" "/>
              <a:defRPr sz="2400">
                <a:solidFill>
                  <a:schemeClr val="accent5"/>
                </a:solidFill>
              </a:defRPr>
            </a:lvl1pPr>
            <a:lvl2pPr marL="214313" indent="-214313">
              <a:spcBef>
                <a:spcPts val="450"/>
              </a:spcBef>
              <a:buFont typeface="Calibri Light" panose="020F0302020204030204" pitchFamily="34" charset="0"/>
              <a:buChar char="‒"/>
              <a:defRPr sz="2100"/>
            </a:lvl2pPr>
            <a:lvl3pPr marL="771525" indent="-257175">
              <a:spcBef>
                <a:spcPts val="450"/>
              </a:spcBef>
              <a:buFont typeface="Arial" panose="020B0604020202020204" pitchFamily="34" charset="0"/>
              <a:buChar char="•"/>
              <a:defRPr sz="1800"/>
            </a:lvl3pPr>
            <a:lvl4pPr marL="1114425" indent="-342900">
              <a:spcBef>
                <a:spcPts val="450"/>
              </a:spcBef>
              <a:buFont typeface="Arial" panose="020B0604020202020204" pitchFamily="34" charset="0"/>
              <a:buChar char="•"/>
              <a:defRPr sz="1500"/>
            </a:lvl4pPr>
            <a:lvl5pPr marL="1371600" indent="-342900">
              <a:spcBef>
                <a:spcPts val="450"/>
              </a:spcBef>
              <a:buFont typeface="Arial" panose="020B0604020202020204" pitchFamily="34" charset="0"/>
              <a:buChar char="•"/>
              <a:defRPr sz="15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3"/>
          </p:nvPr>
        </p:nvSpPr>
        <p:spPr>
          <a:xfrm>
            <a:off x="4655820" y="789898"/>
            <a:ext cx="3859530" cy="3842827"/>
          </a:xfrm>
        </p:spPr>
        <p:txBody>
          <a:bodyPr>
            <a:normAutofit/>
          </a:bodyPr>
          <a:lstStyle>
            <a:lvl1pPr marL="171450" indent="-171450">
              <a:buFont typeface="Calibri Light" panose="020F0302020204030204" pitchFamily="34" charset="0"/>
              <a:buChar char=" "/>
              <a:defRPr sz="2400">
                <a:solidFill>
                  <a:schemeClr val="accent5"/>
                </a:solidFill>
              </a:defRPr>
            </a:lvl1pPr>
            <a:lvl2pPr marL="214313" indent="-214313">
              <a:spcBef>
                <a:spcPts val="450"/>
              </a:spcBef>
              <a:buFont typeface="Calibri Light" panose="020F0302020204030204" pitchFamily="34" charset="0"/>
              <a:buChar char="‒"/>
              <a:defRPr sz="2100"/>
            </a:lvl2pPr>
            <a:lvl3pPr marL="771525" indent="-257175">
              <a:spcBef>
                <a:spcPts val="450"/>
              </a:spcBef>
              <a:buFont typeface="Arial" panose="020B0604020202020204" pitchFamily="34" charset="0"/>
              <a:buChar char="•"/>
              <a:defRPr sz="1800"/>
            </a:lvl3pPr>
            <a:lvl4pPr marL="1114425" indent="-342900">
              <a:spcBef>
                <a:spcPts val="450"/>
              </a:spcBef>
              <a:buFont typeface="Arial" panose="020B0604020202020204" pitchFamily="34" charset="0"/>
              <a:buChar char="•"/>
              <a:defRPr sz="1500"/>
            </a:lvl4pPr>
            <a:lvl5pPr marL="1371600" indent="-342900">
              <a:spcBef>
                <a:spcPts val="450"/>
              </a:spcBef>
              <a:buFont typeface="Arial" panose="020B0604020202020204" pitchFamily="34" charset="0"/>
              <a:buChar char="•"/>
              <a:defRPr sz="15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675233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6CA37-1C47-4F0C-8DE5-5CBE4AA57B11}" type="datetime1">
              <a:rPr lang="en-SG" smtClean="0"/>
              <a:t>2/10/2021</a:t>
            </a:fld>
            <a:endParaRPr lang="en-SG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NUS-Barefoot Networks Confidential and Proprietary Under NDA</a:t>
            </a:r>
            <a:endParaRPr lang="en-SG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0A993-0AA1-412D-A37A-2D363295DE68}" type="slidenum">
              <a:rPr lang="en-SG" smtClean="0"/>
              <a:t>‹#›</a:t>
            </a:fld>
            <a:endParaRPr lang="en-SG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628650" y="273845"/>
            <a:ext cx="7886700" cy="440531"/>
          </a:xfrm>
        </p:spPr>
        <p:txBody>
          <a:bodyPr/>
          <a:lstStyle>
            <a:lvl1pPr algn="ctr">
              <a:defRPr sz="3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 hasCustomPrompt="1"/>
          </p:nvPr>
        </p:nvSpPr>
        <p:spPr>
          <a:xfrm>
            <a:off x="628650" y="789898"/>
            <a:ext cx="3859530" cy="3842827"/>
          </a:xfrm>
        </p:spPr>
        <p:txBody>
          <a:bodyPr>
            <a:normAutofit/>
          </a:bodyPr>
          <a:lstStyle>
            <a:lvl1pPr marL="0" indent="0">
              <a:buFont typeface="Calibri Light" panose="020F0302020204030204" pitchFamily="34" charset="0"/>
              <a:buNone/>
              <a:defRPr sz="1350">
                <a:solidFill>
                  <a:schemeClr val="tx1"/>
                </a:solidFill>
                <a:latin typeface="Consolas" panose="020B0609020204030204" pitchFamily="49" charset="0"/>
              </a:defRPr>
            </a:lvl1pPr>
            <a:lvl2pPr marL="0" indent="0">
              <a:spcBef>
                <a:spcPts val="450"/>
              </a:spcBef>
              <a:buFont typeface="Calibri Light" panose="020F0302020204030204" pitchFamily="34" charset="0"/>
              <a:buNone/>
              <a:defRPr sz="1350">
                <a:solidFill>
                  <a:schemeClr val="tx1"/>
                </a:solidFill>
                <a:latin typeface="Consolas" panose="020B0609020204030204" pitchFamily="49" charset="0"/>
              </a:defRPr>
            </a:lvl2pPr>
            <a:lvl3pPr marL="514350" indent="0">
              <a:spcBef>
                <a:spcPts val="450"/>
              </a:spcBef>
              <a:buFont typeface="Arial" panose="020B0604020202020204" pitchFamily="34" charset="0"/>
              <a:buNone/>
              <a:defRPr sz="1350">
                <a:solidFill>
                  <a:schemeClr val="tx1"/>
                </a:solidFill>
                <a:latin typeface="Consolas" panose="020B0609020204030204" pitchFamily="49" charset="0"/>
              </a:defRPr>
            </a:lvl3pPr>
            <a:lvl4pPr marL="771525" indent="0">
              <a:spcBef>
                <a:spcPts val="450"/>
              </a:spcBef>
              <a:buFont typeface="Arial" panose="020B0604020202020204" pitchFamily="34" charset="0"/>
              <a:buNone/>
              <a:defRPr sz="1350">
                <a:solidFill>
                  <a:schemeClr val="tx1"/>
                </a:solidFill>
                <a:latin typeface="Consolas" panose="020B0609020204030204" pitchFamily="49" charset="0"/>
              </a:defRPr>
            </a:lvl4pPr>
            <a:lvl5pPr marL="1028700" indent="0">
              <a:spcBef>
                <a:spcPts val="450"/>
              </a:spcBef>
              <a:buFont typeface="Arial" panose="020B0604020202020204" pitchFamily="34" charset="0"/>
              <a:buNone/>
              <a:defRPr sz="1350">
                <a:solidFill>
                  <a:schemeClr val="tx1"/>
                </a:solidFill>
                <a:latin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3" hasCustomPrompt="1"/>
          </p:nvPr>
        </p:nvSpPr>
        <p:spPr>
          <a:xfrm>
            <a:off x="4655820" y="789898"/>
            <a:ext cx="3859530" cy="3842827"/>
          </a:xfrm>
        </p:spPr>
        <p:txBody>
          <a:bodyPr>
            <a:normAutofit/>
          </a:bodyPr>
          <a:lstStyle>
            <a:lvl1pPr marL="0" indent="0">
              <a:buFont typeface="Calibri Light" panose="020F0302020204030204" pitchFamily="34" charset="0"/>
              <a:buNone/>
              <a:defRPr sz="1350">
                <a:solidFill>
                  <a:schemeClr val="tx1"/>
                </a:solidFill>
                <a:latin typeface="Consolas" panose="020B0609020204030204" pitchFamily="49" charset="0"/>
              </a:defRPr>
            </a:lvl1pPr>
            <a:lvl2pPr marL="0" indent="0">
              <a:spcBef>
                <a:spcPts val="450"/>
              </a:spcBef>
              <a:buFont typeface="Calibri Light" panose="020F0302020204030204" pitchFamily="34" charset="0"/>
              <a:buNone/>
              <a:defRPr sz="1350">
                <a:solidFill>
                  <a:schemeClr val="tx1"/>
                </a:solidFill>
                <a:latin typeface="Consolas" panose="020B0609020204030204" pitchFamily="49" charset="0"/>
              </a:defRPr>
            </a:lvl2pPr>
            <a:lvl3pPr marL="514350" indent="0">
              <a:spcBef>
                <a:spcPts val="450"/>
              </a:spcBef>
              <a:buFont typeface="Arial" panose="020B0604020202020204" pitchFamily="34" charset="0"/>
              <a:buNone/>
              <a:defRPr sz="1350">
                <a:solidFill>
                  <a:schemeClr val="tx1"/>
                </a:solidFill>
                <a:latin typeface="Consolas" panose="020B0609020204030204" pitchFamily="49" charset="0"/>
              </a:defRPr>
            </a:lvl3pPr>
            <a:lvl4pPr marL="771525" indent="0">
              <a:spcBef>
                <a:spcPts val="450"/>
              </a:spcBef>
              <a:buFont typeface="Arial" panose="020B0604020202020204" pitchFamily="34" charset="0"/>
              <a:buNone/>
              <a:defRPr sz="1350">
                <a:solidFill>
                  <a:schemeClr val="tx1"/>
                </a:solidFill>
                <a:latin typeface="Consolas" panose="020B0609020204030204" pitchFamily="49" charset="0"/>
              </a:defRPr>
            </a:lvl4pPr>
            <a:lvl5pPr marL="1028700" indent="0">
              <a:spcBef>
                <a:spcPts val="450"/>
              </a:spcBef>
              <a:buFont typeface="Arial" panose="020B0604020202020204" pitchFamily="34" charset="0"/>
              <a:buNone/>
              <a:defRPr sz="1350">
                <a:solidFill>
                  <a:schemeClr val="tx1"/>
                </a:solidFill>
                <a:latin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863292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s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896352"/>
            <a:ext cx="3886200" cy="3736370"/>
          </a:xfrm>
        </p:spPr>
        <p:txBody>
          <a:bodyPr>
            <a:normAutofit/>
          </a:bodyPr>
          <a:lstStyle>
            <a:lvl1pPr marL="216694" indent="-216694">
              <a:tabLst>
                <a:tab pos="1329929" algn="l"/>
              </a:tabLst>
              <a:defRPr sz="2700"/>
            </a:lvl1pPr>
            <a:lvl2pPr marL="469106" indent="-211931">
              <a:tabLst>
                <a:tab pos="1329929" algn="l"/>
              </a:tabLst>
              <a:defRPr sz="2400"/>
            </a:lvl2pPr>
            <a:lvl3pPr marL="727472" indent="-213122">
              <a:tabLst>
                <a:tab pos="1329929" algn="l"/>
              </a:tabLst>
              <a:defRPr sz="1800"/>
            </a:lvl3pPr>
            <a:lvl4pPr>
              <a:tabLst>
                <a:tab pos="1329929" algn="l"/>
              </a:tabLst>
              <a:defRPr sz="1500"/>
            </a:lvl4pPr>
            <a:lvl5pPr>
              <a:tabLst>
                <a:tab pos="1329929" algn="l"/>
              </a:tabLst>
              <a:defRPr sz="15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7F3CB-B772-4A9E-A965-1A7329FAB977}" type="datetime1">
              <a:rPr lang="en-SG" smtClean="0"/>
              <a:t>2/10/2021</a:t>
            </a:fld>
            <a:endParaRPr lang="en-SG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NUS-Barefoot Networks Confidential and Proprietary Under NDA</a:t>
            </a:r>
            <a:endParaRPr lang="en-SG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0A993-0AA1-412D-A37A-2D363295DE68}" type="slidenum">
              <a:rPr lang="en-SG" smtClean="0"/>
              <a:t>‹#›</a:t>
            </a:fld>
            <a:endParaRPr lang="en-SG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628650" y="403623"/>
            <a:ext cx="3886200" cy="390462"/>
          </a:xfrm>
        </p:spPr>
        <p:txBody>
          <a:bodyPr>
            <a:noAutofit/>
          </a:bodyPr>
          <a:lstStyle>
            <a:lvl1pPr marL="0" indent="0" algn="ctr">
              <a:buNone/>
              <a:defRPr sz="3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4629150" y="403623"/>
            <a:ext cx="3886200" cy="390462"/>
          </a:xfrm>
        </p:spPr>
        <p:txBody>
          <a:bodyPr>
            <a:noAutofit/>
          </a:bodyPr>
          <a:lstStyle>
            <a:lvl1pPr marL="0" indent="0" algn="ctr">
              <a:buNone/>
              <a:defRPr sz="3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sz="half" idx="15"/>
          </p:nvPr>
        </p:nvSpPr>
        <p:spPr>
          <a:xfrm>
            <a:off x="4629150" y="896352"/>
            <a:ext cx="3886200" cy="3736370"/>
          </a:xfrm>
        </p:spPr>
        <p:txBody>
          <a:bodyPr>
            <a:normAutofit/>
          </a:bodyPr>
          <a:lstStyle>
            <a:lvl1pPr marL="216694" indent="-216694">
              <a:tabLst>
                <a:tab pos="1329929" algn="l"/>
              </a:tabLst>
              <a:defRPr sz="2700"/>
            </a:lvl1pPr>
            <a:lvl2pPr marL="469106" indent="-211931">
              <a:tabLst>
                <a:tab pos="1329929" algn="l"/>
              </a:tabLst>
              <a:defRPr sz="2400"/>
            </a:lvl2pPr>
            <a:lvl3pPr marL="727472" indent="-213122">
              <a:tabLst>
                <a:tab pos="1329929" algn="l"/>
              </a:tabLst>
              <a:defRPr sz="1800"/>
            </a:lvl3pPr>
            <a:lvl4pPr>
              <a:tabLst>
                <a:tab pos="1329929" algn="l"/>
              </a:tabLst>
              <a:defRPr sz="1500"/>
            </a:lvl4pPr>
            <a:lvl5pPr>
              <a:tabLst>
                <a:tab pos="1329929" algn="l"/>
              </a:tabLst>
              <a:defRPr sz="15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4196556" y="454694"/>
            <a:ext cx="750888" cy="390525"/>
          </a:xfrm>
        </p:spPr>
        <p:txBody>
          <a:bodyPr>
            <a:noAutofit/>
          </a:bodyPr>
          <a:lstStyle>
            <a:lvl1pPr marL="0" indent="0" algn="ctr">
              <a:buNone/>
              <a:defRPr/>
            </a:lvl1pPr>
            <a:lvl2pPr marL="0" indent="0" algn="ctr">
              <a:buNone/>
              <a:defRPr sz="2700"/>
            </a:lvl2pPr>
          </a:lstStyle>
          <a:p>
            <a:pPr lvl="1"/>
            <a:r>
              <a:rPr lang="en-US" dirty="0"/>
              <a:t>vs</a:t>
            </a:r>
          </a:p>
        </p:txBody>
      </p:sp>
    </p:spTree>
    <p:extLst>
      <p:ext uri="{BB962C8B-B14F-4D97-AF65-F5344CB8AC3E}">
        <p14:creationId xmlns:p14="http://schemas.microsoft.com/office/powerpoint/2010/main" val="108221097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7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35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2" y="1260872"/>
            <a:ext cx="3887391" cy="617934"/>
          </a:xfrm>
        </p:spPr>
        <p:txBody>
          <a:bodyPr anchor="b"/>
          <a:lstStyle>
            <a:lvl1pPr marL="0" indent="0">
              <a:buNone/>
              <a:defRPr sz="135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2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A8EF38-5D28-471B-8C8E-976F6500B686}" type="datetime1">
              <a:rPr lang="en-SG" smtClean="0"/>
              <a:t>2/10/2021</a:t>
            </a:fld>
            <a:endParaRPr lang="en-SG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NUS-Barefoot Networks Confidential and Proprietary Under NDA</a:t>
            </a:r>
            <a:endParaRPr lang="en-SG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0A993-0AA1-412D-A37A-2D363295DE68}" type="slidenum">
              <a:rPr lang="en-SG" smtClean="0"/>
              <a:t>‹#›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16054794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73847"/>
            <a:ext cx="7886700" cy="440531"/>
          </a:xfrm>
        </p:spPr>
        <p:txBody>
          <a:bodyPr/>
          <a:lstStyle>
            <a:lvl1pPr algn="ctr">
              <a:defRPr sz="3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EE6BA-67EC-4228-879F-BFC626986CDB}" type="datetime1">
              <a:rPr lang="en-SG" smtClean="0"/>
              <a:t>2/10/2021</a:t>
            </a:fld>
            <a:endParaRPr lang="en-S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NUS-Barefoot Networks Confidential and Proprietary Under NDA</a:t>
            </a:r>
            <a:endParaRPr lang="en-SG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0A993-0AA1-412D-A37A-2D363295DE68}" type="slidenum">
              <a:rPr lang="en-SG" smtClean="0"/>
              <a:t>‹#›</a:t>
            </a:fld>
            <a:endParaRPr lang="en-SG" dirty="0"/>
          </a:p>
        </p:txBody>
      </p:sp>
      <p:sp>
        <p:nvSpPr>
          <p:cNvPr id="6" name="Title 2"/>
          <p:cNvSpPr txBox="1">
            <a:spLocks/>
          </p:cNvSpPr>
          <p:nvPr/>
        </p:nvSpPr>
        <p:spPr>
          <a:xfrm>
            <a:off x="628650" y="273845"/>
            <a:ext cx="7886700" cy="44053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SG" sz="4050" dirty="0"/>
          </a:p>
        </p:txBody>
      </p:sp>
    </p:spTree>
    <p:extLst>
      <p:ext uri="{BB962C8B-B14F-4D97-AF65-F5344CB8AC3E}">
        <p14:creationId xmlns:p14="http://schemas.microsoft.com/office/powerpoint/2010/main" val="113110868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44EF17-3335-4A96-B793-3A4A1026EDA8}" type="datetime1">
              <a:rPr lang="en-SG" smtClean="0"/>
              <a:t>2/10/2021</a:t>
            </a:fld>
            <a:endParaRPr lang="en-SG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NUS-Barefoot Networks Confidential and Proprietary Under NDA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0A993-0AA1-412D-A37A-2D363295DE68}" type="slidenum">
              <a:rPr lang="en-SG" smtClean="0"/>
              <a:t>‹#›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92157469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1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72"/>
            <a:ext cx="4629150" cy="3655219"/>
          </a:xfrm>
        </p:spPr>
        <p:txBody>
          <a:bodyPr/>
          <a:lstStyle>
            <a:lvl1pPr>
              <a:defRPr sz="1800"/>
            </a:lvl1pPr>
            <a:lvl2pPr>
              <a:defRPr sz="1575"/>
            </a:lvl2pPr>
            <a:lvl3pPr>
              <a:defRPr sz="1350"/>
            </a:lvl3pPr>
            <a:lvl4pPr>
              <a:defRPr sz="1125"/>
            </a:lvl4pPr>
            <a:lvl5pPr>
              <a:defRPr sz="1125"/>
            </a:lvl5pPr>
            <a:lvl6pPr>
              <a:defRPr sz="1125"/>
            </a:lvl6pPr>
            <a:lvl7pPr>
              <a:defRPr sz="1125"/>
            </a:lvl7pPr>
            <a:lvl8pPr>
              <a:defRPr sz="1125"/>
            </a:lvl8pPr>
            <a:lvl9pPr>
              <a:defRPr sz="1125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900"/>
            </a:lvl1pPr>
            <a:lvl2pPr marL="257175" indent="0">
              <a:buNone/>
              <a:defRPr sz="788"/>
            </a:lvl2pPr>
            <a:lvl3pPr marL="514350" indent="0">
              <a:buNone/>
              <a:defRPr sz="675"/>
            </a:lvl3pPr>
            <a:lvl4pPr marL="771525" indent="0">
              <a:buNone/>
              <a:defRPr sz="563"/>
            </a:lvl4pPr>
            <a:lvl5pPr marL="1028700" indent="0">
              <a:buNone/>
              <a:defRPr sz="563"/>
            </a:lvl5pPr>
            <a:lvl6pPr marL="1285875" indent="0">
              <a:buNone/>
              <a:defRPr sz="563"/>
            </a:lvl6pPr>
            <a:lvl7pPr marL="1543050" indent="0">
              <a:buNone/>
              <a:defRPr sz="563"/>
            </a:lvl7pPr>
            <a:lvl8pPr marL="1800225" indent="0">
              <a:buNone/>
              <a:defRPr sz="563"/>
            </a:lvl8pPr>
            <a:lvl9pPr marL="2057400" indent="0">
              <a:buNone/>
              <a:defRPr sz="563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CF7D4-E877-4EA4-B233-A649E9B12C7E}" type="datetime1">
              <a:rPr lang="en-SG" smtClean="0"/>
              <a:t>2/10/2021</a:t>
            </a:fld>
            <a:endParaRPr lang="en-SG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NUS-Barefoot Networks Confidential and Proprietary Under NDA</a:t>
            </a:r>
            <a:endParaRPr lang="en-SG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0A993-0AA1-412D-A37A-2D363295DE68}" type="slidenum">
              <a:rPr lang="en-SG" smtClean="0"/>
              <a:t>‹#›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23737664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1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740572"/>
            <a:ext cx="4629150" cy="3655219"/>
          </a:xfrm>
        </p:spPr>
        <p:txBody>
          <a:bodyPr/>
          <a:lstStyle>
            <a:lvl1pPr marL="0" indent="0">
              <a:buNone/>
              <a:defRPr sz="1800"/>
            </a:lvl1pPr>
            <a:lvl2pPr marL="257175" indent="0">
              <a:buNone/>
              <a:defRPr sz="1575"/>
            </a:lvl2pPr>
            <a:lvl3pPr marL="514350" indent="0">
              <a:buNone/>
              <a:defRPr sz="1350"/>
            </a:lvl3pPr>
            <a:lvl4pPr marL="771525" indent="0">
              <a:buNone/>
              <a:defRPr sz="1125"/>
            </a:lvl4pPr>
            <a:lvl5pPr marL="1028700" indent="0">
              <a:buNone/>
              <a:defRPr sz="1125"/>
            </a:lvl5pPr>
            <a:lvl6pPr marL="1285875" indent="0">
              <a:buNone/>
              <a:defRPr sz="1125"/>
            </a:lvl6pPr>
            <a:lvl7pPr marL="1543050" indent="0">
              <a:buNone/>
              <a:defRPr sz="1125"/>
            </a:lvl7pPr>
            <a:lvl8pPr marL="1800225" indent="0">
              <a:buNone/>
              <a:defRPr sz="1125"/>
            </a:lvl8pPr>
            <a:lvl9pPr marL="2057400" indent="0">
              <a:buNone/>
              <a:defRPr sz="1125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900"/>
            </a:lvl1pPr>
            <a:lvl2pPr marL="257175" indent="0">
              <a:buNone/>
              <a:defRPr sz="788"/>
            </a:lvl2pPr>
            <a:lvl3pPr marL="514350" indent="0">
              <a:buNone/>
              <a:defRPr sz="675"/>
            </a:lvl3pPr>
            <a:lvl4pPr marL="771525" indent="0">
              <a:buNone/>
              <a:defRPr sz="563"/>
            </a:lvl4pPr>
            <a:lvl5pPr marL="1028700" indent="0">
              <a:buNone/>
              <a:defRPr sz="563"/>
            </a:lvl5pPr>
            <a:lvl6pPr marL="1285875" indent="0">
              <a:buNone/>
              <a:defRPr sz="563"/>
            </a:lvl6pPr>
            <a:lvl7pPr marL="1543050" indent="0">
              <a:buNone/>
              <a:defRPr sz="563"/>
            </a:lvl7pPr>
            <a:lvl8pPr marL="1800225" indent="0">
              <a:buNone/>
              <a:defRPr sz="563"/>
            </a:lvl8pPr>
            <a:lvl9pPr marL="2057400" indent="0">
              <a:buNone/>
              <a:defRPr sz="563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371976-CB54-4BFE-98B9-136838FA60AB}" type="datetime1">
              <a:rPr lang="en-SG" smtClean="0"/>
              <a:t>2/10/2021</a:t>
            </a:fld>
            <a:endParaRPr lang="en-SG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NUS-Barefoot Networks Confidential and Proprietary Under NDA</a:t>
            </a:r>
            <a:endParaRPr lang="en-SG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0A993-0AA1-412D-A37A-2D363295DE68}" type="slidenum">
              <a:rPr lang="en-SG" smtClean="0"/>
              <a:t>‹#›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89776520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E5C1F-4172-4545-BB72-012281E4E19E}" type="datetime1">
              <a:rPr lang="en-SG" smtClean="0"/>
              <a:t>2/10/2021</a:t>
            </a:fld>
            <a:endParaRPr lang="en-SG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NUS-Barefoot Networks Confidential and Proprietary Under NDA</a:t>
            </a:r>
            <a:endParaRPr lang="en-SG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0A993-0AA1-412D-A37A-2D363295DE68}" type="slidenum">
              <a:rPr lang="en-SG" smtClean="0"/>
              <a:t>‹#›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66888888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2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4A13BA-C700-4DFD-A138-2DBE84D883EF}" type="datetime1">
              <a:rPr lang="en-SG" smtClean="0"/>
              <a:t>2/10/2021</a:t>
            </a:fld>
            <a:endParaRPr lang="en-SG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NUS-Barefoot Networks Confidential and Proprietary Under NDA</a:t>
            </a:r>
            <a:endParaRPr lang="en-SG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0A993-0AA1-412D-A37A-2D363295DE68}" type="slidenum">
              <a:rPr lang="en-SG" smtClean="0"/>
              <a:t>‹#›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01507122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8650" y="294775"/>
            <a:ext cx="7886700" cy="4132847"/>
          </a:xfrm>
        </p:spPr>
        <p:txBody>
          <a:bodyPr anchor="ctr">
            <a:normAutofit/>
          </a:bodyPr>
          <a:lstStyle>
            <a:lvl1pPr algn="ctr">
              <a:defRPr sz="72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1175F5-A669-4107-A5C1-0EFAC1B7B89F}" type="datetime1">
              <a:rPr lang="en-SG" smtClean="0"/>
              <a:t>2/10/2021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NUS-Barefoot Networks Confidential and Proprietary Under NDA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C56C2-5979-46D7-8C93-BC747C4D978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30563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4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9" name="Google Shape;29;p44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0" name="Google Shape;30;p4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5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3" name="Google Shape;33;p4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4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Google Shape;36;p46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7" name="Google Shape;37;p46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8" name="Google Shape;38;p46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9" name="Google Shape;39;p4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47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2" name="Google Shape;42;p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48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5" name="Google Shape;45;p48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6" name="Google Shape;46;p4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7"/>
            <a:ext cx="7886700" cy="2139553"/>
          </a:xfrm>
        </p:spPr>
        <p:txBody>
          <a:bodyPr anchor="b"/>
          <a:lstStyle>
            <a:lvl1pPr>
              <a:defRPr sz="3375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101"/>
            <a:ext cx="7886700" cy="1125140"/>
          </a:xfrm>
        </p:spPr>
        <p:txBody>
          <a:bodyPr/>
          <a:lstStyle>
            <a:lvl1pPr marL="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1pPr>
            <a:lvl2pPr marL="257175" indent="0">
              <a:buNone/>
              <a:defRPr sz="1125">
                <a:solidFill>
                  <a:schemeClr val="tx1">
                    <a:tint val="75000"/>
                  </a:schemeClr>
                </a:solidFill>
              </a:defRPr>
            </a:lvl2pPr>
            <a:lvl3pPr marL="514350" indent="0">
              <a:buNone/>
              <a:defRPr sz="1013">
                <a:solidFill>
                  <a:schemeClr val="tx1">
                    <a:tint val="75000"/>
                  </a:schemeClr>
                </a:solidFill>
              </a:defRPr>
            </a:lvl3pPr>
            <a:lvl4pPr marL="77152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4pPr>
            <a:lvl5pPr marL="102870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5pPr>
            <a:lvl6pPr marL="128587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6pPr>
            <a:lvl7pPr marL="154305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7pPr>
            <a:lvl8pPr marL="180022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8pPr>
            <a:lvl9pPr marL="205740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8E2233-3AC1-43F1-ACFC-E0EF81D3402F}" type="datetime1">
              <a:rPr lang="en-SG" smtClean="0"/>
              <a:t>2/10/2021</a:t>
            </a:fld>
            <a:endParaRPr lang="en-SG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NUS-Barefoot Networks Confidential and Proprietary Under NDA</a:t>
            </a:r>
            <a:endParaRPr lang="en-SG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0A993-0AA1-412D-A37A-2D363295DE68}" type="slidenum">
              <a:rPr lang="en-SG" smtClean="0"/>
              <a:t>‹#›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7401083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B1CEA-5901-4906-8B09-1978254DBD9E}" type="datetime1">
              <a:rPr lang="en-SG" smtClean="0"/>
              <a:t>2/10/2021</a:t>
            </a:fld>
            <a:endParaRPr lang="en-SG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NUS-Barefoot Networks Confidential and Proprietary Under NDA</a:t>
            </a:r>
            <a:endParaRPr lang="en-SG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0A993-0AA1-412D-A37A-2D363295DE68}" type="slidenum">
              <a:rPr lang="en-SG" smtClean="0"/>
              <a:t>‹#›</a:t>
            </a:fld>
            <a:endParaRPr lang="en-SG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628650" y="294772"/>
            <a:ext cx="7886700" cy="4357238"/>
          </a:xfrm>
        </p:spPr>
        <p:txBody>
          <a:bodyPr anchor="ctr">
            <a:normAutofit/>
          </a:bodyPr>
          <a:lstStyle>
            <a:lvl1pPr marL="0" indent="0" algn="ctr">
              <a:buNone/>
              <a:defRPr sz="36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133287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13" Type="http://schemas.openxmlformats.org/officeDocument/2006/relationships/slideLayout" Target="../slideLayouts/slideLayout20.xml"/><Relationship Id="rId18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8.xml"/><Relationship Id="rId7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19.xml"/><Relationship Id="rId17" Type="http://schemas.openxmlformats.org/officeDocument/2006/relationships/slideLayout" Target="../slideLayouts/slideLayout24.xml"/><Relationship Id="rId2" Type="http://schemas.openxmlformats.org/officeDocument/2006/relationships/slideLayout" Target="../slideLayouts/slideLayout9.xml"/><Relationship Id="rId16" Type="http://schemas.openxmlformats.org/officeDocument/2006/relationships/slideLayout" Target="../slideLayouts/slideLayout23.xml"/><Relationship Id="rId20" Type="http://schemas.openxmlformats.org/officeDocument/2006/relationships/slideLayout" Target="../slideLayouts/slideLayout27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7.xml"/><Relationship Id="rId19" Type="http://schemas.openxmlformats.org/officeDocument/2006/relationships/slideLayout" Target="../slideLayouts/slideLayout26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Relationship Id="rId14" Type="http://schemas.openxmlformats.org/officeDocument/2006/relationships/slideLayout" Target="../slideLayouts/slideLayout21.xml"/><Relationship Id="rId22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3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3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7"/>
            <a:ext cx="7886700" cy="6564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983974"/>
            <a:ext cx="7886700" cy="36487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6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27DC90-13EB-46D9-BD90-60D384BEFEDF}" type="datetime1">
              <a:rPr lang="en-SG" smtClean="0"/>
              <a:t>2/10/2021</a:t>
            </a:fld>
            <a:endParaRPr lang="en-SG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6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NUS-Barefoot Networks Confidential and Proprietary Under NDA</a:t>
            </a:r>
            <a:endParaRPr lang="en-SG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6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00A993-0AA1-412D-A37A-2D363295DE68}" type="slidenum">
              <a:rPr lang="en-SG" smtClean="0"/>
              <a:pPr/>
              <a:t>‹#›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915952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</p:sldLayoutIdLst>
  <p:hf hdr="0" ftr="0" dt="0"/>
  <p:txStyles>
    <p:titleStyle>
      <a:lvl1pPr algn="l" defTabSz="51435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128588" indent="-128588" algn="l" defTabSz="514350" rtl="0" eaLnBrk="1" latinLnBrk="0" hangingPunct="1">
        <a:lnSpc>
          <a:spcPct val="90000"/>
        </a:lnSpc>
        <a:spcBef>
          <a:spcPts val="9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1pPr>
      <a:lvl2pPr marL="385763" indent="-128588" algn="l" defTabSz="514350" rtl="0" eaLnBrk="1" latinLnBrk="0" hangingPunct="1">
        <a:lnSpc>
          <a:spcPct val="90000"/>
        </a:lnSpc>
        <a:spcBef>
          <a:spcPts val="9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2pPr>
      <a:lvl3pPr marL="642938" indent="-128588" algn="l" defTabSz="514350" rtl="0" eaLnBrk="1" latinLnBrk="0" hangingPunct="1">
        <a:lnSpc>
          <a:spcPct val="90000"/>
        </a:lnSpc>
        <a:spcBef>
          <a:spcPts val="9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3pPr>
      <a:lvl4pPr marL="900113" indent="-128588" algn="l" defTabSz="514350" rtl="0" eaLnBrk="1" latinLnBrk="0" hangingPunct="1">
        <a:lnSpc>
          <a:spcPct val="90000"/>
        </a:lnSpc>
        <a:spcBef>
          <a:spcPts val="9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4pPr>
      <a:lvl5pPr marL="1157288" indent="-128588" algn="l" defTabSz="514350" rtl="0" eaLnBrk="1" latinLnBrk="0" hangingPunct="1">
        <a:lnSpc>
          <a:spcPct val="90000"/>
        </a:lnSpc>
        <a:spcBef>
          <a:spcPts val="9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wmf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17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6" Type="http://schemas.openxmlformats.org/officeDocument/2006/relationships/hyperlink" Target="https://storyset.com/work" TargetMode="Externa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5" Type="http://schemas.openxmlformats.org/officeDocument/2006/relationships/image" Target="../media/image3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Relationship Id="rId14" Type="http://schemas.openxmlformats.org/officeDocument/2006/relationships/image" Target="../media/image32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33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12" Type="http://schemas.openxmlformats.org/officeDocument/2006/relationships/image" Target="../media/image44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6.png"/><Relationship Id="rId18" Type="http://schemas.openxmlformats.org/officeDocument/2006/relationships/image" Target="../media/image61.png"/><Relationship Id="rId3" Type="http://schemas.openxmlformats.org/officeDocument/2006/relationships/image" Target="../media/image46.png"/><Relationship Id="rId21" Type="http://schemas.openxmlformats.org/officeDocument/2006/relationships/image" Target="../media/image64.png"/><Relationship Id="rId7" Type="http://schemas.openxmlformats.org/officeDocument/2006/relationships/image" Target="../media/image50.png"/><Relationship Id="rId12" Type="http://schemas.openxmlformats.org/officeDocument/2006/relationships/image" Target="../media/image55.png"/><Relationship Id="rId17" Type="http://schemas.openxmlformats.org/officeDocument/2006/relationships/image" Target="../media/image60.png"/><Relationship Id="rId2" Type="http://schemas.openxmlformats.org/officeDocument/2006/relationships/image" Target="../media/image45.png"/><Relationship Id="rId16" Type="http://schemas.openxmlformats.org/officeDocument/2006/relationships/image" Target="../media/image59.png"/><Relationship Id="rId20" Type="http://schemas.openxmlformats.org/officeDocument/2006/relationships/image" Target="../media/image6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9.png"/><Relationship Id="rId11" Type="http://schemas.openxmlformats.org/officeDocument/2006/relationships/image" Target="../media/image54.png"/><Relationship Id="rId24" Type="http://schemas.openxmlformats.org/officeDocument/2006/relationships/image" Target="../media/image67.png"/><Relationship Id="rId5" Type="http://schemas.openxmlformats.org/officeDocument/2006/relationships/image" Target="../media/image48.png"/><Relationship Id="rId15" Type="http://schemas.openxmlformats.org/officeDocument/2006/relationships/image" Target="../media/image58.png"/><Relationship Id="rId23" Type="http://schemas.openxmlformats.org/officeDocument/2006/relationships/image" Target="../media/image66.png"/><Relationship Id="rId10" Type="http://schemas.openxmlformats.org/officeDocument/2006/relationships/image" Target="../media/image53.png"/><Relationship Id="rId19" Type="http://schemas.openxmlformats.org/officeDocument/2006/relationships/image" Target="../media/image62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Relationship Id="rId14" Type="http://schemas.openxmlformats.org/officeDocument/2006/relationships/image" Target="../media/image57.png"/><Relationship Id="rId22" Type="http://schemas.openxmlformats.org/officeDocument/2006/relationships/image" Target="../media/image65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6.png"/><Relationship Id="rId18" Type="http://schemas.openxmlformats.org/officeDocument/2006/relationships/image" Target="../media/image6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12" Type="http://schemas.openxmlformats.org/officeDocument/2006/relationships/image" Target="../media/image55.png"/><Relationship Id="rId17" Type="http://schemas.openxmlformats.org/officeDocument/2006/relationships/image" Target="../media/image60.png"/><Relationship Id="rId2" Type="http://schemas.openxmlformats.org/officeDocument/2006/relationships/image" Target="../media/image45.png"/><Relationship Id="rId16" Type="http://schemas.openxmlformats.org/officeDocument/2006/relationships/image" Target="../media/image59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9.png"/><Relationship Id="rId11" Type="http://schemas.openxmlformats.org/officeDocument/2006/relationships/image" Target="../media/image54.png"/><Relationship Id="rId5" Type="http://schemas.openxmlformats.org/officeDocument/2006/relationships/image" Target="../media/image48.png"/><Relationship Id="rId15" Type="http://schemas.openxmlformats.org/officeDocument/2006/relationships/image" Target="../media/image58.png"/><Relationship Id="rId10" Type="http://schemas.openxmlformats.org/officeDocument/2006/relationships/image" Target="../media/image53.png"/><Relationship Id="rId19" Type="http://schemas.openxmlformats.org/officeDocument/2006/relationships/image" Target="../media/image67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Relationship Id="rId14" Type="http://schemas.openxmlformats.org/officeDocument/2006/relationships/image" Target="../media/image5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12" Type="http://schemas.openxmlformats.org/officeDocument/2006/relationships/image" Target="../media/image77.png"/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7.png"/><Relationship Id="rId11" Type="http://schemas.openxmlformats.org/officeDocument/2006/relationships/image" Target="../media/image76.png"/><Relationship Id="rId5" Type="http://schemas.openxmlformats.org/officeDocument/2006/relationships/image" Target="../media/image36.png"/><Relationship Id="rId10" Type="http://schemas.openxmlformats.org/officeDocument/2006/relationships/image" Target="../media/image75.jp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78.png"/><Relationship Id="rId3" Type="http://schemas.openxmlformats.org/officeDocument/2006/relationships/image" Target="../media/image74.jpg"/><Relationship Id="rId7" Type="http://schemas.openxmlformats.org/officeDocument/2006/relationships/image" Target="../media/image37.png"/><Relationship Id="rId12" Type="http://schemas.openxmlformats.org/officeDocument/2006/relationships/image" Target="../media/image77.png"/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6.png"/><Relationship Id="rId11" Type="http://schemas.openxmlformats.org/officeDocument/2006/relationships/image" Target="../media/image76.png"/><Relationship Id="rId5" Type="http://schemas.openxmlformats.org/officeDocument/2006/relationships/image" Target="../media/image35.pn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7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12" Type="http://schemas.openxmlformats.org/officeDocument/2006/relationships/image" Target="../media/image77.png"/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7.png"/><Relationship Id="rId11" Type="http://schemas.openxmlformats.org/officeDocument/2006/relationships/image" Target="../media/image76.png"/><Relationship Id="rId5" Type="http://schemas.openxmlformats.org/officeDocument/2006/relationships/image" Target="../media/image36.png"/><Relationship Id="rId15" Type="http://schemas.openxmlformats.org/officeDocument/2006/relationships/image" Target="../media/image81.png"/><Relationship Id="rId10" Type="http://schemas.openxmlformats.org/officeDocument/2006/relationships/image" Target="../media/image75.jpg"/><Relationship Id="rId4" Type="http://schemas.openxmlformats.org/officeDocument/2006/relationships/image" Target="../media/image35.png"/><Relationship Id="rId9" Type="http://schemas.openxmlformats.org/officeDocument/2006/relationships/image" Target="../media/image40.png"/><Relationship Id="rId14" Type="http://schemas.openxmlformats.org/officeDocument/2006/relationships/image" Target="../media/image80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12" Type="http://schemas.openxmlformats.org/officeDocument/2006/relationships/image" Target="../media/image77.png"/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7.png"/><Relationship Id="rId11" Type="http://schemas.openxmlformats.org/officeDocument/2006/relationships/image" Target="../media/image76.png"/><Relationship Id="rId5" Type="http://schemas.openxmlformats.org/officeDocument/2006/relationships/image" Target="../media/image36.png"/><Relationship Id="rId10" Type="http://schemas.openxmlformats.org/officeDocument/2006/relationships/image" Target="../media/image75.jp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3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3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"/>
          <p:cNvSpPr txBox="1">
            <a:spLocks noGrp="1"/>
          </p:cNvSpPr>
          <p:nvPr>
            <p:ph type="ctrTitle"/>
          </p:nvPr>
        </p:nvSpPr>
        <p:spPr>
          <a:xfrm>
            <a:off x="311700" y="1824307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 b="1" dirty="0"/>
              <a:t>Lecture</a:t>
            </a:r>
            <a:r>
              <a:rPr lang="en-US" b="1" dirty="0">
                <a:latin typeface="Arial"/>
                <a:ea typeface="Arial"/>
                <a:cs typeface="Arial"/>
                <a:sym typeface="Arial"/>
              </a:rPr>
              <a:t> 7:</a:t>
            </a:r>
            <a:br>
              <a:rPr lang="en-US" b="1">
                <a:latin typeface="Arial"/>
                <a:ea typeface="Arial"/>
                <a:cs typeface="Arial"/>
                <a:sym typeface="Arial"/>
              </a:rPr>
            </a:br>
            <a:r>
              <a:rPr lang="en-US" b="1">
                <a:latin typeface="Arial"/>
                <a:ea typeface="Arial"/>
                <a:cs typeface="Arial"/>
                <a:sym typeface="Arial"/>
              </a:rPr>
              <a:t>Software Defined </a:t>
            </a:r>
            <a:r>
              <a:rPr lang="en-US" b="1" dirty="0">
                <a:latin typeface="Arial"/>
                <a:ea typeface="Arial"/>
                <a:cs typeface="Arial"/>
                <a:sym typeface="Arial"/>
              </a:rPr>
              <a:t>Networks</a:t>
            </a:r>
          </a:p>
        </p:txBody>
      </p:sp>
      <p:sp>
        <p:nvSpPr>
          <p:cNvPr id="52" name="Google Shape;52;p1"/>
          <p:cNvSpPr txBox="1">
            <a:spLocks noGrp="1"/>
          </p:cNvSpPr>
          <p:nvPr>
            <p:ph type="subTitle" idx="1"/>
          </p:nvPr>
        </p:nvSpPr>
        <p:spPr>
          <a:xfrm>
            <a:off x="387375" y="34827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b="1" dirty="0">
                <a:latin typeface="Arial"/>
                <a:ea typeface="Arial"/>
                <a:cs typeface="Arial"/>
                <a:sym typeface="Arial"/>
              </a:rPr>
              <a:t>CS5229 Advanced Computer Networks</a:t>
            </a:r>
            <a:endParaRPr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774F44-6AE5-4730-A491-A48BF244CB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014" y="170704"/>
            <a:ext cx="8493972" cy="1301479"/>
          </a:xfrm>
        </p:spPr>
        <p:txBody>
          <a:bodyPr>
            <a:normAutofit/>
          </a:bodyPr>
          <a:lstStyle/>
          <a:p>
            <a:pPr algn="ctr"/>
            <a:r>
              <a:rPr lang="en-US" sz="6000" dirty="0">
                <a:latin typeface="URWBookmanL-Ligh"/>
              </a:rPr>
              <a:t>Thank You</a:t>
            </a:r>
            <a:endParaRPr lang="en-SG" sz="6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10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3F201F-9614-454E-ABFF-AE10B76697DA}"/>
              </a:ext>
            </a:extLst>
          </p:cNvPr>
          <p:cNvSpPr txBox="1"/>
          <p:nvPr/>
        </p:nvSpPr>
        <p:spPr>
          <a:xfrm>
            <a:off x="976223" y="1371421"/>
            <a:ext cx="77705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Many appreciate that this is a new course.</a:t>
            </a:r>
            <a:endParaRPr lang="en-SG" sz="3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FAA981-CB99-4FF1-8093-922CE481BC6B}"/>
              </a:ext>
            </a:extLst>
          </p:cNvPr>
          <p:cNvSpPr txBox="1"/>
          <p:nvPr/>
        </p:nvSpPr>
        <p:spPr>
          <a:xfrm>
            <a:off x="976222" y="2101658"/>
            <a:ext cx="777058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Many appreciate that it is difficult to balance between parttime students and fulltime students.</a:t>
            </a:r>
            <a:endParaRPr lang="en-SG" sz="3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D32503-D135-4E8E-B9D4-CE3027F3FEED}"/>
              </a:ext>
            </a:extLst>
          </p:cNvPr>
          <p:cNvSpPr txBox="1"/>
          <p:nvPr/>
        </p:nvSpPr>
        <p:spPr>
          <a:xfrm>
            <a:off x="976221" y="3716018"/>
            <a:ext cx="77705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Lack of background</a:t>
            </a:r>
            <a:endParaRPr lang="en-SG" sz="3200" dirty="0"/>
          </a:p>
        </p:txBody>
      </p:sp>
    </p:spTree>
    <p:extLst>
      <p:ext uri="{BB962C8B-B14F-4D97-AF65-F5344CB8AC3E}">
        <p14:creationId xmlns:p14="http://schemas.microsoft.com/office/powerpoint/2010/main" val="774990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8" grpId="0"/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774F44-6AE5-4730-A491-A48BF244CB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014" y="170704"/>
            <a:ext cx="8493972" cy="1301479"/>
          </a:xfrm>
        </p:spPr>
        <p:txBody>
          <a:bodyPr>
            <a:normAutofit/>
          </a:bodyPr>
          <a:lstStyle/>
          <a:p>
            <a:pPr algn="ctr"/>
            <a:r>
              <a:rPr lang="en-US" sz="6000" dirty="0">
                <a:latin typeface="URWBookmanL-Ligh"/>
              </a:rPr>
              <a:t>Expectation Management</a:t>
            </a:r>
            <a:endParaRPr lang="en-SG" sz="6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11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3F201F-9614-454E-ABFF-AE10B76697DA}"/>
              </a:ext>
            </a:extLst>
          </p:cNvPr>
          <p:cNvSpPr txBox="1"/>
          <p:nvPr/>
        </p:nvSpPr>
        <p:spPr>
          <a:xfrm>
            <a:off x="976218" y="1367439"/>
            <a:ext cx="7770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CS5229 is not an undergrad course</a:t>
            </a:r>
            <a:endParaRPr lang="en-SG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C2215B-5467-4681-962F-9C4E475AE54F}"/>
              </a:ext>
            </a:extLst>
          </p:cNvPr>
          <p:cNvSpPr txBox="1"/>
          <p:nvPr/>
        </p:nvSpPr>
        <p:spPr>
          <a:xfrm>
            <a:off x="976216" y="3368379"/>
            <a:ext cx="7770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NUS is not a polytechnic vocation institute</a:t>
            </a:r>
            <a:endParaRPr lang="en-SG" sz="2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0AEE521-EE1F-4220-8B6B-09FF92D1B7B8}"/>
              </a:ext>
            </a:extLst>
          </p:cNvPr>
          <p:cNvSpPr txBox="1"/>
          <p:nvPr/>
        </p:nvSpPr>
        <p:spPr>
          <a:xfrm>
            <a:off x="976217" y="1951367"/>
            <a:ext cx="777058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CS5229 is meant to breach the gap between undergrad and PhD research</a:t>
            </a:r>
          </a:p>
          <a:p>
            <a:r>
              <a:rPr lang="en-US" sz="2800" dirty="0"/>
              <a:t>(similar to equivalent courses at top schools)</a:t>
            </a:r>
            <a:endParaRPr lang="en-SG" sz="28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4894C9A-B160-4106-913E-0BD4932DCB3B}"/>
              </a:ext>
            </a:extLst>
          </p:cNvPr>
          <p:cNvSpPr txBox="1"/>
          <p:nvPr/>
        </p:nvSpPr>
        <p:spPr>
          <a:xfrm>
            <a:off x="976216" y="3895578"/>
            <a:ext cx="7770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Details actually don’t matter.  </a:t>
            </a:r>
            <a:endParaRPr lang="en-SG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135C5E-94E3-4693-AE07-900B807C4E62}"/>
              </a:ext>
            </a:extLst>
          </p:cNvPr>
          <p:cNvSpPr txBox="1"/>
          <p:nvPr/>
        </p:nvSpPr>
        <p:spPr>
          <a:xfrm>
            <a:off x="1871567" y="4422088"/>
            <a:ext cx="62246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Concepts matter</a:t>
            </a:r>
            <a:endParaRPr lang="en-SG" sz="2800" dirty="0"/>
          </a:p>
        </p:txBody>
      </p:sp>
    </p:spTree>
    <p:extLst>
      <p:ext uri="{BB962C8B-B14F-4D97-AF65-F5344CB8AC3E}">
        <p14:creationId xmlns:p14="http://schemas.microsoft.com/office/powerpoint/2010/main" val="3886584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7" grpId="0"/>
      <p:bldP spid="11" grpId="0"/>
      <p:bldP spid="12" grpId="0"/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774F44-6AE5-4730-A491-A48BF244CB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014" y="170704"/>
            <a:ext cx="8493972" cy="1301479"/>
          </a:xfrm>
        </p:spPr>
        <p:txBody>
          <a:bodyPr>
            <a:normAutofit/>
          </a:bodyPr>
          <a:lstStyle/>
          <a:p>
            <a:pPr algn="ctr"/>
            <a:r>
              <a:rPr lang="en-US" sz="6000">
                <a:latin typeface="URWBookmanL-Ligh"/>
              </a:rPr>
              <a:t>Course Adjustments</a:t>
            </a:r>
            <a:endParaRPr lang="en-SG" sz="6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12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3F201F-9614-454E-ABFF-AE10B76697DA}"/>
              </a:ext>
            </a:extLst>
          </p:cNvPr>
          <p:cNvSpPr txBox="1"/>
          <p:nvPr/>
        </p:nvSpPr>
        <p:spPr>
          <a:xfrm>
            <a:off x="976218" y="1367439"/>
            <a:ext cx="777058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Reduced reading list. </a:t>
            </a:r>
          </a:p>
          <a:p>
            <a:r>
              <a:rPr lang="en-US" sz="3200" dirty="0"/>
              <a:t>Week 12 Summary/Revision</a:t>
            </a:r>
            <a:endParaRPr lang="en-SG" sz="3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25495EB-1D15-4442-A91D-1628250B2F50}"/>
              </a:ext>
            </a:extLst>
          </p:cNvPr>
          <p:cNvSpPr txBox="1"/>
          <p:nvPr/>
        </p:nvSpPr>
        <p:spPr>
          <a:xfrm>
            <a:off x="909542" y="2482924"/>
            <a:ext cx="77705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Final Project: skills helpful in the industry</a:t>
            </a:r>
            <a:endParaRPr lang="en-SG" sz="3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A888573-93F4-4320-8693-D5A837C41A5C}"/>
              </a:ext>
            </a:extLst>
          </p:cNvPr>
          <p:cNvSpPr txBox="1"/>
          <p:nvPr/>
        </p:nvSpPr>
        <p:spPr>
          <a:xfrm>
            <a:off x="2295525" y="3326849"/>
            <a:ext cx="638460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Made adjustments to HW + term project </a:t>
            </a:r>
            <a:endParaRPr lang="en-SG" sz="3200" dirty="0"/>
          </a:p>
        </p:txBody>
      </p:sp>
    </p:spTree>
    <p:extLst>
      <p:ext uri="{BB962C8B-B14F-4D97-AF65-F5344CB8AC3E}">
        <p14:creationId xmlns:p14="http://schemas.microsoft.com/office/powerpoint/2010/main" val="2130921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8" grpId="0"/>
      <p:bldP spid="1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TextShape 1"/>
          <p:cNvSpPr txBox="1"/>
          <p:nvPr/>
        </p:nvSpPr>
        <p:spPr>
          <a:xfrm>
            <a:off x="325080" y="170640"/>
            <a:ext cx="8493480" cy="130104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4800" b="0" strike="noStrike" spc="-1">
                <a:solidFill>
                  <a:srgbClr val="000000"/>
                </a:solidFill>
                <a:latin typeface="URWBookmanL-Ligh"/>
                <a:ea typeface="Arial"/>
              </a:rPr>
              <a:t>1</a:t>
            </a:r>
            <a:r>
              <a:rPr lang="en-US" sz="4800" b="0" strike="noStrike" spc="-1" baseline="30000">
                <a:solidFill>
                  <a:srgbClr val="000000"/>
                </a:solidFill>
                <a:latin typeface="URWBookmanL-Ligh"/>
                <a:ea typeface="Arial"/>
              </a:rPr>
              <a:t>st</a:t>
            </a:r>
            <a:r>
              <a:rPr lang="en-US" sz="4800" b="0" strike="noStrike" spc="-1">
                <a:solidFill>
                  <a:srgbClr val="000000"/>
                </a:solidFill>
                <a:latin typeface="URWBookmanL-Ligh"/>
                <a:ea typeface="Arial"/>
              </a:rPr>
              <a:t> Pass</a:t>
            </a:r>
            <a:endParaRPr lang="en-IN" sz="4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8" name="TextShape 2"/>
          <p:cNvSpPr txBox="1"/>
          <p:nvPr/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fld id="{15E28DED-42FD-44D0-88C3-878B289BB726}" type="slidenum">
              <a:rPr lang="en-US" sz="1000" b="0" strike="noStrike" spc="-1">
                <a:solidFill>
                  <a:srgbClr val="595959"/>
                </a:solidFill>
                <a:latin typeface="Arial"/>
                <a:ea typeface="Arial"/>
              </a:rPr>
              <a:t>13</a:t>
            </a:fld>
            <a:endParaRPr lang="en-IN" sz="1000" b="0" strike="noStrike" spc="-1">
              <a:latin typeface="Times New Roman"/>
            </a:endParaRPr>
          </a:p>
        </p:txBody>
      </p:sp>
      <p:sp>
        <p:nvSpPr>
          <p:cNvPr id="259" name="CustomShape 3"/>
          <p:cNvSpPr/>
          <p:nvPr/>
        </p:nvSpPr>
        <p:spPr>
          <a:xfrm>
            <a:off x="452520" y="1185480"/>
            <a:ext cx="8238240" cy="4111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743040" indent="-742680">
              <a:lnSpc>
                <a:spcPct val="100000"/>
              </a:lnSpc>
              <a:buClr>
                <a:srgbClr val="000000"/>
              </a:buClr>
              <a:buFont typeface="Arial"/>
              <a:buAutoNum type="arabicPeriod"/>
            </a:pPr>
            <a:r>
              <a:rPr lang="en-US" sz="4400" b="0" strike="noStrike" spc="-1">
                <a:solidFill>
                  <a:srgbClr val="000000"/>
                </a:solidFill>
                <a:latin typeface="URWBookmanL-Ligh"/>
                <a:ea typeface="Arial"/>
              </a:rPr>
              <a:t>Title, Abstract, Intro</a:t>
            </a:r>
            <a:endParaRPr lang="en-IN" sz="4400" b="0" strike="noStrike" spc="-1">
              <a:latin typeface="Arial"/>
            </a:endParaRPr>
          </a:p>
          <a:p>
            <a:pPr marL="743040" indent="-742680">
              <a:lnSpc>
                <a:spcPct val="100000"/>
              </a:lnSpc>
              <a:buClr>
                <a:srgbClr val="000000"/>
              </a:buClr>
              <a:buFont typeface="Arial"/>
              <a:buAutoNum type="arabicPeriod"/>
            </a:pPr>
            <a:r>
              <a:rPr lang="en-US" sz="4400" b="0" strike="noStrike" spc="-1">
                <a:solidFill>
                  <a:srgbClr val="000000"/>
                </a:solidFill>
                <a:latin typeface="URWBookmanL-Ligh"/>
                <a:ea typeface="Arial"/>
              </a:rPr>
              <a:t>Read sections, sub-sections, ignore the content</a:t>
            </a:r>
            <a:endParaRPr lang="en-IN" sz="4400" b="0" strike="noStrike" spc="-1">
              <a:latin typeface="Arial"/>
            </a:endParaRPr>
          </a:p>
          <a:p>
            <a:pPr marL="743040" indent="-742680">
              <a:lnSpc>
                <a:spcPct val="100000"/>
              </a:lnSpc>
              <a:buClr>
                <a:srgbClr val="000000"/>
              </a:buClr>
              <a:buFont typeface="Arial"/>
              <a:buAutoNum type="arabicPeriod"/>
            </a:pPr>
            <a:r>
              <a:rPr lang="en-US" sz="4400" b="0" strike="noStrike" spc="-1">
                <a:solidFill>
                  <a:srgbClr val="000000"/>
                </a:solidFill>
                <a:latin typeface="URWBookmanL-Ligh"/>
                <a:ea typeface="Arial"/>
              </a:rPr>
              <a:t>Conclusion</a:t>
            </a:r>
            <a:endParaRPr lang="en-IN" sz="4400" b="0" strike="noStrike" spc="-1">
              <a:latin typeface="Arial"/>
            </a:endParaRPr>
          </a:p>
          <a:p>
            <a:pPr marL="743040" indent="-742680">
              <a:lnSpc>
                <a:spcPct val="100000"/>
              </a:lnSpc>
              <a:buClr>
                <a:srgbClr val="000000"/>
              </a:buClr>
              <a:buFont typeface="Arial"/>
              <a:buAutoNum type="arabicPeriod"/>
            </a:pPr>
            <a:r>
              <a:rPr lang="en-US" sz="4400" b="0" strike="noStrike" spc="-1">
                <a:solidFill>
                  <a:srgbClr val="000000"/>
                </a:solidFill>
                <a:latin typeface="URWBookmanL-Ligh"/>
                <a:ea typeface="Arial"/>
              </a:rPr>
              <a:t>Check out references</a:t>
            </a:r>
            <a:endParaRPr lang="en-IN" sz="4400" b="0" strike="noStrike" spc="-1">
              <a:latin typeface="Arial"/>
            </a:endParaRPr>
          </a:p>
        </p:txBody>
      </p:sp>
      <p:sp>
        <p:nvSpPr>
          <p:cNvPr id="260" name="CustomShape 4"/>
          <p:cNvSpPr/>
          <p:nvPr/>
        </p:nvSpPr>
        <p:spPr>
          <a:xfrm>
            <a:off x="5843880" y="2832480"/>
            <a:ext cx="3176640" cy="2527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8000" b="0" strike="noStrike" spc="-1">
                <a:solidFill>
                  <a:srgbClr val="FF0000"/>
                </a:solidFill>
                <a:latin typeface="URWBookmanL-Ligh"/>
                <a:ea typeface="Arial"/>
              </a:rPr>
              <a:t>Triage</a:t>
            </a:r>
            <a:endParaRPr lang="en-IN" sz="80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TextShape 1"/>
          <p:cNvSpPr txBox="1"/>
          <p:nvPr/>
        </p:nvSpPr>
        <p:spPr>
          <a:xfrm>
            <a:off x="325080" y="385200"/>
            <a:ext cx="8493480" cy="130104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4800" b="0" strike="noStrike" spc="-1">
                <a:solidFill>
                  <a:srgbClr val="000000"/>
                </a:solidFill>
                <a:latin typeface="URWBookmanL-Ligh"/>
                <a:ea typeface="Arial"/>
              </a:rPr>
              <a:t>2</a:t>
            </a:r>
            <a:r>
              <a:rPr lang="en-US" sz="4800" b="0" strike="noStrike" spc="-1" baseline="30000">
                <a:solidFill>
                  <a:srgbClr val="000000"/>
                </a:solidFill>
                <a:latin typeface="URWBookmanL-Ligh"/>
                <a:ea typeface="Arial"/>
              </a:rPr>
              <a:t>nd</a:t>
            </a:r>
            <a:r>
              <a:rPr lang="en-US" sz="4800" b="0" strike="noStrike" spc="-1">
                <a:solidFill>
                  <a:srgbClr val="000000"/>
                </a:solidFill>
                <a:latin typeface="URWBookmanL-Ligh"/>
                <a:ea typeface="Arial"/>
              </a:rPr>
              <a:t> Pass</a:t>
            </a:r>
            <a:endParaRPr lang="en-IN" sz="4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6" name="TextShape 2"/>
          <p:cNvSpPr txBox="1"/>
          <p:nvPr/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fld id="{D8FCAA05-EC26-4356-AF66-890ACFF99740}" type="slidenum">
              <a:rPr lang="en-US" sz="1000" b="0" strike="noStrike" spc="-1">
                <a:solidFill>
                  <a:srgbClr val="595959"/>
                </a:solidFill>
                <a:latin typeface="Arial"/>
                <a:ea typeface="Arial"/>
              </a:rPr>
              <a:t>14</a:t>
            </a:fld>
            <a:endParaRPr lang="en-IN" sz="1000" b="0" strike="noStrike" spc="-1">
              <a:latin typeface="Times New Roman"/>
            </a:endParaRPr>
          </a:p>
        </p:txBody>
      </p:sp>
      <p:sp>
        <p:nvSpPr>
          <p:cNvPr id="267" name="CustomShape 3"/>
          <p:cNvSpPr/>
          <p:nvPr/>
        </p:nvSpPr>
        <p:spPr>
          <a:xfrm>
            <a:off x="507960" y="1291680"/>
            <a:ext cx="8238240" cy="313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743040" indent="-742680">
              <a:lnSpc>
                <a:spcPct val="100000"/>
              </a:lnSpc>
              <a:buClr>
                <a:srgbClr val="000000"/>
              </a:buClr>
              <a:buFont typeface="Arial"/>
              <a:buAutoNum type="arabicPeriod"/>
            </a:pPr>
            <a:r>
              <a:rPr lang="en-US" sz="4000" b="0" strike="noStrike" spc="-1" dirty="0">
                <a:solidFill>
                  <a:srgbClr val="000000"/>
                </a:solidFill>
                <a:latin typeface="URWBookmanL-Ligh"/>
                <a:ea typeface="Arial"/>
              </a:rPr>
              <a:t>Look at the graphs</a:t>
            </a:r>
            <a:endParaRPr lang="en-IN" sz="4000" b="0" strike="noStrike" spc="-1" dirty="0">
              <a:latin typeface="Arial"/>
            </a:endParaRPr>
          </a:p>
          <a:p>
            <a:pPr marL="743040" indent="-742680">
              <a:lnSpc>
                <a:spcPct val="100000"/>
              </a:lnSpc>
              <a:buClr>
                <a:srgbClr val="000000"/>
              </a:buClr>
              <a:buFont typeface="Arial"/>
              <a:buAutoNum type="arabicPeriod"/>
            </a:pPr>
            <a:r>
              <a:rPr lang="en-US" sz="4000" b="0" strike="noStrike" spc="-1" dirty="0">
                <a:solidFill>
                  <a:srgbClr val="000000"/>
                </a:solidFill>
                <a:latin typeface="URWBookmanL-Ligh"/>
                <a:ea typeface="Arial"/>
              </a:rPr>
              <a:t>Mark references for future reading</a:t>
            </a:r>
            <a:endParaRPr lang="en-IN" sz="4000" b="0" strike="noStrike" spc="-1" dirty="0">
              <a:latin typeface="Arial"/>
            </a:endParaRPr>
          </a:p>
          <a:p>
            <a:pPr marL="743040" indent="-742680">
              <a:lnSpc>
                <a:spcPct val="100000"/>
              </a:lnSpc>
              <a:buClr>
                <a:srgbClr val="000000"/>
              </a:buClr>
              <a:buFont typeface="Arial"/>
              <a:buAutoNum type="arabicPeriod"/>
            </a:pPr>
            <a:r>
              <a:rPr lang="en-US" sz="4000" b="0" strike="noStrike" spc="-1" dirty="0">
                <a:solidFill>
                  <a:srgbClr val="000000"/>
                </a:solidFill>
                <a:latin typeface="URWBookmanL-Ligh"/>
                <a:ea typeface="Arial"/>
              </a:rPr>
              <a:t>Understand the key idea/ content</a:t>
            </a:r>
            <a:endParaRPr lang="en-IN" sz="4000" b="0" strike="noStrike" spc="-1" dirty="0">
              <a:latin typeface="Arial"/>
            </a:endParaRPr>
          </a:p>
        </p:txBody>
      </p:sp>
      <p:sp>
        <p:nvSpPr>
          <p:cNvPr id="268" name="CustomShape 4"/>
          <p:cNvSpPr/>
          <p:nvPr/>
        </p:nvSpPr>
        <p:spPr>
          <a:xfrm>
            <a:off x="5203800" y="3733200"/>
            <a:ext cx="3176640" cy="2527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8000" b="0" strike="noStrike" spc="-1">
                <a:solidFill>
                  <a:srgbClr val="FF0000"/>
                </a:solidFill>
                <a:latin typeface="URWBookmanL-Ligh"/>
                <a:ea typeface="Arial"/>
              </a:rPr>
              <a:t>1 hour</a:t>
            </a:r>
            <a:endParaRPr lang="en-IN" sz="80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TextShape 1"/>
          <p:cNvSpPr txBox="1"/>
          <p:nvPr/>
        </p:nvSpPr>
        <p:spPr>
          <a:xfrm>
            <a:off x="325080" y="170640"/>
            <a:ext cx="8493480" cy="130104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4800" b="0" strike="noStrike" spc="-1">
                <a:solidFill>
                  <a:srgbClr val="000000"/>
                </a:solidFill>
                <a:latin typeface="URWBookmanL-Ligh"/>
                <a:ea typeface="Arial"/>
              </a:rPr>
              <a:t>3</a:t>
            </a:r>
            <a:r>
              <a:rPr lang="en-US" sz="4800" b="0" strike="noStrike" spc="-1" baseline="30000">
                <a:solidFill>
                  <a:srgbClr val="000000"/>
                </a:solidFill>
                <a:latin typeface="URWBookmanL-Ligh"/>
                <a:ea typeface="Arial"/>
              </a:rPr>
              <a:t>rd</a:t>
            </a:r>
            <a:r>
              <a:rPr lang="en-US" sz="4800" b="0" strike="noStrike" spc="-1">
                <a:solidFill>
                  <a:srgbClr val="000000"/>
                </a:solidFill>
                <a:latin typeface="URWBookmanL-Ligh"/>
                <a:ea typeface="Arial"/>
              </a:rPr>
              <a:t> Pass</a:t>
            </a:r>
            <a:endParaRPr lang="en-IN" sz="4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0" name="TextShape 2"/>
          <p:cNvSpPr txBox="1"/>
          <p:nvPr/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fld id="{F6DF14B3-79CD-4775-B3A9-62ECAB607FA8}" type="slidenum">
              <a:rPr lang="en-US" sz="1000" b="0" strike="noStrike" spc="-1">
                <a:solidFill>
                  <a:srgbClr val="595959"/>
                </a:solidFill>
                <a:latin typeface="Arial"/>
                <a:ea typeface="Arial"/>
              </a:rPr>
              <a:t>15</a:t>
            </a:fld>
            <a:endParaRPr lang="en-IN" sz="1000" b="0" strike="noStrike" spc="-1">
              <a:latin typeface="Times New Roman"/>
            </a:endParaRPr>
          </a:p>
        </p:txBody>
      </p:sp>
      <p:sp>
        <p:nvSpPr>
          <p:cNvPr id="271" name="CustomShape 3"/>
          <p:cNvSpPr/>
          <p:nvPr/>
        </p:nvSpPr>
        <p:spPr>
          <a:xfrm>
            <a:off x="452520" y="1074240"/>
            <a:ext cx="8238240" cy="3930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743040" indent="-742680">
              <a:lnSpc>
                <a:spcPct val="100000"/>
              </a:lnSpc>
              <a:buClr>
                <a:srgbClr val="000000"/>
              </a:buClr>
              <a:buFont typeface="Arial"/>
              <a:buAutoNum type="arabicPeriod"/>
            </a:pPr>
            <a:r>
              <a:rPr lang="en-US" sz="3600" b="0" strike="noStrike" spc="-1" dirty="0">
                <a:solidFill>
                  <a:srgbClr val="000000"/>
                </a:solidFill>
                <a:latin typeface="URWBookmanL-Ligh"/>
                <a:ea typeface="Arial"/>
              </a:rPr>
              <a:t>Identify assumptions</a:t>
            </a:r>
            <a:endParaRPr lang="en-IN" sz="3600" b="0" strike="noStrike" spc="-1" dirty="0">
              <a:latin typeface="Arial"/>
            </a:endParaRPr>
          </a:p>
          <a:p>
            <a:pPr marL="743040" indent="-742680">
              <a:lnSpc>
                <a:spcPct val="100000"/>
              </a:lnSpc>
              <a:buClr>
                <a:srgbClr val="000000"/>
              </a:buClr>
              <a:buFont typeface="Arial"/>
              <a:buAutoNum type="arabicPeriod"/>
            </a:pPr>
            <a:r>
              <a:rPr lang="en-US" sz="3600" b="0" strike="noStrike" spc="-1" dirty="0">
                <a:solidFill>
                  <a:srgbClr val="000000"/>
                </a:solidFill>
                <a:latin typeface="URWBookmanL-Ligh"/>
                <a:ea typeface="Arial"/>
              </a:rPr>
              <a:t>Mentally re-implement the paper</a:t>
            </a:r>
            <a:endParaRPr lang="en-IN" sz="3600" b="0" strike="noStrike" spc="-1" dirty="0">
              <a:latin typeface="Arial"/>
            </a:endParaRPr>
          </a:p>
          <a:p>
            <a:pPr marL="743040" indent="-742680">
              <a:lnSpc>
                <a:spcPct val="100000"/>
              </a:lnSpc>
              <a:buClr>
                <a:srgbClr val="000000"/>
              </a:buClr>
              <a:buFont typeface="Arial"/>
              <a:buAutoNum type="arabicPeriod"/>
            </a:pPr>
            <a:r>
              <a:rPr lang="en-US" sz="3600" b="0" strike="noStrike" spc="-1" dirty="0">
                <a:solidFill>
                  <a:srgbClr val="000000"/>
                </a:solidFill>
                <a:latin typeface="URWBookmanL-Ligh"/>
                <a:ea typeface="Arial"/>
              </a:rPr>
              <a:t>Key innovation/novelty, strengths &amp; weaknesses</a:t>
            </a:r>
            <a:endParaRPr lang="en-IN" sz="3600" b="0" strike="noStrike" spc="-1" dirty="0">
              <a:latin typeface="Arial"/>
            </a:endParaRPr>
          </a:p>
          <a:p>
            <a:pPr marL="743040" indent="-742680">
              <a:lnSpc>
                <a:spcPct val="100000"/>
              </a:lnSpc>
              <a:buClr>
                <a:srgbClr val="000000"/>
              </a:buClr>
              <a:buFont typeface="Arial"/>
              <a:buAutoNum type="arabicPeriod"/>
            </a:pPr>
            <a:r>
              <a:rPr lang="en-US" sz="3600" b="0" strike="noStrike" spc="-1" dirty="0">
                <a:solidFill>
                  <a:srgbClr val="000000"/>
                </a:solidFill>
                <a:latin typeface="URWBookmanL-Ligh"/>
                <a:ea typeface="Arial"/>
              </a:rPr>
              <a:t>Can reconstruct paper from memory/teach</a:t>
            </a:r>
            <a:endParaRPr lang="en-IN" sz="3600" b="0" strike="noStrike" spc="-1" dirty="0">
              <a:latin typeface="Arial"/>
            </a:endParaRPr>
          </a:p>
        </p:txBody>
      </p:sp>
      <p:sp>
        <p:nvSpPr>
          <p:cNvPr id="272" name="CustomShape 4"/>
          <p:cNvSpPr/>
          <p:nvPr/>
        </p:nvSpPr>
        <p:spPr>
          <a:xfrm>
            <a:off x="794160" y="4309864"/>
            <a:ext cx="8349840" cy="7064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4000" b="0" strike="noStrike" spc="-1" dirty="0">
                <a:solidFill>
                  <a:srgbClr val="FF0000"/>
                </a:solidFill>
                <a:latin typeface="URWBookmanL-Ligh"/>
                <a:ea typeface="Arial"/>
              </a:rPr>
              <a:t>You are not going to get here</a:t>
            </a:r>
            <a:endParaRPr lang="en-IN" sz="4000" b="0" strike="noStrike" spc="-1" dirty="0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TextShape 1"/>
          <p:cNvSpPr txBox="1"/>
          <p:nvPr/>
        </p:nvSpPr>
        <p:spPr>
          <a:xfrm>
            <a:off x="325080" y="170640"/>
            <a:ext cx="8493480" cy="130104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5400" b="0" i="0" u="none" strike="noStrike" baseline="0" dirty="0">
                <a:latin typeface="URWBookmanL-Ligh"/>
              </a:rPr>
              <a:t>Quick Admin Notes</a:t>
            </a:r>
            <a:endParaRPr lang="en-IN" sz="5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8" name="TextShape 2"/>
          <p:cNvSpPr txBox="1"/>
          <p:nvPr/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fld id="{DA142693-940F-4E78-A3B7-E401451E0986}" type="slidenum">
              <a:rPr lang="en-US" sz="1000" b="0" strike="noStrike" spc="-1">
                <a:solidFill>
                  <a:srgbClr val="595959"/>
                </a:solidFill>
                <a:latin typeface="Arial"/>
                <a:ea typeface="Arial"/>
              </a:rPr>
              <a:t>16</a:t>
            </a:fld>
            <a:endParaRPr lang="en-IN" sz="1000" b="0" strike="noStrike" spc="-1">
              <a:latin typeface="Times New Roman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16</a:t>
            </a:fld>
            <a:endParaRPr lang="en-US"/>
          </a:p>
        </p:txBody>
      </p:sp>
      <p:sp>
        <p:nvSpPr>
          <p:cNvPr id="6" name="TextShape 1">
            <a:extLst>
              <a:ext uri="{FF2B5EF4-FFF2-40B4-BE49-F238E27FC236}">
                <a16:creationId xmlns:a16="http://schemas.microsoft.com/office/drawing/2014/main" id="{EE506EE2-AFF3-4729-BEF7-D97DDD2211E9}"/>
              </a:ext>
            </a:extLst>
          </p:cNvPr>
          <p:cNvSpPr txBox="1"/>
          <p:nvPr/>
        </p:nvSpPr>
        <p:spPr>
          <a:xfrm>
            <a:off x="325080" y="3558600"/>
            <a:ext cx="8493480" cy="130104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8000" b="0" i="0" u="none" strike="noStrike" baseline="0" dirty="0">
                <a:latin typeface="URWBookmanL-Ligh"/>
              </a:rPr>
              <a:t>Questions?</a:t>
            </a:r>
            <a:endParaRPr lang="en-IN" sz="8000" b="0" strike="noStrike" spc="-1" dirty="0">
              <a:solidFill>
                <a:srgbClr val="000000"/>
              </a:solidFill>
            </a:endParaRPr>
          </a:p>
        </p:txBody>
      </p:sp>
      <p:sp>
        <p:nvSpPr>
          <p:cNvPr id="7" name="CustomShape 3">
            <a:extLst>
              <a:ext uri="{FF2B5EF4-FFF2-40B4-BE49-F238E27FC236}">
                <a16:creationId xmlns:a16="http://schemas.microsoft.com/office/drawing/2014/main" id="{585DB604-142A-45F2-B7FF-841875DB2D93}"/>
              </a:ext>
            </a:extLst>
          </p:cNvPr>
          <p:cNvSpPr/>
          <p:nvPr/>
        </p:nvSpPr>
        <p:spPr>
          <a:xfrm>
            <a:off x="726831" y="1188210"/>
            <a:ext cx="8019909" cy="13835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 marL="457200" indent="-456840">
              <a:buFont typeface="Arial"/>
              <a:buChar char="•"/>
            </a:pPr>
            <a:r>
              <a:rPr lang="en-US" sz="2800" spc="-1" dirty="0"/>
              <a:t>Project (part-2) details will be out this weekend</a:t>
            </a:r>
          </a:p>
          <a:p>
            <a:pPr marL="457200" indent="-456840">
              <a:buFont typeface="Arial"/>
              <a:buChar char="•"/>
            </a:pPr>
            <a:r>
              <a:rPr lang="en-US" sz="2800" spc="-1" dirty="0"/>
              <a:t>AWS Credits awarded</a:t>
            </a:r>
          </a:p>
          <a:p>
            <a:pPr marL="457200" indent="-456840">
              <a:buFont typeface="Arial"/>
              <a:buChar char="•"/>
            </a:pPr>
            <a:r>
              <a:rPr lang="en-US" sz="2800" spc="-1" dirty="0"/>
              <a:t>hw-2 due on </a:t>
            </a:r>
            <a:r>
              <a:rPr lang="en-US" sz="2800" spc="-1" dirty="0">
                <a:solidFill>
                  <a:srgbClr val="FF0000"/>
                </a:solidFill>
              </a:rPr>
              <a:t>10 Oct 23:59</a:t>
            </a:r>
          </a:p>
        </p:txBody>
      </p:sp>
    </p:spTree>
    <p:extLst>
      <p:ext uri="{BB962C8B-B14F-4D97-AF65-F5344CB8AC3E}">
        <p14:creationId xmlns:p14="http://schemas.microsoft.com/office/powerpoint/2010/main" val="1922477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57501-4E8A-4B96-AC5B-E67EA105E0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3510" y="208805"/>
            <a:ext cx="6316980" cy="926576"/>
          </a:xfrm>
        </p:spPr>
        <p:txBody>
          <a:bodyPr>
            <a:noAutofit/>
          </a:bodyPr>
          <a:lstStyle/>
          <a:p>
            <a:pPr algn="ctr"/>
            <a:r>
              <a:rPr lang="en-US" sz="4800" dirty="0">
                <a:solidFill>
                  <a:srgbClr val="FF0000"/>
                </a:solidFill>
              </a:rPr>
              <a:t>Plagiarism Warning</a:t>
            </a:r>
            <a:endParaRPr lang="en-SG" sz="4800" dirty="0">
              <a:solidFill>
                <a:srgbClr val="FF0000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7D20BA3-EB5D-4434-B31F-FFC3C1585DB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17</a:t>
            </a:fld>
            <a:endParaRPr lang="en-US"/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91AFDBEA-D852-4BC0-8F1C-4A0F0876146F}"/>
              </a:ext>
            </a:extLst>
          </p:cNvPr>
          <p:cNvSpPr txBox="1">
            <a:spLocks/>
          </p:cNvSpPr>
          <p:nvPr/>
        </p:nvSpPr>
        <p:spPr>
          <a:xfrm>
            <a:off x="628650" y="1043940"/>
            <a:ext cx="8073140" cy="3825715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85725" indent="-85725" algn="l" defTabSz="514350" rtl="0" eaLnBrk="1" latinLnBrk="0" hangingPunct="1">
              <a:lnSpc>
                <a:spcPct val="90000"/>
              </a:lnSpc>
              <a:spcBef>
                <a:spcPts val="900"/>
              </a:spcBef>
              <a:buFont typeface="Calibri Light" panose="020F0302020204030204" pitchFamily="34" charset="0"/>
              <a:buChar char=" "/>
              <a:defRPr sz="2400" kern="1200">
                <a:solidFill>
                  <a:schemeClr val="accent5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601266" indent="-344091" algn="l" defTabSz="514350" rtl="0" eaLnBrk="1" latinLnBrk="0" hangingPunct="1">
              <a:lnSpc>
                <a:spcPct val="90000"/>
              </a:lnSpc>
              <a:spcBef>
                <a:spcPts val="450"/>
              </a:spcBef>
              <a:buFont typeface="Calibri Light" panose="020F0302020204030204" pitchFamily="34" charset="0"/>
              <a:buChar char="‒"/>
              <a:defRPr sz="21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2pPr>
            <a:lvl3pPr marL="771525" indent="-173831" algn="l" defTabSz="514350" rtl="0" eaLnBrk="1" latinLnBrk="0" hangingPunct="1">
              <a:lnSpc>
                <a:spcPct val="90000"/>
              </a:lnSpc>
              <a:spcBef>
                <a:spcPts val="45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3pPr>
            <a:lvl4pPr marL="1114425" indent="-342900" algn="l" defTabSz="514350" rtl="0" eaLnBrk="1" latinLnBrk="0" hangingPunct="1">
              <a:lnSpc>
                <a:spcPct val="90000"/>
              </a:lnSpc>
              <a:spcBef>
                <a:spcPts val="45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4pPr>
            <a:lvl5pPr marL="1371600" indent="-342900" algn="l" defTabSz="514350" rtl="0" eaLnBrk="1" latinLnBrk="0" hangingPunct="1">
              <a:lnSpc>
                <a:spcPct val="90000"/>
              </a:lnSpc>
              <a:spcBef>
                <a:spcPts val="45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5pPr>
            <a:lvl6pPr marL="141446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7163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881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8598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buClrTx/>
            </a:pPr>
            <a:r>
              <a:rPr lang="en-US" altLang="en-US" sz="4000" spc="-1" dirty="0">
                <a:solidFill>
                  <a:srgbClr val="000000"/>
                </a:solidFill>
                <a:latin typeface="URWBookmanL-Ligh"/>
                <a:cs typeface="+mn-cs"/>
              </a:rPr>
              <a:t>NUS’ has tightened its plagiarism policy </a:t>
            </a:r>
            <a:br>
              <a:rPr lang="en-US" altLang="en-US" sz="4000" spc="-1" dirty="0">
                <a:solidFill>
                  <a:srgbClr val="000000"/>
                </a:solidFill>
                <a:latin typeface="URWBookmanL-Ligh"/>
                <a:cs typeface="+mn-cs"/>
              </a:rPr>
            </a:br>
            <a:r>
              <a:rPr lang="en-US" altLang="en-US" sz="4000" spc="-1" dirty="0">
                <a:solidFill>
                  <a:srgbClr val="000000"/>
                </a:solidFill>
                <a:latin typeface="URWBookmanL-Ligh"/>
                <a:cs typeface="+mn-cs"/>
              </a:rPr>
              <a:t>(cheating amidst the pandemic)</a:t>
            </a:r>
          </a:p>
          <a:p>
            <a:pPr>
              <a:buClrTx/>
            </a:pPr>
            <a:endParaRPr lang="en-US" altLang="en-US" sz="4000" spc="-1" dirty="0">
              <a:solidFill>
                <a:srgbClr val="000000"/>
              </a:solidFill>
              <a:latin typeface="URWBookmanL-Ligh"/>
              <a:cs typeface="+mn-cs"/>
            </a:endParaRPr>
          </a:p>
          <a:p>
            <a:pPr>
              <a:buClrTx/>
            </a:pPr>
            <a:r>
              <a:rPr lang="en-US" altLang="en-US" sz="4000" spc="-1" dirty="0">
                <a:solidFill>
                  <a:srgbClr val="000000"/>
                </a:solidFill>
                <a:latin typeface="URWBookmanL-Ligh"/>
                <a:cs typeface="+mn-cs"/>
              </a:rPr>
              <a:t>Term Project</a:t>
            </a:r>
          </a:p>
          <a:p>
            <a:pPr lvl="1">
              <a:buClrTx/>
            </a:pPr>
            <a:r>
              <a:rPr lang="en-US" altLang="en-US" sz="3700" spc="-1" dirty="0">
                <a:solidFill>
                  <a:srgbClr val="000000"/>
                </a:solidFill>
                <a:latin typeface="URWBookmanL-Ligh"/>
                <a:cs typeface="+mn-cs"/>
              </a:rPr>
              <a:t>Likely be the last assessment to be graded</a:t>
            </a:r>
          </a:p>
          <a:p>
            <a:pPr lvl="1">
              <a:buClrTx/>
            </a:pPr>
            <a:r>
              <a:rPr lang="en-US" altLang="en-US" sz="3700" spc="-1" dirty="0">
                <a:solidFill>
                  <a:srgbClr val="000000"/>
                </a:solidFill>
                <a:latin typeface="URWBookmanL-Ligh"/>
                <a:cs typeface="+mn-cs"/>
              </a:rPr>
              <a:t>Rigorous plagiarism checks</a:t>
            </a:r>
          </a:p>
          <a:p>
            <a:pPr>
              <a:buClrTx/>
            </a:pPr>
            <a:endParaRPr lang="en-US" altLang="en-US" sz="4000" spc="-1" dirty="0">
              <a:solidFill>
                <a:srgbClr val="000000"/>
              </a:solidFill>
              <a:latin typeface="URWBookmanL-Ligh"/>
              <a:cs typeface="+mn-cs"/>
            </a:endParaRPr>
          </a:p>
          <a:p>
            <a:pPr>
              <a:buClrTx/>
            </a:pPr>
            <a:r>
              <a:rPr lang="en-US" altLang="en-US" sz="4000" spc="-1" dirty="0">
                <a:solidFill>
                  <a:srgbClr val="000000"/>
                </a:solidFill>
                <a:latin typeface="URWBookmanL-Ligh"/>
                <a:cs typeface="+mn-cs"/>
              </a:rPr>
              <a:t>Any instance of cheating between 2 teams:</a:t>
            </a:r>
          </a:p>
          <a:p>
            <a:pPr>
              <a:buClrTx/>
            </a:pPr>
            <a:r>
              <a:rPr lang="en-US" altLang="en-US" sz="4000" spc="-1" dirty="0">
                <a:solidFill>
                  <a:srgbClr val="000000"/>
                </a:solidFill>
                <a:latin typeface="URWBookmanL-Ligh"/>
                <a:cs typeface="+mn-cs"/>
              </a:rPr>
              <a:t>No choice, but to </a:t>
            </a:r>
            <a:r>
              <a:rPr lang="en-US" altLang="en-US" sz="4000" spc="-1" dirty="0">
                <a:solidFill>
                  <a:srgbClr val="FF0000"/>
                </a:solidFill>
                <a:latin typeface="URWBookmanL-Ligh"/>
                <a:cs typeface="+mn-cs"/>
              </a:rPr>
              <a:t>FAIL THE MODULE</a:t>
            </a:r>
            <a:r>
              <a:rPr lang="en-US" altLang="en-US" sz="4000" spc="-1" dirty="0">
                <a:solidFill>
                  <a:srgbClr val="000000"/>
                </a:solidFill>
                <a:latin typeface="URWBookmanL-Ligh"/>
                <a:cs typeface="+mn-cs"/>
              </a:rPr>
              <a:t> </a:t>
            </a:r>
            <a:r>
              <a:rPr lang="en-US" altLang="en-US" sz="4000" spc="-1" dirty="0">
                <a:solidFill>
                  <a:srgbClr val="FF0000"/>
                </a:solidFill>
                <a:latin typeface="URWBookmanL-Ligh"/>
                <a:cs typeface="+mn-cs"/>
              </a:rPr>
              <a:t>for all 6 students</a:t>
            </a:r>
          </a:p>
        </p:txBody>
      </p:sp>
    </p:spTree>
    <p:extLst>
      <p:ext uri="{BB962C8B-B14F-4D97-AF65-F5344CB8AC3E}">
        <p14:creationId xmlns:p14="http://schemas.microsoft.com/office/powerpoint/2010/main" val="467924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5A09ED3-86EB-4B68-A9DE-38CFF9383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0A993-0AA1-412D-A37A-2D363295DE68}" type="slidenum">
              <a:rPr lang="en-SG" smtClean="0"/>
              <a:t>18</a:t>
            </a:fld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F07C9D-F71E-401B-ABFC-1D79C574449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Software-defined Networking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746732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B5E4C1D-06F0-48BC-8BB6-5A2CEA5204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814390"/>
            <a:ext cx="8073140" cy="4055265"/>
          </a:xfrm>
        </p:spPr>
        <p:txBody>
          <a:bodyPr/>
          <a:lstStyle/>
          <a:p>
            <a:r>
              <a:rPr lang="en-US" altLang="en-US" dirty="0">
                <a:ea typeface="ＭＳ Ｐゴシック" pitchFamily="34" charset="-128"/>
              </a:rPr>
              <a:t>Tremendous success</a:t>
            </a:r>
          </a:p>
          <a:p>
            <a:pPr lvl="1"/>
            <a:r>
              <a:rPr lang="en-US" altLang="en-US" dirty="0">
                <a:ea typeface="ＭＳ Ｐゴシック" pitchFamily="34" charset="-128"/>
              </a:rPr>
              <a:t>From research experiment </a:t>
            </a:r>
            <a:br>
              <a:rPr lang="en-US" altLang="en-US" dirty="0">
                <a:ea typeface="ＭＳ Ｐゴシック" pitchFamily="34" charset="-128"/>
              </a:rPr>
            </a:br>
            <a:r>
              <a:rPr lang="en-US" altLang="en-US" dirty="0">
                <a:ea typeface="ＭＳ Ｐゴシック" pitchFamily="34" charset="-128"/>
              </a:rPr>
              <a:t>to global infrastructure</a:t>
            </a:r>
          </a:p>
          <a:p>
            <a:r>
              <a:rPr lang="en-US" altLang="en-US" dirty="0">
                <a:ea typeface="ＭＳ Ｐゴシック" pitchFamily="34" charset="-128"/>
              </a:rPr>
              <a:t>Brilliance of under-specifying</a:t>
            </a:r>
          </a:p>
          <a:p>
            <a:pPr lvl="1"/>
            <a:r>
              <a:rPr lang="en-US" altLang="en-US" dirty="0">
                <a:ea typeface="ＭＳ Ｐゴシック" pitchFamily="34" charset="-128"/>
              </a:rPr>
              <a:t>Network: best-effort packet delivery</a:t>
            </a:r>
          </a:p>
          <a:p>
            <a:pPr lvl="1"/>
            <a:r>
              <a:rPr lang="en-US" altLang="en-US" dirty="0">
                <a:ea typeface="ＭＳ Ｐゴシック" pitchFamily="34" charset="-128"/>
              </a:rPr>
              <a:t>Hosts: arbitrary applications</a:t>
            </a:r>
          </a:p>
          <a:p>
            <a:r>
              <a:rPr lang="en-US" altLang="en-US" dirty="0">
                <a:ea typeface="ＭＳ Ｐゴシック" pitchFamily="34" charset="-128"/>
              </a:rPr>
              <a:t>Enables innovation in applications</a:t>
            </a:r>
          </a:p>
          <a:p>
            <a:pPr lvl="1"/>
            <a:r>
              <a:rPr lang="en-US" altLang="en-US" dirty="0">
                <a:ea typeface="ＭＳ Ｐゴシック" pitchFamily="34" charset="-128"/>
              </a:rPr>
              <a:t>Web, P2P, VoIP, social networks, virtual worlds</a:t>
            </a:r>
          </a:p>
          <a:p>
            <a:endParaRPr lang="en-US" altLang="en-US" dirty="0">
              <a:ea typeface="ＭＳ Ｐゴシック" pitchFamily="34" charset="-128"/>
            </a:endParaRPr>
          </a:p>
          <a:p>
            <a:r>
              <a:rPr lang="en-US" altLang="en-US" dirty="0">
                <a:ea typeface="ＭＳ Ｐゴシック" pitchFamily="34" charset="-128"/>
              </a:rPr>
              <a:t>But, the change is easy only at the edge… </a:t>
            </a:r>
            <a:r>
              <a:rPr lang="en-US" altLang="en-US" dirty="0">
                <a:ea typeface="ＭＳ Ｐゴシック" pitchFamily="34" charset="-128"/>
                <a:sym typeface="Wingdings" pitchFamily="2" charset="2"/>
              </a:rPr>
              <a:t></a:t>
            </a:r>
          </a:p>
          <a:p>
            <a:pPr lvl="1"/>
            <a:endParaRPr lang="en-US" altLang="en-US" dirty="0">
              <a:ea typeface="ＭＳ Ｐゴシック" pitchFamily="34" charset="-128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18EC437-BC64-45EB-B441-825902E513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0A993-0AA1-412D-A37A-2D363295DE68}" type="slidenum">
              <a:rPr lang="en-SG" smtClean="0"/>
              <a:t>19</a:t>
            </a:fld>
            <a:endParaRPr lang="en-S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440C9CE-119F-4532-99C8-261FA1D61F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600" dirty="0">
                <a:ea typeface="ＭＳ Ｐゴシック" pitchFamily="34" charset="-128"/>
              </a:rPr>
              <a:t>The Internet: A Remarkable Story</a:t>
            </a:r>
            <a:endParaRPr lang="en-SG" dirty="0"/>
          </a:p>
        </p:txBody>
      </p:sp>
      <p:pic>
        <p:nvPicPr>
          <p:cNvPr id="5" name="Picture 7">
            <a:extLst>
              <a:ext uri="{FF2B5EF4-FFF2-40B4-BE49-F238E27FC236}">
                <a16:creationId xmlns:a16="http://schemas.microsoft.com/office/drawing/2014/main" id="{42F81C02-723B-4253-BA55-FF16A72EB3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6450" y="895350"/>
            <a:ext cx="1905000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1A03610-E662-4AEE-A5D2-0EDA3A703EB8}"/>
              </a:ext>
            </a:extLst>
          </p:cNvPr>
          <p:cNvSpPr txBox="1"/>
          <p:nvPr/>
        </p:nvSpPr>
        <p:spPr>
          <a:xfrm>
            <a:off x="5690250" y="4896555"/>
            <a:ext cx="277351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b="1" dirty="0">
                <a:latin typeface="+mj-lt"/>
              </a:rPr>
              <a:t>Credits:</a:t>
            </a:r>
            <a:r>
              <a:rPr lang="en-US" sz="1000" dirty="0">
                <a:latin typeface="+mj-lt"/>
              </a:rPr>
              <a:t> Adapted from Jennifer Rexford, Princeton</a:t>
            </a:r>
            <a:endParaRPr lang="en-SG" sz="1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73433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"/>
          <p:cNvSpPr txBox="1">
            <a:spLocks noGrp="1"/>
          </p:cNvSpPr>
          <p:nvPr>
            <p:ph type="ctrTitle"/>
          </p:nvPr>
        </p:nvSpPr>
        <p:spPr>
          <a:xfrm>
            <a:off x="311700" y="1545450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 b="1" dirty="0"/>
              <a:t>Thank you for filling up the Midterm Survey</a:t>
            </a:r>
            <a:endParaRPr lang="en-US" b="1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079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707668-98BC-412B-9853-2389EF8F29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0A993-0AA1-412D-A37A-2D363295DE68}" type="slidenum">
              <a:rPr lang="en-SG" smtClean="0"/>
              <a:t>20</a:t>
            </a:fld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26DA54-E9DF-4448-ABD9-7B889088F52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en-US" sz="3600" dirty="0">
                <a:ea typeface="ＭＳ Ｐゴシック" pitchFamily="34" charset="-128"/>
              </a:rPr>
              <a:t>Inside the network, it’s a different story!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140362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5C241E1-9672-40BF-99B5-C298783D9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0A993-0AA1-412D-A37A-2D363295DE68}" type="slidenum">
              <a:rPr lang="en-SG" smtClean="0"/>
              <a:t>21</a:t>
            </a:fld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DFF203-2845-42A1-BCE4-57921401C7E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/>
                </a:solidFill>
              </a:rPr>
              <a:t>To understand better, let’s take a good look at a network switch</a:t>
            </a:r>
            <a:endParaRPr lang="en-SG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9958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797AB9-B1F2-4D8E-82CE-05308A3D6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0A993-0AA1-412D-A37A-2D363295DE68}" type="slidenum">
              <a:rPr lang="en-SG" smtClean="0"/>
              <a:t>22</a:t>
            </a:fld>
            <a:endParaRPr lang="en-S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5E8A50E-7528-4EAC-942F-967CC7111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Switch</a:t>
            </a:r>
            <a:endParaRPr lang="en-SG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688CC3F-990E-4947-BDF3-D09710CC47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678" b="33497"/>
          <a:stretch/>
        </p:blipFill>
        <p:spPr bwMode="auto">
          <a:xfrm>
            <a:off x="2400301" y="1948721"/>
            <a:ext cx="4657725" cy="1184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FFAB7992-A84C-4C08-B45C-25FAE980F6E1}"/>
              </a:ext>
            </a:extLst>
          </p:cNvPr>
          <p:cNvGrpSpPr/>
          <p:nvPr/>
        </p:nvGrpSpPr>
        <p:grpSpPr>
          <a:xfrm>
            <a:off x="716809" y="2431375"/>
            <a:ext cx="4342042" cy="1567969"/>
            <a:chOff x="716809" y="2431375"/>
            <a:chExt cx="4342042" cy="156796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71A99B5-B8D7-4699-AA37-A30CCA2A0042}"/>
                </a:ext>
              </a:extLst>
            </p:cNvPr>
            <p:cNvSpPr txBox="1"/>
            <p:nvPr/>
          </p:nvSpPr>
          <p:spPr>
            <a:xfrm>
              <a:off x="716809" y="3537679"/>
              <a:ext cx="234391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+mj-lt"/>
                </a:rPr>
                <a:t>Front-panel Ports</a:t>
              </a:r>
              <a:endParaRPr lang="en-SG" sz="2400" dirty="0">
                <a:latin typeface="+mj-lt"/>
              </a:endParaRP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14E05744-8165-4726-B724-4C26C3EC8582}"/>
                </a:ext>
              </a:extLst>
            </p:cNvPr>
            <p:cNvCxnSpPr>
              <a:stCxn id="5" idx="0"/>
            </p:cNvCxnSpPr>
            <p:nvPr/>
          </p:nvCxnSpPr>
          <p:spPr>
            <a:xfrm flipV="1">
              <a:off x="1888765" y="2878111"/>
              <a:ext cx="1176724" cy="659568"/>
            </a:xfrm>
            <a:prstGeom prst="straightConnector1">
              <a:avLst/>
            </a:prstGeom>
            <a:ln w="28575">
              <a:headEnd type="none" w="med" len="med"/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24536B3-C806-4B34-B29A-4841E191AC67}"/>
                </a:ext>
              </a:extLst>
            </p:cNvPr>
            <p:cNvSpPr/>
            <p:nvPr/>
          </p:nvSpPr>
          <p:spPr>
            <a:xfrm>
              <a:off x="2622068" y="2431375"/>
              <a:ext cx="2436783" cy="590315"/>
            </a:xfrm>
            <a:custGeom>
              <a:avLst/>
              <a:gdLst>
                <a:gd name="connsiteX0" fmla="*/ 0 w 2965944"/>
                <a:gd name="connsiteY0" fmla="*/ 0 h 757003"/>
                <a:gd name="connsiteX1" fmla="*/ 2965944 w 2965944"/>
                <a:gd name="connsiteY1" fmla="*/ 0 h 757003"/>
                <a:gd name="connsiteX2" fmla="*/ 2965944 w 2965944"/>
                <a:gd name="connsiteY2" fmla="*/ 757003 h 757003"/>
                <a:gd name="connsiteX3" fmla="*/ 0 w 2965944"/>
                <a:gd name="connsiteY3" fmla="*/ 757003 h 757003"/>
                <a:gd name="connsiteX4" fmla="*/ 0 w 2965944"/>
                <a:gd name="connsiteY4" fmla="*/ 0 h 757003"/>
                <a:gd name="connsiteX0" fmla="*/ 0 w 2965944"/>
                <a:gd name="connsiteY0" fmla="*/ 0 h 757003"/>
                <a:gd name="connsiteX1" fmla="*/ 2950954 w 2965944"/>
                <a:gd name="connsiteY1" fmla="*/ 292308 h 757003"/>
                <a:gd name="connsiteX2" fmla="*/ 2965944 w 2965944"/>
                <a:gd name="connsiteY2" fmla="*/ 757003 h 757003"/>
                <a:gd name="connsiteX3" fmla="*/ 0 w 2965944"/>
                <a:gd name="connsiteY3" fmla="*/ 757003 h 757003"/>
                <a:gd name="connsiteX4" fmla="*/ 0 w 2965944"/>
                <a:gd name="connsiteY4" fmla="*/ 0 h 757003"/>
                <a:gd name="connsiteX0" fmla="*/ 0 w 2965944"/>
                <a:gd name="connsiteY0" fmla="*/ 0 h 757003"/>
                <a:gd name="connsiteX1" fmla="*/ 2950954 w 2965944"/>
                <a:gd name="connsiteY1" fmla="*/ 292308 h 757003"/>
                <a:gd name="connsiteX2" fmla="*/ 2965944 w 2965944"/>
                <a:gd name="connsiteY2" fmla="*/ 757003 h 757003"/>
                <a:gd name="connsiteX3" fmla="*/ 59961 w 2965944"/>
                <a:gd name="connsiteY3" fmla="*/ 337278 h 757003"/>
                <a:gd name="connsiteX4" fmla="*/ 0 w 2965944"/>
                <a:gd name="connsiteY4" fmla="*/ 0 h 757003"/>
                <a:gd name="connsiteX0" fmla="*/ 0 w 2950954"/>
                <a:gd name="connsiteY0" fmla="*/ 0 h 664134"/>
                <a:gd name="connsiteX1" fmla="*/ 2950954 w 2950954"/>
                <a:gd name="connsiteY1" fmla="*/ 292308 h 664134"/>
                <a:gd name="connsiteX2" fmla="*/ 2675432 w 2950954"/>
                <a:gd name="connsiteY2" fmla="*/ 664134 h 664134"/>
                <a:gd name="connsiteX3" fmla="*/ 59961 w 2950954"/>
                <a:gd name="connsiteY3" fmla="*/ 337278 h 664134"/>
                <a:gd name="connsiteX4" fmla="*/ 0 w 2950954"/>
                <a:gd name="connsiteY4" fmla="*/ 0 h 664134"/>
                <a:gd name="connsiteX0" fmla="*/ 0 w 2675432"/>
                <a:gd name="connsiteY0" fmla="*/ 0 h 664134"/>
                <a:gd name="connsiteX1" fmla="*/ 2672347 w 2675432"/>
                <a:gd name="connsiteY1" fmla="*/ 258971 h 664134"/>
                <a:gd name="connsiteX2" fmla="*/ 2675432 w 2675432"/>
                <a:gd name="connsiteY2" fmla="*/ 664134 h 664134"/>
                <a:gd name="connsiteX3" fmla="*/ 59961 w 2675432"/>
                <a:gd name="connsiteY3" fmla="*/ 337278 h 664134"/>
                <a:gd name="connsiteX4" fmla="*/ 0 w 2675432"/>
                <a:gd name="connsiteY4" fmla="*/ 0 h 664134"/>
                <a:gd name="connsiteX0" fmla="*/ 175783 w 2615471"/>
                <a:gd name="connsiteY0" fmla="*/ 0 h 618890"/>
                <a:gd name="connsiteX1" fmla="*/ 2612386 w 2615471"/>
                <a:gd name="connsiteY1" fmla="*/ 213727 h 618890"/>
                <a:gd name="connsiteX2" fmla="*/ 2615471 w 2615471"/>
                <a:gd name="connsiteY2" fmla="*/ 618890 h 618890"/>
                <a:gd name="connsiteX3" fmla="*/ 0 w 2615471"/>
                <a:gd name="connsiteY3" fmla="*/ 292034 h 618890"/>
                <a:gd name="connsiteX4" fmla="*/ 175783 w 2615471"/>
                <a:gd name="connsiteY4" fmla="*/ 0 h 618890"/>
                <a:gd name="connsiteX0" fmla="*/ 0 w 2439688"/>
                <a:gd name="connsiteY0" fmla="*/ 0 h 618890"/>
                <a:gd name="connsiteX1" fmla="*/ 2436603 w 2439688"/>
                <a:gd name="connsiteY1" fmla="*/ 213727 h 618890"/>
                <a:gd name="connsiteX2" fmla="*/ 2439688 w 2439688"/>
                <a:gd name="connsiteY2" fmla="*/ 618890 h 618890"/>
                <a:gd name="connsiteX3" fmla="*/ 430 w 2439688"/>
                <a:gd name="connsiteY3" fmla="*/ 303941 h 618890"/>
                <a:gd name="connsiteX4" fmla="*/ 0 w 2439688"/>
                <a:gd name="connsiteY4" fmla="*/ 0 h 618890"/>
                <a:gd name="connsiteX0" fmla="*/ 0 w 2436783"/>
                <a:gd name="connsiteY0" fmla="*/ 0 h 566503"/>
                <a:gd name="connsiteX1" fmla="*/ 2436603 w 2436783"/>
                <a:gd name="connsiteY1" fmla="*/ 213727 h 566503"/>
                <a:gd name="connsiteX2" fmla="*/ 2434926 w 2436783"/>
                <a:gd name="connsiteY2" fmla="*/ 566503 h 566503"/>
                <a:gd name="connsiteX3" fmla="*/ 430 w 2436783"/>
                <a:gd name="connsiteY3" fmla="*/ 303941 h 566503"/>
                <a:gd name="connsiteX4" fmla="*/ 0 w 2436783"/>
                <a:gd name="connsiteY4" fmla="*/ 0 h 566503"/>
                <a:gd name="connsiteX0" fmla="*/ 0 w 2436783"/>
                <a:gd name="connsiteY0" fmla="*/ 0 h 590315"/>
                <a:gd name="connsiteX1" fmla="*/ 2436603 w 2436783"/>
                <a:gd name="connsiteY1" fmla="*/ 213727 h 590315"/>
                <a:gd name="connsiteX2" fmla="*/ 2434926 w 2436783"/>
                <a:gd name="connsiteY2" fmla="*/ 590315 h 590315"/>
                <a:gd name="connsiteX3" fmla="*/ 430 w 2436783"/>
                <a:gd name="connsiteY3" fmla="*/ 303941 h 590315"/>
                <a:gd name="connsiteX4" fmla="*/ 0 w 2436783"/>
                <a:gd name="connsiteY4" fmla="*/ 0 h 590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36783" h="590315">
                  <a:moveTo>
                    <a:pt x="0" y="0"/>
                  </a:moveTo>
                  <a:lnTo>
                    <a:pt x="2436603" y="213727"/>
                  </a:lnTo>
                  <a:cubicBezTo>
                    <a:pt x="2437631" y="348781"/>
                    <a:pt x="2433898" y="455261"/>
                    <a:pt x="2434926" y="590315"/>
                  </a:cubicBezTo>
                  <a:lnTo>
                    <a:pt x="430" y="303941"/>
                  </a:lnTo>
                  <a:cubicBezTo>
                    <a:pt x="287" y="202627"/>
                    <a:pt x="143" y="101314"/>
                    <a:pt x="0" y="0"/>
                  </a:cubicBezTo>
                  <a:close/>
                </a:path>
              </a:pathLst>
            </a:custGeom>
            <a:noFill/>
            <a:ln w="28575">
              <a:solidFill>
                <a:schemeClr val="accent2"/>
              </a:solidFill>
              <a:headEnd type="none" w="med" len="med"/>
              <a:tailEnd type="triangle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sz="2400" dirty="0">
                <a:solidFill>
                  <a:schemeClr val="tx1"/>
                </a:solidFill>
                <a:latin typeface="+mj-lt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1F16DF4-A0DD-4556-8AEC-9EDEB6D2BF1B}"/>
              </a:ext>
            </a:extLst>
          </p:cNvPr>
          <p:cNvGrpSpPr/>
          <p:nvPr/>
        </p:nvGrpSpPr>
        <p:grpSpPr>
          <a:xfrm>
            <a:off x="4212473" y="915945"/>
            <a:ext cx="2537875" cy="1310094"/>
            <a:chOff x="4212473" y="915945"/>
            <a:chExt cx="2537875" cy="131009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B58C202-97A8-484F-BF8D-6F85928C5E55}"/>
                </a:ext>
              </a:extLst>
            </p:cNvPr>
            <p:cNvSpPr txBox="1"/>
            <p:nvPr/>
          </p:nvSpPr>
          <p:spPr>
            <a:xfrm>
              <a:off x="4212473" y="915945"/>
              <a:ext cx="253787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+mj-lt"/>
                </a:rPr>
                <a:t>Metal chassis (box)</a:t>
              </a:r>
              <a:endParaRPr lang="en-SG" sz="2400" dirty="0">
                <a:latin typeface="+mj-lt"/>
              </a:endParaRP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62E7A89D-2912-4AB9-A481-0F885A012B89}"/>
                </a:ext>
              </a:extLst>
            </p:cNvPr>
            <p:cNvCxnSpPr>
              <a:cxnSpLocks/>
              <a:stCxn id="11" idx="2"/>
            </p:cNvCxnSpPr>
            <p:nvPr/>
          </p:nvCxnSpPr>
          <p:spPr>
            <a:xfrm flipH="1">
              <a:off x="5149123" y="1377610"/>
              <a:ext cx="332288" cy="848429"/>
            </a:xfrm>
            <a:prstGeom prst="straightConnector1">
              <a:avLst/>
            </a:prstGeom>
            <a:ln w="28575">
              <a:headEnd type="none" w="med" len="med"/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54897BA9-AD73-4156-A7D2-DFCACBFBE73F}"/>
              </a:ext>
            </a:extLst>
          </p:cNvPr>
          <p:cNvSpPr txBox="1"/>
          <p:nvPr/>
        </p:nvSpPr>
        <p:spPr>
          <a:xfrm>
            <a:off x="3346412" y="3150645"/>
            <a:ext cx="2765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>
                <a:latin typeface="+mj-lt"/>
              </a:rPr>
              <a:t>Edgecore</a:t>
            </a:r>
            <a:r>
              <a:rPr lang="en-US" sz="1800" dirty="0">
                <a:latin typeface="+mj-lt"/>
              </a:rPr>
              <a:t> Wedge100BF-32X</a:t>
            </a:r>
            <a:endParaRPr lang="en-SG" sz="1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25323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99BB5-2510-4DCB-B7EE-4521FA24CF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inside a network switch?</a:t>
            </a:r>
            <a:endParaRPr lang="en-SG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AA94B5-4295-4CB1-A80E-084E220CC1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C51012-FE5D-7B4D-88DE-620521C9FED8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7" name="Picture 6" descr="A circuit board&#10;&#10;Description automatically generated">
            <a:extLst>
              <a:ext uri="{FF2B5EF4-FFF2-40B4-BE49-F238E27FC236}">
                <a16:creationId xmlns:a16="http://schemas.microsoft.com/office/drawing/2014/main" id="{084F513F-CF8A-49E8-891C-5B1A5C0744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127" r="4231"/>
          <a:stretch/>
        </p:blipFill>
        <p:spPr>
          <a:xfrm>
            <a:off x="4572000" y="817293"/>
            <a:ext cx="4119196" cy="383104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5F99D32-ACA4-4229-8C83-BA6D01D1268D}"/>
              </a:ext>
            </a:extLst>
          </p:cNvPr>
          <p:cNvSpPr txBox="1"/>
          <p:nvPr/>
        </p:nvSpPr>
        <p:spPr>
          <a:xfrm>
            <a:off x="5340673" y="4636798"/>
            <a:ext cx="2765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>
                <a:latin typeface="+mj-lt"/>
              </a:rPr>
              <a:t>Edgecore</a:t>
            </a:r>
            <a:r>
              <a:rPr lang="en-US" sz="1800" dirty="0">
                <a:latin typeface="+mj-lt"/>
              </a:rPr>
              <a:t> Wedge100BF-32X</a:t>
            </a:r>
            <a:endParaRPr lang="en-SG" sz="1800" dirty="0">
              <a:latin typeface="+mj-lt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EBADE3D-9C97-4367-A642-213AA36E5CCB}"/>
              </a:ext>
            </a:extLst>
          </p:cNvPr>
          <p:cNvGrpSpPr/>
          <p:nvPr/>
        </p:nvGrpSpPr>
        <p:grpSpPr>
          <a:xfrm>
            <a:off x="5912059" y="3174024"/>
            <a:ext cx="1537600" cy="905608"/>
            <a:chOff x="7882740" y="4232031"/>
            <a:chExt cx="2050132" cy="1207477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BABA017-6488-4956-94B5-BE7B67F3FD85}"/>
                </a:ext>
              </a:extLst>
            </p:cNvPr>
            <p:cNvSpPr/>
            <p:nvPr/>
          </p:nvSpPr>
          <p:spPr>
            <a:xfrm>
              <a:off x="7889631" y="4232031"/>
              <a:ext cx="2016369" cy="1207477"/>
            </a:xfrm>
            <a:prstGeom prst="rect">
              <a:avLst/>
            </a:prstGeom>
            <a:noFill/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sz="105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64035F7-01FE-44F2-9B26-9D033C34AE1F}"/>
                </a:ext>
              </a:extLst>
            </p:cNvPr>
            <p:cNvSpPr txBox="1"/>
            <p:nvPr/>
          </p:nvSpPr>
          <p:spPr>
            <a:xfrm>
              <a:off x="7882740" y="4475552"/>
              <a:ext cx="2050132" cy="7797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accent4"/>
                  </a:solidFill>
                </a:rPr>
                <a:t>Switching Chip</a:t>
              </a:r>
              <a:br>
                <a:rPr lang="en-US" sz="1600" dirty="0">
                  <a:solidFill>
                    <a:schemeClr val="accent4"/>
                  </a:solidFill>
                </a:rPr>
              </a:br>
              <a:r>
                <a:rPr lang="en-US" sz="1600" dirty="0">
                  <a:solidFill>
                    <a:schemeClr val="accent4"/>
                  </a:solidFill>
                </a:rPr>
                <a:t>(ASIC)</a:t>
              </a:r>
              <a:endParaRPr lang="en-SG" sz="1600" dirty="0">
                <a:solidFill>
                  <a:schemeClr val="accent4"/>
                </a:solidFill>
              </a:endParaRPr>
            </a:p>
          </p:txBody>
        </p:sp>
      </p:grp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BD04BAD-6685-4E30-8AF6-35C0FB30E95A}"/>
              </a:ext>
            </a:extLst>
          </p:cNvPr>
          <p:cNvCxnSpPr>
            <a:stCxn id="4" idx="1"/>
          </p:cNvCxnSpPr>
          <p:nvPr/>
        </p:nvCxnSpPr>
        <p:spPr>
          <a:xfrm flipH="1">
            <a:off x="4070839" y="3626828"/>
            <a:ext cx="1846385" cy="4396"/>
          </a:xfrm>
          <a:prstGeom prst="straightConnector1">
            <a:avLst/>
          </a:prstGeom>
          <a:ln w="508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521BA48-9BD8-48DB-9571-E0E5D46E4E18}"/>
              </a:ext>
            </a:extLst>
          </p:cNvPr>
          <p:cNvSpPr txBox="1"/>
          <p:nvPr/>
        </p:nvSpPr>
        <p:spPr>
          <a:xfrm>
            <a:off x="1022640" y="3225528"/>
            <a:ext cx="3585829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chemeClr val="accent2"/>
                </a:solidFill>
                <a:latin typeface="+mj-lt"/>
              </a:rPr>
              <a:t>Dataplane</a:t>
            </a:r>
            <a:endParaRPr lang="en-US" sz="2000" dirty="0">
              <a:solidFill>
                <a:schemeClr val="accent2"/>
              </a:solidFill>
              <a:latin typeface="+mj-lt"/>
            </a:endParaRPr>
          </a:p>
          <a:p>
            <a:pPr marL="285750" indent="-285750">
              <a:buFontTx/>
              <a:buChar char="-"/>
            </a:pPr>
            <a:r>
              <a:rPr lang="en-US" sz="1800" dirty="0">
                <a:latin typeface="+mj-lt"/>
              </a:rPr>
              <a:t>Match-action tables</a:t>
            </a:r>
          </a:p>
          <a:p>
            <a:pPr marL="285750" indent="-285750">
              <a:buFontTx/>
              <a:buChar char="-"/>
            </a:pPr>
            <a:r>
              <a:rPr lang="en-US" sz="1800" dirty="0">
                <a:latin typeface="+mj-lt"/>
              </a:rPr>
              <a:t>Processes </a:t>
            </a:r>
            <a:r>
              <a:rPr lang="en-US" sz="1800" i="1" dirty="0">
                <a:latin typeface="+mj-lt"/>
              </a:rPr>
              <a:t>almost</a:t>
            </a:r>
            <a:r>
              <a:rPr lang="en-US" sz="1800" dirty="0">
                <a:latin typeface="+mj-lt"/>
              </a:rPr>
              <a:t> all traffic in/out of front-panel ports</a:t>
            </a:r>
            <a:br>
              <a:rPr lang="en-US" sz="1800" dirty="0">
                <a:latin typeface="+mj-lt"/>
              </a:rPr>
            </a:br>
            <a:r>
              <a:rPr lang="en-US" sz="1800" dirty="0">
                <a:latin typeface="+mj-lt"/>
              </a:rPr>
              <a:t>(performs “forwarding” function)</a:t>
            </a:r>
            <a:endParaRPr lang="en-SG" sz="1800" dirty="0">
              <a:latin typeface="+mj-lt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5DB296C-485A-4C2C-9EF6-076C2345CFE6}"/>
              </a:ext>
            </a:extLst>
          </p:cNvPr>
          <p:cNvGrpSpPr/>
          <p:nvPr/>
        </p:nvGrpSpPr>
        <p:grpSpPr>
          <a:xfrm>
            <a:off x="5551371" y="1811465"/>
            <a:ext cx="1032310" cy="793848"/>
            <a:chOff x="7401827" y="2415287"/>
            <a:chExt cx="1376413" cy="1058464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A16741C-DE7E-490E-8B0E-51D85BDAD1FC}"/>
                </a:ext>
              </a:extLst>
            </p:cNvPr>
            <p:cNvSpPr/>
            <p:nvPr/>
          </p:nvSpPr>
          <p:spPr>
            <a:xfrm>
              <a:off x="7401827" y="2415287"/>
              <a:ext cx="1376413" cy="1058464"/>
            </a:xfrm>
            <a:prstGeom prst="rect">
              <a:avLst/>
            </a:prstGeom>
            <a:noFill/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sz="1050">
                <a:solidFill>
                  <a:schemeClr val="tx1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775302D-19F4-4FBD-BDF8-56349E6CF0FB}"/>
                </a:ext>
              </a:extLst>
            </p:cNvPr>
            <p:cNvSpPr txBox="1"/>
            <p:nvPr/>
          </p:nvSpPr>
          <p:spPr>
            <a:xfrm>
              <a:off x="7557623" y="2561582"/>
              <a:ext cx="1064821" cy="779700"/>
            </a:xfrm>
            <a:prstGeom prst="rect">
              <a:avLst/>
            </a:prstGeom>
            <a:solidFill>
              <a:srgbClr val="A6A6A6">
                <a:alpha val="69804"/>
              </a:srgbClr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accent4"/>
                  </a:solidFill>
                </a:rPr>
                <a:t>CPU +</a:t>
              </a:r>
              <a:br>
                <a:rPr lang="en-US" sz="1600" b="1" dirty="0">
                  <a:solidFill>
                    <a:schemeClr val="accent4"/>
                  </a:solidFill>
                </a:rPr>
              </a:br>
              <a:r>
                <a:rPr lang="en-US" sz="1600" b="1" dirty="0">
                  <a:solidFill>
                    <a:schemeClr val="accent4"/>
                  </a:solidFill>
                </a:rPr>
                <a:t>DRAM</a:t>
              </a:r>
              <a:endParaRPr lang="en-SG" sz="1600" b="1" dirty="0">
                <a:solidFill>
                  <a:schemeClr val="accent4"/>
                </a:solidFill>
              </a:endParaRPr>
            </a:p>
          </p:txBody>
        </p:sp>
      </p:grp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8DE917F-6FE1-4E3A-9364-04E5AB57361A}"/>
              </a:ext>
            </a:extLst>
          </p:cNvPr>
          <p:cNvCxnSpPr>
            <a:cxnSpLocks/>
          </p:cNvCxnSpPr>
          <p:nvPr/>
        </p:nvCxnSpPr>
        <p:spPr>
          <a:xfrm flipH="1">
            <a:off x="4070839" y="2197940"/>
            <a:ext cx="1480533" cy="21923"/>
          </a:xfrm>
          <a:prstGeom prst="straightConnector1">
            <a:avLst/>
          </a:prstGeom>
          <a:ln w="508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87BFC26D-3DD6-4A30-B7B1-ACC328B12C03}"/>
              </a:ext>
            </a:extLst>
          </p:cNvPr>
          <p:cNvSpPr txBox="1"/>
          <p:nvPr/>
        </p:nvSpPr>
        <p:spPr>
          <a:xfrm>
            <a:off x="1064425" y="1554625"/>
            <a:ext cx="3161443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5"/>
                </a:solidFill>
                <a:latin typeface="+mj-lt"/>
              </a:rPr>
              <a:t>Control Plane</a:t>
            </a:r>
          </a:p>
          <a:p>
            <a:pPr marL="285750" indent="-285750">
              <a:buFontTx/>
              <a:buChar char="-"/>
            </a:pPr>
            <a:r>
              <a:rPr lang="en-US" sz="1800" dirty="0">
                <a:latin typeface="+mj-lt"/>
              </a:rPr>
              <a:t>Apps/Protocols: L2, BGP, etc.</a:t>
            </a:r>
          </a:p>
          <a:p>
            <a:pPr marL="285750" indent="-285750">
              <a:buFontTx/>
              <a:buChar char="-"/>
            </a:pPr>
            <a:r>
              <a:rPr lang="en-US" sz="1800" dirty="0">
                <a:latin typeface="+mj-lt"/>
              </a:rPr>
              <a:t>Operating System (*nix)</a:t>
            </a:r>
          </a:p>
          <a:p>
            <a:pPr marL="285750" indent="-285750">
              <a:buFontTx/>
              <a:buChar char="-"/>
            </a:pPr>
            <a:r>
              <a:rPr lang="en-US" sz="1800" dirty="0">
                <a:latin typeface="+mj-lt"/>
              </a:rPr>
              <a:t>ASIC driver</a:t>
            </a:r>
          </a:p>
          <a:p>
            <a:endParaRPr lang="en-SG" sz="1800" dirty="0">
              <a:latin typeface="+mj-lt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935FB28-0FD3-4FA6-A4B6-2E00EB3E435D}"/>
              </a:ext>
            </a:extLst>
          </p:cNvPr>
          <p:cNvGrpSpPr/>
          <p:nvPr/>
        </p:nvGrpSpPr>
        <p:grpSpPr>
          <a:xfrm>
            <a:off x="6067525" y="2591699"/>
            <a:ext cx="1280573" cy="582325"/>
            <a:chOff x="8090034" y="3455598"/>
            <a:chExt cx="1707431" cy="776433"/>
          </a:xfrm>
        </p:grpSpPr>
        <p:cxnSp>
          <p:nvCxnSpPr>
            <p:cNvPr id="20" name="Connector: Elbow 19">
              <a:extLst>
                <a:ext uri="{FF2B5EF4-FFF2-40B4-BE49-F238E27FC236}">
                  <a16:creationId xmlns:a16="http://schemas.microsoft.com/office/drawing/2014/main" id="{B9CAD636-F184-4104-ADB3-FFBB1CAFFE5B}"/>
                </a:ext>
              </a:extLst>
            </p:cNvPr>
            <p:cNvCxnSpPr>
              <a:stCxn id="12" idx="2"/>
              <a:endCxn id="4" idx="0"/>
            </p:cNvCxnSpPr>
            <p:nvPr/>
          </p:nvCxnSpPr>
          <p:spPr>
            <a:xfrm rot="16200000" flipH="1">
              <a:off x="8114785" y="3449000"/>
              <a:ext cx="758280" cy="807782"/>
            </a:xfrm>
            <a:prstGeom prst="bentConnector3">
              <a:avLst/>
            </a:prstGeom>
            <a:ln w="25400">
              <a:solidFill>
                <a:schemeClr val="accent4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7B317DF-7A7E-4FA1-ACAB-C54C5D3E0F04}"/>
                </a:ext>
              </a:extLst>
            </p:cNvPr>
            <p:cNvSpPr txBox="1"/>
            <p:nvPr/>
          </p:nvSpPr>
          <p:spPr>
            <a:xfrm>
              <a:off x="8251742" y="3455598"/>
              <a:ext cx="1545723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solidFill>
                    <a:schemeClr val="accent4"/>
                  </a:solidFill>
                </a:rPr>
                <a:t>PCIe Bus</a:t>
              </a:r>
              <a:endParaRPr lang="en-SG" sz="1800" dirty="0">
                <a:solidFill>
                  <a:schemeClr val="accent4"/>
                </a:solidFill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3B1B818-00BE-4C96-A8B0-CDE3B05A7D06}"/>
              </a:ext>
            </a:extLst>
          </p:cNvPr>
          <p:cNvGrpSpPr/>
          <p:nvPr/>
        </p:nvGrpSpPr>
        <p:grpSpPr>
          <a:xfrm>
            <a:off x="5141049" y="4252755"/>
            <a:ext cx="3164751" cy="395586"/>
            <a:chOff x="6854732" y="5670340"/>
            <a:chExt cx="4219668" cy="527448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8B57224-DDBC-45FC-A681-6E8830679E29}"/>
                </a:ext>
              </a:extLst>
            </p:cNvPr>
            <p:cNvSpPr/>
            <p:nvPr/>
          </p:nvSpPr>
          <p:spPr>
            <a:xfrm>
              <a:off x="6854732" y="5670340"/>
              <a:ext cx="4219668" cy="527448"/>
            </a:xfrm>
            <a:prstGeom prst="rect">
              <a:avLst/>
            </a:prstGeom>
            <a:noFill/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sz="105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2B6D044-CBA4-45F4-9455-64D262672F09}"/>
                </a:ext>
              </a:extLst>
            </p:cNvPr>
            <p:cNvSpPr txBox="1"/>
            <p:nvPr/>
          </p:nvSpPr>
          <p:spPr>
            <a:xfrm>
              <a:off x="7720025" y="5704407"/>
              <a:ext cx="2622940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solidFill>
                    <a:schemeClr val="accent4"/>
                  </a:solidFill>
                </a:rPr>
                <a:t>Front-panel Ports</a:t>
              </a:r>
              <a:endParaRPr lang="en-SG" sz="1800" dirty="0">
                <a:solidFill>
                  <a:schemeClr val="accent4"/>
                </a:solidFill>
              </a:endParaRPr>
            </a:p>
          </p:txBody>
        </p:sp>
      </p:grp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75799C0-0112-4D84-AE06-36B0701CD556}"/>
              </a:ext>
            </a:extLst>
          </p:cNvPr>
          <p:cNvCxnSpPr>
            <a:stCxn id="4" idx="2"/>
          </p:cNvCxnSpPr>
          <p:nvPr/>
        </p:nvCxnSpPr>
        <p:spPr>
          <a:xfrm>
            <a:off x="6673362" y="4079631"/>
            <a:ext cx="0" cy="173124"/>
          </a:xfrm>
          <a:prstGeom prst="line">
            <a:avLst/>
          </a:prstGeom>
          <a:ln w="25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39B3DBD-4D29-4881-BD96-44DD0CC2CFCD}"/>
              </a:ext>
            </a:extLst>
          </p:cNvPr>
          <p:cNvCxnSpPr/>
          <p:nvPr/>
        </p:nvCxnSpPr>
        <p:spPr>
          <a:xfrm>
            <a:off x="1901003" y="2750695"/>
            <a:ext cx="0" cy="474833"/>
          </a:xfrm>
          <a:prstGeom prst="straightConnector1">
            <a:avLst/>
          </a:prstGeom>
          <a:ln w="57150">
            <a:headEnd type="none" w="med" len="med"/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6995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/>
      <p:bldP spid="18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AA1D9E-5D29-443A-94BA-D02E6D649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0A993-0AA1-412D-A37A-2D363295DE68}" type="slidenum">
              <a:rPr lang="en-SG" smtClean="0"/>
              <a:t>24</a:t>
            </a:fld>
            <a:endParaRPr lang="en-S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7E72EC6-77D8-446B-B6D1-89FE9B608B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Logical view of a (traditional) Network Switch</a:t>
            </a:r>
            <a:endParaRPr lang="en-SG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694DF3-5486-449A-B5E0-105F93BDEC41}"/>
              </a:ext>
            </a:extLst>
          </p:cNvPr>
          <p:cNvSpPr txBox="1"/>
          <p:nvPr/>
        </p:nvSpPr>
        <p:spPr>
          <a:xfrm>
            <a:off x="5345699" y="4904426"/>
            <a:ext cx="28985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b="1" dirty="0">
                <a:latin typeface="+mj-lt"/>
              </a:rPr>
              <a:t>Credits:</a:t>
            </a:r>
            <a:r>
              <a:rPr lang="en-US" sz="1000" dirty="0">
                <a:latin typeface="+mj-lt"/>
              </a:rPr>
              <a:t> Adapted from Nick </a:t>
            </a:r>
            <a:r>
              <a:rPr lang="en-US" sz="1000" dirty="0" err="1">
                <a:latin typeface="+mj-lt"/>
              </a:rPr>
              <a:t>Mckeown</a:t>
            </a:r>
            <a:r>
              <a:rPr lang="en-US" sz="1000" dirty="0">
                <a:latin typeface="+mj-lt"/>
              </a:rPr>
              <a:t>, Stanford/Intel</a:t>
            </a:r>
            <a:endParaRPr lang="en-SG" sz="1000" dirty="0">
              <a:latin typeface="+mj-lt"/>
            </a:endParaRPr>
          </a:p>
        </p:txBody>
      </p:sp>
      <p:sp>
        <p:nvSpPr>
          <p:cNvPr id="7" name="object 3">
            <a:extLst>
              <a:ext uri="{FF2B5EF4-FFF2-40B4-BE49-F238E27FC236}">
                <a16:creationId xmlns:a16="http://schemas.microsoft.com/office/drawing/2014/main" id="{B8A4DD15-9A05-428B-999E-21841E4FE191}"/>
              </a:ext>
            </a:extLst>
          </p:cNvPr>
          <p:cNvSpPr/>
          <p:nvPr/>
        </p:nvSpPr>
        <p:spPr>
          <a:xfrm>
            <a:off x="3063951" y="2018972"/>
            <a:ext cx="228600" cy="1108922"/>
          </a:xfrm>
          <a:custGeom>
            <a:avLst/>
            <a:gdLst/>
            <a:ahLst/>
            <a:cxnLst/>
            <a:rect l="l" t="t" r="r" b="b"/>
            <a:pathLst>
              <a:path w="228600" h="1112520">
                <a:moveTo>
                  <a:pt x="0" y="0"/>
                </a:moveTo>
                <a:lnTo>
                  <a:pt x="44490" y="8138"/>
                </a:lnTo>
                <a:lnTo>
                  <a:pt x="80822" y="30334"/>
                </a:lnTo>
                <a:lnTo>
                  <a:pt x="105317" y="63255"/>
                </a:lnTo>
                <a:lnTo>
                  <a:pt x="114300" y="103568"/>
                </a:lnTo>
                <a:lnTo>
                  <a:pt x="114300" y="435928"/>
                </a:lnTo>
                <a:lnTo>
                  <a:pt x="123282" y="476241"/>
                </a:lnTo>
                <a:lnTo>
                  <a:pt x="147777" y="509162"/>
                </a:lnTo>
                <a:lnTo>
                  <a:pt x="184109" y="531358"/>
                </a:lnTo>
                <a:lnTo>
                  <a:pt x="228600" y="539497"/>
                </a:lnTo>
                <a:lnTo>
                  <a:pt x="184109" y="547635"/>
                </a:lnTo>
                <a:lnTo>
                  <a:pt x="147777" y="569831"/>
                </a:lnTo>
                <a:lnTo>
                  <a:pt x="123282" y="602752"/>
                </a:lnTo>
                <a:lnTo>
                  <a:pt x="114300" y="643065"/>
                </a:lnTo>
                <a:lnTo>
                  <a:pt x="114300" y="1008474"/>
                </a:lnTo>
                <a:lnTo>
                  <a:pt x="105317" y="1048788"/>
                </a:lnTo>
                <a:lnTo>
                  <a:pt x="80822" y="1081709"/>
                </a:lnTo>
                <a:lnTo>
                  <a:pt x="44490" y="1103904"/>
                </a:lnTo>
                <a:lnTo>
                  <a:pt x="0" y="1112043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4">
            <a:extLst>
              <a:ext uri="{FF2B5EF4-FFF2-40B4-BE49-F238E27FC236}">
                <a16:creationId xmlns:a16="http://schemas.microsoft.com/office/drawing/2014/main" id="{2D3157D2-9463-4648-9469-FA8851366AB4}"/>
              </a:ext>
            </a:extLst>
          </p:cNvPr>
          <p:cNvSpPr/>
          <p:nvPr/>
        </p:nvSpPr>
        <p:spPr>
          <a:xfrm>
            <a:off x="3063950" y="3793216"/>
            <a:ext cx="228600" cy="559444"/>
          </a:xfrm>
          <a:custGeom>
            <a:avLst/>
            <a:gdLst/>
            <a:ahLst/>
            <a:cxnLst/>
            <a:rect l="l" t="t" r="r" b="b"/>
            <a:pathLst>
              <a:path w="228600" h="714375">
                <a:moveTo>
                  <a:pt x="0" y="0"/>
                </a:moveTo>
                <a:lnTo>
                  <a:pt x="44490" y="8139"/>
                </a:lnTo>
                <a:lnTo>
                  <a:pt x="80822" y="30334"/>
                </a:lnTo>
                <a:lnTo>
                  <a:pt x="105317" y="63255"/>
                </a:lnTo>
                <a:lnTo>
                  <a:pt x="114300" y="103569"/>
                </a:lnTo>
                <a:lnTo>
                  <a:pt x="114300" y="243002"/>
                </a:lnTo>
                <a:lnTo>
                  <a:pt x="123282" y="283316"/>
                </a:lnTo>
                <a:lnTo>
                  <a:pt x="147777" y="316237"/>
                </a:lnTo>
                <a:lnTo>
                  <a:pt x="184109" y="338432"/>
                </a:lnTo>
                <a:lnTo>
                  <a:pt x="228600" y="346571"/>
                </a:lnTo>
                <a:lnTo>
                  <a:pt x="184109" y="354711"/>
                </a:lnTo>
                <a:lnTo>
                  <a:pt x="147777" y="376906"/>
                </a:lnTo>
                <a:lnTo>
                  <a:pt x="123282" y="409827"/>
                </a:lnTo>
                <a:lnTo>
                  <a:pt x="114300" y="450141"/>
                </a:lnTo>
                <a:lnTo>
                  <a:pt x="114300" y="610804"/>
                </a:lnTo>
                <a:lnTo>
                  <a:pt x="105317" y="651119"/>
                </a:lnTo>
                <a:lnTo>
                  <a:pt x="80822" y="684040"/>
                </a:lnTo>
                <a:lnTo>
                  <a:pt x="44490" y="706235"/>
                </a:lnTo>
                <a:lnTo>
                  <a:pt x="0" y="714375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68A88ED5-9745-4233-A6EA-C0BDB8B583DC}"/>
              </a:ext>
            </a:extLst>
          </p:cNvPr>
          <p:cNvGrpSpPr/>
          <p:nvPr/>
        </p:nvGrpSpPr>
        <p:grpSpPr>
          <a:xfrm>
            <a:off x="3428441" y="2120900"/>
            <a:ext cx="2763073" cy="902811"/>
            <a:chOff x="3421085" y="2407331"/>
            <a:chExt cx="2763073" cy="902811"/>
          </a:xfrm>
        </p:grpSpPr>
        <p:sp>
          <p:nvSpPr>
            <p:cNvPr id="11" name="object 7">
              <a:extLst>
                <a:ext uri="{FF2B5EF4-FFF2-40B4-BE49-F238E27FC236}">
                  <a16:creationId xmlns:a16="http://schemas.microsoft.com/office/drawing/2014/main" id="{2A7B9CC7-931C-4E40-9D3F-C93C0F596FE9}"/>
                </a:ext>
              </a:extLst>
            </p:cNvPr>
            <p:cNvSpPr txBox="1"/>
            <p:nvPr/>
          </p:nvSpPr>
          <p:spPr>
            <a:xfrm>
              <a:off x="3421085" y="2407331"/>
              <a:ext cx="809625" cy="902811"/>
            </a:xfrm>
            <a:prstGeom prst="rect">
              <a:avLst/>
            </a:prstGeom>
          </p:spPr>
          <p:txBody>
            <a:bodyPr vert="horz" wrap="square" lIns="0" tIns="30480" rIns="0" bIns="0" rtlCol="0">
              <a:spAutoFit/>
            </a:bodyPr>
            <a:lstStyle/>
            <a:p>
              <a:pPr marL="12700" marR="36830">
                <a:lnSpc>
                  <a:spcPts val="1700"/>
                </a:lnSpc>
                <a:spcBef>
                  <a:spcPts val="240"/>
                </a:spcBef>
              </a:pPr>
              <a:r>
                <a:rPr sz="1500" dirty="0">
                  <a:latin typeface="Arial"/>
                  <a:cs typeface="Arial"/>
                </a:rPr>
                <a:t>Mill</a:t>
              </a:r>
              <a:r>
                <a:rPr lang="en-US" sz="1500" dirty="0">
                  <a:latin typeface="Arial"/>
                  <a:cs typeface="Arial"/>
                </a:rPr>
                <a:t>ions of lines </a:t>
              </a:r>
              <a:endParaRPr sz="1500" dirty="0">
                <a:latin typeface="Arial"/>
                <a:cs typeface="Arial"/>
              </a:endParaRPr>
            </a:p>
            <a:p>
              <a:pPr marL="12700" marR="5080">
                <a:lnSpc>
                  <a:spcPts val="1700"/>
                </a:lnSpc>
              </a:pPr>
              <a:r>
                <a:rPr sz="1500" dirty="0">
                  <a:latin typeface="Arial"/>
                  <a:cs typeface="Arial"/>
                </a:rPr>
                <a:t>of</a:t>
              </a:r>
              <a:r>
                <a:rPr sz="1500" spc="-105" dirty="0">
                  <a:latin typeface="Arial"/>
                  <a:cs typeface="Arial"/>
                </a:rPr>
                <a:t> </a:t>
              </a:r>
              <a:r>
                <a:rPr sz="1500" dirty="0">
                  <a:latin typeface="Arial"/>
                  <a:cs typeface="Arial"/>
                </a:rPr>
                <a:t>source </a:t>
              </a:r>
              <a:r>
                <a:rPr sz="1500" spc="-400" dirty="0">
                  <a:latin typeface="Arial"/>
                  <a:cs typeface="Arial"/>
                </a:rPr>
                <a:t> </a:t>
              </a:r>
              <a:r>
                <a:rPr sz="1500" dirty="0">
                  <a:latin typeface="Arial"/>
                  <a:cs typeface="Arial"/>
                </a:rPr>
                <a:t>code</a:t>
              </a:r>
            </a:p>
          </p:txBody>
        </p:sp>
        <p:sp>
          <p:nvSpPr>
            <p:cNvPr id="12" name="object 8">
              <a:extLst>
                <a:ext uri="{FF2B5EF4-FFF2-40B4-BE49-F238E27FC236}">
                  <a16:creationId xmlns:a16="http://schemas.microsoft.com/office/drawing/2014/main" id="{3EA539D0-4AAD-43BF-ABD9-A75A2D48CA23}"/>
                </a:ext>
              </a:extLst>
            </p:cNvPr>
            <p:cNvSpPr txBox="1"/>
            <p:nvPr/>
          </p:nvSpPr>
          <p:spPr>
            <a:xfrm>
              <a:off x="4462605" y="2725334"/>
              <a:ext cx="1721553" cy="243656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500" dirty="0">
                  <a:latin typeface="Arial" panose="020B0604020202020204" pitchFamily="34" charset="0"/>
                  <a:cs typeface="Arial" panose="020B0604020202020204" pitchFamily="34" charset="0"/>
                </a:rPr>
                <a:t>7,000</a:t>
              </a:r>
              <a:r>
                <a:rPr sz="1500" spc="-4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sz="1500" spc="-5" dirty="0">
                  <a:latin typeface="Arial" panose="020B0604020202020204" pitchFamily="34" charset="0"/>
                  <a:cs typeface="Arial" panose="020B0604020202020204" pitchFamily="34" charset="0"/>
                </a:rPr>
                <a:t>Internet</a:t>
              </a:r>
              <a:r>
                <a:rPr sz="1500" spc="-4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sz="1500" spc="-5" dirty="0">
                  <a:latin typeface="Arial" panose="020B0604020202020204" pitchFamily="34" charset="0"/>
                  <a:cs typeface="Arial" panose="020B0604020202020204" pitchFamily="34" charset="0"/>
                </a:rPr>
                <a:t>RFCs</a:t>
              </a:r>
              <a:endParaRPr sz="15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87349C37-1382-416A-A93A-DA9483FBFD65}"/>
              </a:ext>
            </a:extLst>
          </p:cNvPr>
          <p:cNvGrpSpPr/>
          <p:nvPr/>
        </p:nvGrpSpPr>
        <p:grpSpPr>
          <a:xfrm>
            <a:off x="3428441" y="3817076"/>
            <a:ext cx="3291684" cy="469900"/>
            <a:chOff x="3428441" y="3817076"/>
            <a:chExt cx="3291684" cy="469900"/>
          </a:xfrm>
        </p:grpSpPr>
        <p:sp>
          <p:nvSpPr>
            <p:cNvPr id="13" name="object 9">
              <a:extLst>
                <a:ext uri="{FF2B5EF4-FFF2-40B4-BE49-F238E27FC236}">
                  <a16:creationId xmlns:a16="http://schemas.microsoft.com/office/drawing/2014/main" id="{53D5E1D9-AE51-45AD-8FCB-849C66EAB30C}"/>
                </a:ext>
              </a:extLst>
            </p:cNvPr>
            <p:cNvSpPr txBox="1"/>
            <p:nvPr/>
          </p:nvSpPr>
          <p:spPr>
            <a:xfrm>
              <a:off x="3428441" y="3817076"/>
              <a:ext cx="841375" cy="469900"/>
            </a:xfrm>
            <a:prstGeom prst="rect">
              <a:avLst/>
            </a:prstGeom>
          </p:spPr>
          <p:txBody>
            <a:bodyPr vert="horz" wrap="square" lIns="0" tIns="30480" rIns="0" bIns="0" rtlCol="0">
              <a:spAutoFit/>
            </a:bodyPr>
            <a:lstStyle/>
            <a:p>
              <a:pPr marL="12700" marR="5080">
                <a:lnSpc>
                  <a:spcPts val="1700"/>
                </a:lnSpc>
                <a:spcBef>
                  <a:spcPts val="240"/>
                </a:spcBef>
              </a:pPr>
              <a:r>
                <a:rPr sz="1500" dirty="0">
                  <a:latin typeface="Arial"/>
                  <a:cs typeface="Arial"/>
                </a:rPr>
                <a:t>Billions</a:t>
              </a:r>
              <a:r>
                <a:rPr sz="1500" spc="-100" dirty="0">
                  <a:latin typeface="Arial"/>
                  <a:cs typeface="Arial"/>
                </a:rPr>
                <a:t> </a:t>
              </a:r>
              <a:r>
                <a:rPr sz="1500" dirty="0">
                  <a:latin typeface="Arial"/>
                  <a:cs typeface="Arial"/>
                </a:rPr>
                <a:t>of </a:t>
              </a:r>
              <a:r>
                <a:rPr sz="1500" spc="-405" dirty="0">
                  <a:latin typeface="Arial"/>
                  <a:cs typeface="Arial"/>
                </a:rPr>
                <a:t> </a:t>
              </a:r>
              <a:r>
                <a:rPr sz="1500" dirty="0">
                  <a:latin typeface="Arial"/>
                  <a:cs typeface="Arial"/>
                </a:rPr>
                <a:t>gates</a:t>
              </a:r>
            </a:p>
          </p:txBody>
        </p:sp>
        <p:sp>
          <p:nvSpPr>
            <p:cNvPr id="14" name="object 10">
              <a:extLst>
                <a:ext uri="{FF2B5EF4-FFF2-40B4-BE49-F238E27FC236}">
                  <a16:creationId xmlns:a16="http://schemas.microsoft.com/office/drawing/2014/main" id="{C5C8BC51-CF81-466B-BB6B-F46F0729498B}"/>
                </a:ext>
              </a:extLst>
            </p:cNvPr>
            <p:cNvSpPr txBox="1"/>
            <p:nvPr/>
          </p:nvSpPr>
          <p:spPr>
            <a:xfrm>
              <a:off x="4486195" y="3947213"/>
              <a:ext cx="2233930" cy="25400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  <a:tabLst>
                  <a:tab pos="1013460" algn="l"/>
                </a:tabLst>
              </a:pPr>
              <a:r>
                <a:rPr sz="1500" dirty="0">
                  <a:latin typeface="Arial"/>
                  <a:cs typeface="Arial"/>
                </a:rPr>
                <a:t>Bloated	Power</a:t>
              </a:r>
              <a:r>
                <a:rPr sz="1500" spc="-85" dirty="0">
                  <a:latin typeface="Arial"/>
                  <a:cs typeface="Arial"/>
                </a:rPr>
                <a:t> </a:t>
              </a:r>
              <a:r>
                <a:rPr sz="1500" dirty="0">
                  <a:latin typeface="Arial"/>
                  <a:cs typeface="Arial"/>
                </a:rPr>
                <a:t>Hungry</a:t>
              </a:r>
            </a:p>
          </p:txBody>
        </p:sp>
      </p:grpSp>
      <p:sp>
        <p:nvSpPr>
          <p:cNvPr id="34" name="object 30">
            <a:extLst>
              <a:ext uri="{FF2B5EF4-FFF2-40B4-BE49-F238E27FC236}">
                <a16:creationId xmlns:a16="http://schemas.microsoft.com/office/drawing/2014/main" id="{72697628-03D3-405A-9BD5-5D8BB228C054}"/>
              </a:ext>
            </a:extLst>
          </p:cNvPr>
          <p:cNvSpPr txBox="1"/>
          <p:nvPr/>
        </p:nvSpPr>
        <p:spPr>
          <a:xfrm>
            <a:off x="99060" y="1009635"/>
            <a:ext cx="3680224" cy="559444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0" tIns="7620" rIns="0" bIns="0" rtlCol="0">
            <a:spAutoFit/>
          </a:bodyPr>
          <a:lstStyle/>
          <a:p>
            <a:pPr marL="12700" marR="5080" algn="ctr">
              <a:lnSpc>
                <a:spcPct val="102600"/>
              </a:lnSpc>
              <a:spcBef>
                <a:spcPts val="60"/>
              </a:spcBef>
            </a:pPr>
            <a:r>
              <a:rPr lang="en-US" sz="1600" u="sng" spc="-5" dirty="0">
                <a:latin typeface="+mj-lt"/>
                <a:cs typeface="Calibri"/>
              </a:rPr>
              <a:t>Closed vendor-provided features/protocols:</a:t>
            </a:r>
            <a:r>
              <a:rPr lang="en-US" sz="1600" spc="-5" dirty="0">
                <a:latin typeface="+mj-lt"/>
                <a:cs typeface="Calibri"/>
              </a:rPr>
              <a:t> </a:t>
            </a:r>
            <a:br>
              <a:rPr lang="en-US" sz="1600" spc="-5" dirty="0">
                <a:latin typeface="+mj-lt"/>
                <a:cs typeface="Calibri"/>
              </a:rPr>
            </a:br>
            <a:r>
              <a:rPr sz="1600" spc="-5" dirty="0">
                <a:latin typeface="+mj-lt"/>
                <a:cs typeface="Calibri"/>
              </a:rPr>
              <a:t>Routing,</a:t>
            </a:r>
            <a:r>
              <a:rPr lang="en-US" sz="1600" spc="-5" dirty="0">
                <a:latin typeface="+mj-lt"/>
                <a:cs typeface="Calibri"/>
              </a:rPr>
              <a:t> </a:t>
            </a:r>
            <a:r>
              <a:rPr sz="1600" spc="-5" dirty="0">
                <a:latin typeface="+mj-lt"/>
                <a:cs typeface="Calibri"/>
              </a:rPr>
              <a:t>access </a:t>
            </a:r>
            <a:r>
              <a:rPr sz="1600" spc="-10" dirty="0">
                <a:latin typeface="+mj-lt"/>
                <a:cs typeface="Calibri"/>
              </a:rPr>
              <a:t>control,</a:t>
            </a:r>
            <a:r>
              <a:rPr sz="1600" dirty="0">
                <a:latin typeface="+mj-lt"/>
                <a:cs typeface="Calibri"/>
              </a:rPr>
              <a:t> </a:t>
            </a:r>
            <a:r>
              <a:rPr lang="en-US" sz="1600" dirty="0">
                <a:latin typeface="+mj-lt"/>
                <a:cs typeface="Calibri"/>
              </a:rPr>
              <a:t>VLANs, </a:t>
            </a:r>
            <a:r>
              <a:rPr sz="1600" dirty="0">
                <a:latin typeface="+mj-lt"/>
                <a:cs typeface="Calibri"/>
              </a:rPr>
              <a:t>VPNs, …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65B388D6-D8DA-4FC1-BC38-ACA13BE7B100}"/>
              </a:ext>
            </a:extLst>
          </p:cNvPr>
          <p:cNvSpPr/>
          <p:nvPr/>
        </p:nvSpPr>
        <p:spPr>
          <a:xfrm>
            <a:off x="602132" y="3753144"/>
            <a:ext cx="2318132" cy="604021"/>
          </a:xfrm>
          <a:prstGeom prst="roundRect">
            <a:avLst/>
          </a:prstGeom>
          <a:ln>
            <a:headEnd type="none" w="med" len="med"/>
            <a:tailEnd type="triangle" w="sm" len="sm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+mj-lt"/>
              </a:rPr>
              <a:t>Custom &amp; Fixed Forwarding Hardware</a:t>
            </a:r>
            <a:endParaRPr lang="en-SG" sz="16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1D182171-C908-48DB-BAE3-C9E456F8E3C3}"/>
              </a:ext>
            </a:extLst>
          </p:cNvPr>
          <p:cNvSpPr/>
          <p:nvPr/>
        </p:nvSpPr>
        <p:spPr>
          <a:xfrm>
            <a:off x="602132" y="3185390"/>
            <a:ext cx="2318132" cy="521473"/>
          </a:xfrm>
          <a:prstGeom prst="roundRect">
            <a:avLst/>
          </a:prstGeom>
          <a:solidFill>
            <a:srgbClr val="777777"/>
          </a:solidFill>
          <a:ln>
            <a:headEnd type="none" w="med" len="med"/>
            <a:tailEnd type="triangle" w="sm" len="sm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+mj-lt"/>
              </a:rPr>
              <a:t>Closed Interface (driver)</a:t>
            </a:r>
            <a:endParaRPr lang="en-SG" sz="16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8D7B7C72-50DF-4CAD-80F2-7981A2B9F212}"/>
              </a:ext>
            </a:extLst>
          </p:cNvPr>
          <p:cNvSpPr/>
          <p:nvPr/>
        </p:nvSpPr>
        <p:spPr>
          <a:xfrm>
            <a:off x="602131" y="2606421"/>
            <a:ext cx="2318133" cy="521473"/>
          </a:xfrm>
          <a:prstGeom prst="roundRect">
            <a:avLst/>
          </a:prstGeom>
          <a:solidFill>
            <a:schemeClr val="accent2"/>
          </a:solidFill>
          <a:ln>
            <a:headEnd type="none" w="med" len="med"/>
            <a:tailEnd type="triangle" w="sm" len="sm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+mj-lt"/>
              </a:rPr>
              <a:t>Closed Operating System</a:t>
            </a:r>
            <a:endParaRPr lang="en-SG" sz="1600" b="1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386C5C2-A8B8-4154-9A4A-0D00B975BCA3}"/>
              </a:ext>
            </a:extLst>
          </p:cNvPr>
          <p:cNvGrpSpPr/>
          <p:nvPr/>
        </p:nvGrpSpPr>
        <p:grpSpPr>
          <a:xfrm>
            <a:off x="602132" y="2024441"/>
            <a:ext cx="2318132" cy="521473"/>
            <a:chOff x="602132" y="2024441"/>
            <a:chExt cx="2318132" cy="521473"/>
          </a:xfrm>
        </p:grpSpPr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173AA70B-2B7F-4010-855B-F21E57FE705E}"/>
                </a:ext>
              </a:extLst>
            </p:cNvPr>
            <p:cNvSpPr/>
            <p:nvPr/>
          </p:nvSpPr>
          <p:spPr>
            <a:xfrm>
              <a:off x="602132" y="2024441"/>
              <a:ext cx="415292" cy="521473"/>
            </a:xfrm>
            <a:prstGeom prst="roundRect">
              <a:avLst/>
            </a:prstGeom>
            <a:solidFill>
              <a:srgbClr val="FFC000"/>
            </a:solidFill>
            <a:ln>
              <a:headEnd type="none" w="med" len="med"/>
              <a:tailEnd type="triangle" w="sm" len="sm"/>
            </a:ln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+mj-lt"/>
                </a:rPr>
                <a:t>L2</a:t>
              </a:r>
              <a:endParaRPr lang="en-SG" sz="1600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4C9CE599-2A1F-4642-8DCC-4834268A83AC}"/>
                </a:ext>
              </a:extLst>
            </p:cNvPr>
            <p:cNvSpPr/>
            <p:nvPr/>
          </p:nvSpPr>
          <p:spPr>
            <a:xfrm>
              <a:off x="1079595" y="2024441"/>
              <a:ext cx="593790" cy="521473"/>
            </a:xfrm>
            <a:prstGeom prst="roundRect">
              <a:avLst/>
            </a:prstGeom>
            <a:solidFill>
              <a:srgbClr val="FFC000"/>
            </a:solidFill>
            <a:ln>
              <a:headEnd type="none" w="med" len="med"/>
              <a:tailEnd type="triangle" w="sm" len="sm"/>
            </a:ln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+mj-lt"/>
                </a:rPr>
                <a:t>BGP</a:t>
              </a:r>
              <a:endParaRPr lang="en-SG" sz="1600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72D0AAF2-64B0-4822-BB7B-CA596E32F93B}"/>
                </a:ext>
              </a:extLst>
            </p:cNvPr>
            <p:cNvSpPr/>
            <p:nvPr/>
          </p:nvSpPr>
          <p:spPr>
            <a:xfrm>
              <a:off x="2213019" y="2024441"/>
              <a:ext cx="707245" cy="521473"/>
            </a:xfrm>
            <a:prstGeom prst="roundRect">
              <a:avLst/>
            </a:prstGeom>
            <a:solidFill>
              <a:srgbClr val="FFC000"/>
            </a:solidFill>
            <a:ln>
              <a:headEnd type="none" w="med" len="med"/>
              <a:tailEnd type="triangle" w="sm" len="sm"/>
            </a:ln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+mj-lt"/>
                </a:rPr>
                <a:t>VLAN</a:t>
              </a:r>
              <a:endParaRPr lang="en-SG" sz="1600" b="1" dirty="0">
                <a:solidFill>
                  <a:schemeClr val="bg1"/>
                </a:solidFill>
                <a:latin typeface="+mj-lt"/>
              </a:endParaRPr>
            </a:p>
          </p:txBody>
        </p:sp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D87B5D08-058E-4553-A4E5-9320525229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3541" t="46504" r="30997" b="32535"/>
            <a:stretch/>
          </p:blipFill>
          <p:spPr>
            <a:xfrm>
              <a:off x="1699876" y="2135881"/>
              <a:ext cx="510235" cy="336084"/>
            </a:xfrm>
            <a:prstGeom prst="rect">
              <a:avLst/>
            </a:prstGeom>
          </p:spPr>
        </p:pic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F6234E13-6103-41B7-B032-4930DB16D514}"/>
              </a:ext>
            </a:extLst>
          </p:cNvPr>
          <p:cNvGrpSpPr/>
          <p:nvPr/>
        </p:nvGrpSpPr>
        <p:grpSpPr>
          <a:xfrm>
            <a:off x="3832624" y="904975"/>
            <a:ext cx="4074917" cy="700105"/>
            <a:chOff x="3832624" y="1024895"/>
            <a:chExt cx="4074917" cy="700105"/>
          </a:xfrm>
        </p:grpSpPr>
        <p:pic>
          <p:nvPicPr>
            <p:cNvPr id="49" name="Picture 2" descr="https://cdn-images-1.medium.com/max/1600/0*6Cr5Y8P3bfP63_DN.">
              <a:extLst>
                <a:ext uri="{FF2B5EF4-FFF2-40B4-BE49-F238E27FC236}">
                  <a16:creationId xmlns:a16="http://schemas.microsoft.com/office/drawing/2014/main" id="{9F93C324-5B7B-47CA-8585-DE4AC19FA2B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18716" y="1024895"/>
              <a:ext cx="688825" cy="688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9524DBCC-A7F3-40F4-BDB1-F5B9D23DD642}"/>
                </a:ext>
              </a:extLst>
            </p:cNvPr>
            <p:cNvSpPr txBox="1"/>
            <p:nvPr/>
          </p:nvSpPr>
          <p:spPr>
            <a:xfrm>
              <a:off x="4060797" y="1078669"/>
              <a:ext cx="270619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latin typeface="+mj-lt"/>
                </a:rPr>
                <a:t>Custom CLI/script interface</a:t>
              </a:r>
            </a:p>
            <a:p>
              <a:r>
                <a:rPr lang="en-US" sz="1800" dirty="0">
                  <a:latin typeface="+mj-lt"/>
                </a:rPr>
                <a:t>   Device/vendor specific </a:t>
              </a:r>
            </a:p>
          </p:txBody>
        </p: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E3D0D3F8-A366-4208-AA04-0195C837DB34}"/>
                </a:ext>
              </a:extLst>
            </p:cNvPr>
            <p:cNvCxnSpPr>
              <a:cxnSpLocks/>
            </p:cNvCxnSpPr>
            <p:nvPr/>
          </p:nvCxnSpPr>
          <p:spPr>
            <a:xfrm>
              <a:off x="3832624" y="1409277"/>
              <a:ext cx="3162536" cy="0"/>
            </a:xfrm>
            <a:prstGeom prst="straightConnector1">
              <a:avLst/>
            </a:prstGeom>
            <a:ln w="38100">
              <a:solidFill>
                <a:schemeClr val="accent5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7DC6518B-B083-4F57-99BD-05FD95C040FE}"/>
              </a:ext>
            </a:extLst>
          </p:cNvPr>
          <p:cNvSpPr txBox="1"/>
          <p:nvPr/>
        </p:nvSpPr>
        <p:spPr>
          <a:xfrm>
            <a:off x="6307015" y="1592989"/>
            <a:ext cx="2512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latin typeface="+mj-lt"/>
              </a:rPr>
              <a:t>100s pages user manuals</a:t>
            </a:r>
            <a:endParaRPr lang="en-SG" sz="1800" dirty="0">
              <a:latin typeface="+mj-lt"/>
            </a:endParaRP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EFAEE337-A149-43B8-BF8F-32BFC0116624}"/>
              </a:ext>
            </a:extLst>
          </p:cNvPr>
          <p:cNvGrpSpPr/>
          <p:nvPr/>
        </p:nvGrpSpPr>
        <p:grpSpPr>
          <a:xfrm>
            <a:off x="517161" y="3706863"/>
            <a:ext cx="2473377" cy="1065915"/>
            <a:chOff x="517161" y="3706863"/>
            <a:chExt cx="2473377" cy="1065915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EC593653-18CF-45DE-BB70-BAC6D0F21BD4}"/>
                </a:ext>
              </a:extLst>
            </p:cNvPr>
            <p:cNvSpPr/>
            <p:nvPr/>
          </p:nvSpPr>
          <p:spPr>
            <a:xfrm>
              <a:off x="517161" y="3706863"/>
              <a:ext cx="2473377" cy="696583"/>
            </a:xfrm>
            <a:prstGeom prst="rect">
              <a:avLst/>
            </a:prstGeom>
            <a:noFill/>
            <a:ln w="19050">
              <a:solidFill>
                <a:schemeClr val="accent2"/>
              </a:solidFill>
              <a:headEnd type="none" w="med" len="med"/>
              <a:tailEnd type="triangle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sz="2400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9540552A-CBD4-48AD-96A8-CD225DFEE59A}"/>
                </a:ext>
              </a:extLst>
            </p:cNvPr>
            <p:cNvSpPr txBox="1"/>
            <p:nvPr/>
          </p:nvSpPr>
          <p:spPr>
            <a:xfrm>
              <a:off x="1108968" y="4403446"/>
              <a:ext cx="11288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800" dirty="0" err="1">
                  <a:solidFill>
                    <a:schemeClr val="accent2"/>
                  </a:solidFill>
                  <a:latin typeface="+mj-lt"/>
                </a:rPr>
                <a:t>DataPlane</a:t>
              </a:r>
              <a:endParaRPr lang="en-SG" sz="1800" dirty="0">
                <a:solidFill>
                  <a:schemeClr val="accent2"/>
                </a:solidFill>
                <a:latin typeface="+mj-lt"/>
              </a:endParaRP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9EFE1AEE-79C7-4979-A6D5-2C0AD9B850F8}"/>
              </a:ext>
            </a:extLst>
          </p:cNvPr>
          <p:cNvGrpSpPr/>
          <p:nvPr/>
        </p:nvGrpSpPr>
        <p:grpSpPr>
          <a:xfrm>
            <a:off x="517161" y="1625402"/>
            <a:ext cx="2473378" cy="1530282"/>
            <a:chOff x="664086" y="3397683"/>
            <a:chExt cx="2473378" cy="986610"/>
          </a:xfrm>
        </p:grpSpPr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E83488F1-595D-4198-B9CD-38714E48E2E4}"/>
                </a:ext>
              </a:extLst>
            </p:cNvPr>
            <p:cNvSpPr/>
            <p:nvPr/>
          </p:nvSpPr>
          <p:spPr>
            <a:xfrm>
              <a:off x="664086" y="3612189"/>
              <a:ext cx="2473378" cy="772104"/>
            </a:xfrm>
            <a:prstGeom prst="rect">
              <a:avLst/>
            </a:prstGeom>
            <a:noFill/>
            <a:ln w="19050">
              <a:solidFill>
                <a:schemeClr val="accent5"/>
              </a:solidFill>
              <a:headEnd type="none" w="med" len="med"/>
              <a:tailEnd type="triangle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sz="2400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2EB9E665-FF6F-4AB6-AD77-5FAFB933B5D4}"/>
                </a:ext>
              </a:extLst>
            </p:cNvPr>
            <p:cNvSpPr txBox="1"/>
            <p:nvPr/>
          </p:nvSpPr>
          <p:spPr>
            <a:xfrm>
              <a:off x="1188212" y="3397683"/>
              <a:ext cx="1439818" cy="2381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800" dirty="0">
                  <a:solidFill>
                    <a:schemeClr val="accent5"/>
                  </a:solidFill>
                  <a:latin typeface="+mj-lt"/>
                </a:rPr>
                <a:t>Control Plane</a:t>
              </a:r>
              <a:endParaRPr lang="en-SG" sz="1800" dirty="0">
                <a:solidFill>
                  <a:schemeClr val="accent5"/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44968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3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34" grpId="0" animBg="1"/>
      <p:bldP spid="41" grpId="0" animBg="1"/>
      <p:bldP spid="42" grpId="0" animBg="1"/>
      <p:bldP spid="43" grpId="0" animBg="1"/>
      <p:bldP spid="6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CFEDB9B-ED04-49C0-86C2-152A3AC02D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en-US" dirty="0">
                <a:ea typeface="ＭＳ Ｐゴシック" pitchFamily="34" charset="-128"/>
              </a:rPr>
              <a:t>Closed equipment</a:t>
            </a:r>
          </a:p>
          <a:p>
            <a:pPr lvl="1"/>
            <a:r>
              <a:rPr lang="en-US" altLang="en-US" sz="1800" dirty="0">
                <a:ea typeface="ＭＳ Ｐゴシック" pitchFamily="34" charset="-128"/>
              </a:rPr>
              <a:t>Software bundled with hardware</a:t>
            </a:r>
          </a:p>
          <a:p>
            <a:pPr lvl="2"/>
            <a:r>
              <a:rPr lang="en-US" altLang="en-US" sz="1500" dirty="0">
                <a:ea typeface="ＭＳ Ｐゴシック" pitchFamily="34" charset="-128"/>
              </a:rPr>
              <a:t>Vendor-lock in</a:t>
            </a:r>
          </a:p>
          <a:p>
            <a:pPr lvl="2"/>
            <a:r>
              <a:rPr lang="en-US" altLang="en-US" sz="1500" dirty="0">
                <a:ea typeface="ＭＳ Ｐゴシック" pitchFamily="34" charset="-128"/>
              </a:rPr>
              <a:t>Expensive equipment</a:t>
            </a:r>
          </a:p>
          <a:p>
            <a:pPr lvl="1"/>
            <a:r>
              <a:rPr lang="en-US" altLang="en-US" sz="1800" dirty="0">
                <a:ea typeface="ＭＳ Ｐゴシック" pitchFamily="34" charset="-128"/>
              </a:rPr>
              <a:t>Vendor-specific interfaces (CLI)</a:t>
            </a:r>
            <a:endParaRPr lang="en-US" altLang="en-US" dirty="0">
              <a:ea typeface="ＭＳ Ｐゴシック" pitchFamily="34" charset="-128"/>
            </a:endParaRPr>
          </a:p>
          <a:p>
            <a:r>
              <a:rPr lang="en-US" altLang="en-US" dirty="0">
                <a:ea typeface="ＭＳ Ｐゴシック" pitchFamily="34" charset="-128"/>
              </a:rPr>
              <a:t>Over specified</a:t>
            </a:r>
          </a:p>
          <a:p>
            <a:pPr lvl="1"/>
            <a:r>
              <a:rPr lang="en-US" altLang="en-US" sz="1800" dirty="0">
                <a:ea typeface="ＭＳ Ｐゴシック" pitchFamily="34" charset="-128"/>
              </a:rPr>
              <a:t>7000 Internet RFCs</a:t>
            </a:r>
          </a:p>
          <a:p>
            <a:pPr lvl="1"/>
            <a:r>
              <a:rPr lang="en-US" altLang="en-US" sz="1800" dirty="0">
                <a:ea typeface="ＭＳ Ｐゴシック" pitchFamily="34" charset="-128"/>
              </a:rPr>
              <a:t>Slow protocol standardization</a:t>
            </a:r>
            <a:endParaRPr lang="en-US" altLang="en-US" dirty="0">
              <a:ea typeface="ＭＳ Ｐゴシック" pitchFamily="34" charset="-128"/>
            </a:endParaRPr>
          </a:p>
          <a:p>
            <a:r>
              <a:rPr lang="en-US" altLang="en-US" dirty="0">
                <a:ea typeface="ＭＳ Ｐゴシック" pitchFamily="34" charset="-128"/>
              </a:rPr>
              <a:t>Few people can innovate</a:t>
            </a:r>
          </a:p>
          <a:p>
            <a:pPr lvl="1"/>
            <a:r>
              <a:rPr lang="en-US" altLang="en-US" sz="1800" dirty="0">
                <a:ea typeface="ＭＳ Ｐゴシック" pitchFamily="34" charset="-128"/>
              </a:rPr>
              <a:t>Equipment vendors write the code</a:t>
            </a:r>
          </a:p>
          <a:p>
            <a:pPr lvl="1"/>
            <a:r>
              <a:rPr lang="en-US" altLang="en-US" sz="1800" dirty="0">
                <a:ea typeface="ＭＳ Ｐゴシック" pitchFamily="34" charset="-128"/>
              </a:rPr>
              <a:t>Long delays to introduce new features</a:t>
            </a:r>
          </a:p>
          <a:p>
            <a:endParaRPr lang="en-US" altLang="en-US" dirty="0">
              <a:ea typeface="ＭＳ Ｐゴシック" pitchFamily="34" charset="-128"/>
            </a:endParaRPr>
          </a:p>
          <a:p>
            <a:endParaRPr lang="en-US" altLang="en-US" dirty="0">
              <a:ea typeface="ＭＳ Ｐゴシック" pitchFamily="34" charset="-128"/>
            </a:endParaRPr>
          </a:p>
          <a:p>
            <a:endParaRPr lang="en-US" altLang="en-US" dirty="0">
              <a:ea typeface="ＭＳ Ｐゴシック" pitchFamily="34" charset="-128"/>
            </a:endParaRPr>
          </a:p>
          <a:p>
            <a:endParaRPr lang="en-SG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A4453E-3648-4465-9989-0D12B78DA5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0A993-0AA1-412D-A37A-2D363295DE68}" type="slidenum">
              <a:rPr lang="en-SG" smtClean="0"/>
              <a:t>25</a:t>
            </a:fld>
            <a:endParaRPr lang="en-S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3435834-032B-4BEA-BDDB-B39F2689D0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600" dirty="0">
                <a:ea typeface="ＭＳ Ｐゴシック" pitchFamily="34" charset="-128"/>
              </a:rPr>
              <a:t>Inside the Network: A Different Story</a:t>
            </a:r>
            <a:endParaRPr lang="en-SG" dirty="0"/>
          </a:p>
        </p:txBody>
      </p:sp>
      <p:cxnSp>
        <p:nvCxnSpPr>
          <p:cNvPr id="5" name="Straight Connector 17">
            <a:extLst>
              <a:ext uri="{FF2B5EF4-FFF2-40B4-BE49-F238E27FC236}">
                <a16:creationId xmlns:a16="http://schemas.microsoft.com/office/drawing/2014/main" id="{D4B4056F-A8FD-4474-B7A6-DE3400AD2FA7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870972" y="1771650"/>
            <a:ext cx="514350" cy="1191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6" name="Picture 41">
            <a:extLst>
              <a:ext uri="{FF2B5EF4-FFF2-40B4-BE49-F238E27FC236}">
                <a16:creationId xmlns:a16="http://schemas.microsoft.com/office/drawing/2014/main" id="{BB412E3B-EF07-4583-A753-06A65589A4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1022" y="1543050"/>
            <a:ext cx="10715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Straight Connector 29">
            <a:extLst>
              <a:ext uri="{FF2B5EF4-FFF2-40B4-BE49-F238E27FC236}">
                <a16:creationId xmlns:a16="http://schemas.microsoft.com/office/drawing/2014/main" id="{442D5D48-A3E2-4668-BD40-B87E6860941D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7228285" y="1771650"/>
            <a:ext cx="514350" cy="1191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8" name="Picture 41">
            <a:extLst>
              <a:ext uri="{FF2B5EF4-FFF2-40B4-BE49-F238E27FC236}">
                <a16:creationId xmlns:a16="http://schemas.microsoft.com/office/drawing/2014/main" id="{BEEABDA1-825D-4561-9752-75CA03390C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1" y="2571750"/>
            <a:ext cx="107037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9" name="Straight Connector 31">
            <a:extLst>
              <a:ext uri="{FF2B5EF4-FFF2-40B4-BE49-F238E27FC236}">
                <a16:creationId xmlns:a16="http://schemas.microsoft.com/office/drawing/2014/main" id="{2841142F-FC53-4FD7-B7F7-5395C20702DF}"/>
              </a:ext>
            </a:extLst>
          </p:cNvPr>
          <p:cNvCxnSpPr>
            <a:cxnSpLocks noChangeShapeType="1"/>
          </p:cNvCxnSpPr>
          <p:nvPr/>
        </p:nvCxnSpPr>
        <p:spPr bwMode="auto">
          <a:xfrm rot="5400000">
            <a:off x="6443068" y="2286596"/>
            <a:ext cx="571500" cy="119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" name="Straight Connector 34">
            <a:extLst>
              <a:ext uri="{FF2B5EF4-FFF2-40B4-BE49-F238E27FC236}">
                <a16:creationId xmlns:a16="http://schemas.microsoft.com/office/drawing/2014/main" id="{FB2B7595-7CDB-4F1D-9C4B-17BCD376DAC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772150" y="2742010"/>
            <a:ext cx="514350" cy="119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" name="Straight Connector 35">
            <a:extLst>
              <a:ext uri="{FF2B5EF4-FFF2-40B4-BE49-F238E27FC236}">
                <a16:creationId xmlns:a16="http://schemas.microsoft.com/office/drawing/2014/main" id="{0C8989BC-DDC2-453D-8C08-CC0A33ECA57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7128272" y="2742010"/>
            <a:ext cx="514350" cy="119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C5F208F-3B6C-4C4A-B822-864328F91C5C}"/>
              </a:ext>
            </a:extLst>
          </p:cNvPr>
          <p:cNvSpPr txBox="1"/>
          <p:nvPr/>
        </p:nvSpPr>
        <p:spPr>
          <a:xfrm>
            <a:off x="5690250" y="4896555"/>
            <a:ext cx="277351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b="1" dirty="0">
                <a:latin typeface="+mj-lt"/>
              </a:rPr>
              <a:t>Credits:</a:t>
            </a:r>
            <a:r>
              <a:rPr lang="en-US" sz="1000" dirty="0">
                <a:latin typeface="+mj-lt"/>
              </a:rPr>
              <a:t> Adapted from Jennifer Rexford, Princeton</a:t>
            </a:r>
            <a:endParaRPr lang="en-SG" sz="1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79512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662BC71-EC07-425D-B557-506E192185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en-US" dirty="0">
                <a:ea typeface="ＭＳ Ｐゴシック" pitchFamily="34" charset="-128"/>
              </a:rPr>
              <a:t>Operating a network is expensive</a:t>
            </a:r>
          </a:p>
          <a:p>
            <a:pPr lvl="1"/>
            <a:r>
              <a:rPr lang="en-US" altLang="en-US" dirty="0">
                <a:ea typeface="ＭＳ Ｐゴシック" pitchFamily="34" charset="-128"/>
              </a:rPr>
              <a:t>More than half the cost of a network</a:t>
            </a:r>
          </a:p>
          <a:p>
            <a:pPr lvl="1"/>
            <a:r>
              <a:rPr lang="en-US" altLang="en-US" dirty="0">
                <a:ea typeface="ＭＳ Ｐゴシック" pitchFamily="34" charset="-128"/>
              </a:rPr>
              <a:t>Yet, operator error causes most outages</a:t>
            </a:r>
          </a:p>
          <a:p>
            <a:endParaRPr lang="en-US" altLang="en-US" sz="600" dirty="0">
              <a:ea typeface="ＭＳ Ｐゴシック" pitchFamily="34" charset="-128"/>
            </a:endParaRPr>
          </a:p>
          <a:p>
            <a:r>
              <a:rPr lang="en-US" altLang="en-US" dirty="0">
                <a:ea typeface="ＭＳ Ｐゴシック" pitchFamily="34" charset="-128"/>
              </a:rPr>
              <a:t>Buggy software in the equipment</a:t>
            </a:r>
          </a:p>
          <a:p>
            <a:pPr lvl="1"/>
            <a:r>
              <a:rPr lang="en-US" altLang="en-US" dirty="0">
                <a:ea typeface="ＭＳ Ｐゴシック" pitchFamily="34" charset="-128"/>
              </a:rPr>
              <a:t>Routers with 20+ million lines of code</a:t>
            </a:r>
          </a:p>
          <a:p>
            <a:pPr lvl="1"/>
            <a:r>
              <a:rPr lang="en-US" altLang="en-US" dirty="0">
                <a:ea typeface="ＭＳ Ｐゴシック" pitchFamily="34" charset="-128"/>
              </a:rPr>
              <a:t>Cascading failures, vulnerabilities, etc.</a:t>
            </a:r>
          </a:p>
          <a:p>
            <a:endParaRPr lang="en-US" altLang="en-US" sz="600" dirty="0">
              <a:ea typeface="ＭＳ Ｐゴシック" pitchFamily="34" charset="-128"/>
            </a:endParaRPr>
          </a:p>
          <a:p>
            <a:r>
              <a:rPr lang="en-US" altLang="en-US" dirty="0">
                <a:ea typeface="ＭＳ Ｐゴシック" pitchFamily="34" charset="-128"/>
              </a:rPr>
              <a:t>The network is “in the way”</a:t>
            </a:r>
          </a:p>
          <a:p>
            <a:pPr lvl="1"/>
            <a:r>
              <a:rPr lang="en-US" altLang="en-US" dirty="0">
                <a:ea typeface="ＭＳ Ｐゴシック" pitchFamily="34" charset="-128"/>
              </a:rPr>
              <a:t>Network owners/operators who want control </a:t>
            </a:r>
            <a:br>
              <a:rPr lang="en-US" altLang="en-US" dirty="0">
                <a:ea typeface="ＭＳ Ｐゴシック" pitchFamily="34" charset="-128"/>
              </a:rPr>
            </a:br>
            <a:r>
              <a:rPr lang="en-US" altLang="en-US" dirty="0">
                <a:ea typeface="ＭＳ Ｐゴシック" pitchFamily="34" charset="-128"/>
              </a:rPr>
              <a:t>over their network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564DB7F-16A8-4759-9F63-341172F45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0A993-0AA1-412D-A37A-2D363295DE68}" type="slidenum">
              <a:rPr lang="en-SG" smtClean="0"/>
              <a:t>26</a:t>
            </a:fld>
            <a:endParaRPr lang="en-S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3D306C3-B487-4F9B-9943-6F6586968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u="none" dirty="0">
                <a:ea typeface="ＭＳ Ｐゴシック" pitchFamily="34" charset="-128"/>
              </a:rPr>
              <a:t>Networks are Hard to Manage</a:t>
            </a:r>
            <a:endParaRPr lang="en-S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277A6E-0187-402D-9A3E-27F3497443C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0850" y="971550"/>
            <a:ext cx="828675" cy="971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1C1929D-F90F-48EC-ADCE-8E442F6A5CB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3700" y="2228850"/>
            <a:ext cx="1028700" cy="102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64915AB-85CD-47A2-A55E-BAE190DB06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0851" y="3543300"/>
            <a:ext cx="984647" cy="1085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11">
            <a:extLst>
              <a:ext uri="{FF2B5EF4-FFF2-40B4-BE49-F238E27FC236}">
                <a16:creationId xmlns:a16="http://schemas.microsoft.com/office/drawing/2014/main" id="{4B089FE7-664E-437E-B3E8-E9A508866D66}"/>
              </a:ext>
            </a:extLst>
          </p:cNvPr>
          <p:cNvSpPr txBox="1"/>
          <p:nvPr/>
        </p:nvSpPr>
        <p:spPr>
          <a:xfrm>
            <a:off x="5690250" y="4896555"/>
            <a:ext cx="277351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b="1" dirty="0">
                <a:latin typeface="+mj-lt"/>
              </a:rPr>
              <a:t>Credits:</a:t>
            </a:r>
            <a:r>
              <a:rPr lang="en-US" sz="1000" dirty="0">
                <a:latin typeface="+mj-lt"/>
              </a:rPr>
              <a:t> Adapted from Jennifer Rexford, Princeton</a:t>
            </a:r>
            <a:endParaRPr lang="en-SG" sz="1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51267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2E623AC-B892-4A69-B5CC-CCBFDFC21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0A993-0AA1-412D-A37A-2D363295DE68}" type="slidenum">
              <a:rPr lang="en-SG" smtClean="0"/>
              <a:t>27</a:t>
            </a:fld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1FD924-84DB-4BC7-B3F3-04DAE3DAC3D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spc="-5" dirty="0"/>
              <a:t>Networks</a:t>
            </a:r>
            <a:r>
              <a:rPr lang="en-US" spc="-20" dirty="0"/>
              <a:t> </a:t>
            </a:r>
            <a:r>
              <a:rPr lang="en-US" spc="-5" dirty="0"/>
              <a:t>today</a:t>
            </a:r>
            <a:r>
              <a:rPr lang="en-US" spc="-20" dirty="0"/>
              <a:t> </a:t>
            </a:r>
            <a:r>
              <a:rPr lang="en-US" dirty="0"/>
              <a:t>are</a:t>
            </a:r>
            <a:r>
              <a:rPr lang="en-US" spc="-10" dirty="0"/>
              <a:t> </a:t>
            </a:r>
            <a:r>
              <a:rPr lang="en-US" dirty="0"/>
              <a:t>run</a:t>
            </a:r>
            <a:r>
              <a:rPr lang="en-US" spc="-15" dirty="0"/>
              <a:t> </a:t>
            </a:r>
            <a:r>
              <a:rPr lang="en-US" dirty="0"/>
              <a:t>by…</a:t>
            </a:r>
            <a:endParaRPr lang="en-SG" dirty="0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E64C3C01-F774-48B9-9807-CE0850E4E423}"/>
              </a:ext>
            </a:extLst>
          </p:cNvPr>
          <p:cNvSpPr txBox="1"/>
          <p:nvPr/>
        </p:nvSpPr>
        <p:spPr>
          <a:xfrm>
            <a:off x="2950319" y="2923906"/>
            <a:ext cx="32435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“Masters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of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Complexity”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178629-CDEB-4297-AC1D-0238073847E6}"/>
              </a:ext>
            </a:extLst>
          </p:cNvPr>
          <p:cNvSpPr txBox="1"/>
          <p:nvPr/>
        </p:nvSpPr>
        <p:spPr>
          <a:xfrm>
            <a:off x="5345699" y="4904426"/>
            <a:ext cx="28985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b="1" dirty="0">
                <a:latin typeface="+mj-lt"/>
              </a:rPr>
              <a:t>Credits:</a:t>
            </a:r>
            <a:r>
              <a:rPr lang="en-US" sz="1000" dirty="0">
                <a:latin typeface="+mj-lt"/>
              </a:rPr>
              <a:t> Adapted from Nick </a:t>
            </a:r>
            <a:r>
              <a:rPr lang="en-US" sz="1000" dirty="0" err="1">
                <a:latin typeface="+mj-lt"/>
              </a:rPr>
              <a:t>Mckeown</a:t>
            </a:r>
            <a:r>
              <a:rPr lang="en-US" sz="1000" dirty="0">
                <a:latin typeface="+mj-lt"/>
              </a:rPr>
              <a:t>, Stanford/Intel</a:t>
            </a:r>
            <a:endParaRPr lang="en-SG" sz="1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13198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04D686C-2959-40A0-9FFD-E41E419F1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0A993-0AA1-412D-A37A-2D363295DE68}" type="slidenum">
              <a:rPr lang="en-SG" smtClean="0"/>
              <a:t>28</a:t>
            </a:fld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1F532F-9637-4EE2-90A9-EFF7B5C1EE2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BUT, complexity does exist across Computer Systems</a:t>
            </a:r>
          </a:p>
          <a:p>
            <a:endParaRPr lang="en-US" dirty="0"/>
          </a:p>
          <a:p>
            <a:r>
              <a:rPr lang="en-US" dirty="0">
                <a:solidFill>
                  <a:schemeClr val="accent5"/>
                </a:solidFill>
              </a:rPr>
              <a:t>Abstractions to the rescue!</a:t>
            </a:r>
            <a:endParaRPr lang="en-SG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4222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4B319A6-6BA3-4246-B1DA-40E1286597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814390"/>
            <a:ext cx="7886700" cy="4226720"/>
          </a:xfrm>
        </p:spPr>
        <p:txBody>
          <a:bodyPr>
            <a:normAutofit/>
          </a:bodyPr>
          <a:lstStyle/>
          <a:p>
            <a:r>
              <a:rPr lang="en-US" dirty="0"/>
              <a:t>Virtual memory: </a:t>
            </a:r>
            <a:r>
              <a:rPr lang="en-US" dirty="0">
                <a:solidFill>
                  <a:srgbClr val="1C1C1C"/>
                </a:solidFill>
              </a:rPr>
              <a:t>Abstract illusion of infinite, private  physical memory</a:t>
            </a:r>
          </a:p>
          <a:p>
            <a:pPr lvl="5"/>
            <a:endParaRPr lang="en-US" dirty="0"/>
          </a:p>
          <a:p>
            <a:r>
              <a:rPr lang="en-US" dirty="0"/>
              <a:t>File system: </a:t>
            </a:r>
            <a:r>
              <a:rPr lang="en-US" dirty="0">
                <a:solidFill>
                  <a:srgbClr val="1C1C1C"/>
                </a:solidFill>
              </a:rPr>
              <a:t>Uniform illusion of read/write data store</a:t>
            </a:r>
          </a:p>
          <a:p>
            <a:pPr lvl="8"/>
            <a:endParaRPr lang="en-US" dirty="0"/>
          </a:p>
          <a:p>
            <a:r>
              <a:rPr lang="en-US" dirty="0"/>
              <a:t>Operating system: </a:t>
            </a:r>
            <a:r>
              <a:rPr lang="en-US" dirty="0">
                <a:solidFill>
                  <a:srgbClr val="1C1C1C"/>
                </a:solidFill>
              </a:rPr>
              <a:t>Shields user from CPU scheduling  and peripheral sharing</a:t>
            </a:r>
          </a:p>
          <a:p>
            <a:pPr lvl="8"/>
            <a:endParaRPr lang="en-US" dirty="0">
              <a:solidFill>
                <a:srgbClr val="1C1C1C"/>
              </a:solidFill>
            </a:endParaRPr>
          </a:p>
          <a:p>
            <a:r>
              <a:rPr lang="en-US" dirty="0"/>
              <a:t>(Traditional) Networking:</a:t>
            </a:r>
            <a:r>
              <a:rPr lang="en-US" dirty="0">
                <a:solidFill>
                  <a:srgbClr val="1C1C1C"/>
                </a:solidFill>
              </a:rPr>
              <a:t> ???</a:t>
            </a:r>
          </a:p>
          <a:p>
            <a:pPr lvl="1"/>
            <a:r>
              <a:rPr lang="en-US" dirty="0">
                <a:solidFill>
                  <a:srgbClr val="1C1C1C"/>
                </a:solidFill>
              </a:rPr>
              <a:t>Cannot simply say: “Block all inbound </a:t>
            </a:r>
            <a:r>
              <a:rPr lang="en-US" dirty="0" err="1">
                <a:solidFill>
                  <a:srgbClr val="1C1C1C"/>
                </a:solidFill>
              </a:rPr>
              <a:t>ssh</a:t>
            </a:r>
            <a:r>
              <a:rPr lang="en-US" dirty="0">
                <a:solidFill>
                  <a:srgbClr val="1C1C1C"/>
                </a:solidFill>
              </a:rPr>
              <a:t> connections”</a:t>
            </a:r>
          </a:p>
          <a:p>
            <a:pPr lvl="1"/>
            <a:r>
              <a:rPr lang="en-US" dirty="0">
                <a:solidFill>
                  <a:srgbClr val="1C1C1C"/>
                </a:solidFill>
              </a:rPr>
              <a:t>Think of vendor-specific CLI commands</a:t>
            </a:r>
          </a:p>
          <a:p>
            <a:pPr lvl="2"/>
            <a:r>
              <a:rPr lang="en-US" dirty="0">
                <a:solidFill>
                  <a:srgbClr val="1C1C1C"/>
                </a:solidFill>
              </a:rPr>
              <a:t>Often operator-led misconfigurations and outages </a:t>
            </a:r>
          </a:p>
          <a:p>
            <a:pPr lvl="1"/>
            <a:endParaRPr lang="en-US" dirty="0">
              <a:solidFill>
                <a:srgbClr val="1C1C1C"/>
              </a:solidFill>
            </a:endParaRPr>
          </a:p>
          <a:p>
            <a:endParaRPr lang="en-SG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C11344D-D334-42A5-BFBF-F6DC5FC5C8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0A993-0AA1-412D-A37A-2D363295DE68}" type="slidenum">
              <a:rPr lang="en-SG" smtClean="0"/>
              <a:t>29</a:t>
            </a:fld>
            <a:endParaRPr lang="en-S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6A41539-DBC0-4640-8D3E-B066B7D9F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Abstractions in Computer Systems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67B4D6-E377-4ACA-90E5-B6AB39C5003A}"/>
              </a:ext>
            </a:extLst>
          </p:cNvPr>
          <p:cNvSpPr txBox="1"/>
          <p:nvPr/>
        </p:nvSpPr>
        <p:spPr>
          <a:xfrm>
            <a:off x="5345699" y="4904426"/>
            <a:ext cx="28985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b="1" dirty="0">
                <a:latin typeface="+mj-lt"/>
              </a:rPr>
              <a:t>Credits:</a:t>
            </a:r>
            <a:r>
              <a:rPr lang="en-US" sz="1000" dirty="0">
                <a:latin typeface="+mj-lt"/>
              </a:rPr>
              <a:t> Adapted from Nick </a:t>
            </a:r>
            <a:r>
              <a:rPr lang="en-US" sz="1000" dirty="0" err="1">
                <a:latin typeface="+mj-lt"/>
              </a:rPr>
              <a:t>Mckeown</a:t>
            </a:r>
            <a:r>
              <a:rPr lang="en-US" sz="1000" dirty="0">
                <a:latin typeface="+mj-lt"/>
              </a:rPr>
              <a:t>, Stanford/Intel</a:t>
            </a:r>
            <a:endParaRPr lang="en-SG" sz="1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0062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774F44-6AE5-4730-A491-A48BF244CB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014" y="170704"/>
            <a:ext cx="8493972" cy="1301479"/>
          </a:xfrm>
        </p:spPr>
        <p:txBody>
          <a:bodyPr>
            <a:normAutofit/>
          </a:bodyPr>
          <a:lstStyle/>
          <a:p>
            <a:pPr algn="ctr"/>
            <a:r>
              <a:rPr lang="en-US" sz="4800" b="0" i="0" u="none" strike="noStrike" baseline="0" dirty="0">
                <a:latin typeface="URWBookmanL-Ligh"/>
              </a:rPr>
              <a:t>Highlights of Midterm Survey</a:t>
            </a:r>
            <a:endParaRPr lang="en-SG" sz="4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92C085-5109-429F-9484-086C2976ECAD}"/>
              </a:ext>
            </a:extLst>
          </p:cNvPr>
          <p:cNvSpPr txBox="1"/>
          <p:nvPr/>
        </p:nvSpPr>
        <p:spPr>
          <a:xfrm>
            <a:off x="1250576" y="1308847"/>
            <a:ext cx="66428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55% have no idea what is going on half the time</a:t>
            </a:r>
            <a:endParaRPr lang="en-SG" sz="3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F9F918-CAAE-4408-AB63-2B2A6FB421DF}"/>
              </a:ext>
            </a:extLst>
          </p:cNvPr>
          <p:cNvSpPr txBox="1"/>
          <p:nvPr/>
        </p:nvSpPr>
        <p:spPr>
          <a:xfrm>
            <a:off x="1250576" y="2545823"/>
            <a:ext cx="70742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25% think the lectures are pretty good</a:t>
            </a:r>
            <a:endParaRPr lang="en-SG" sz="3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3006DF-ACF3-464B-BF50-0526B75EC557}"/>
              </a:ext>
            </a:extLst>
          </p:cNvPr>
          <p:cNvSpPr txBox="1"/>
          <p:nvPr/>
        </p:nvSpPr>
        <p:spPr>
          <a:xfrm>
            <a:off x="1250576" y="3659688"/>
            <a:ext cx="629322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42% have not done networking before! </a:t>
            </a:r>
            <a:r>
              <a:rPr lang="en-US" sz="4000" dirty="0">
                <a:solidFill>
                  <a:srgbClr val="FF0000"/>
                </a:solidFill>
                <a:sym typeface="Wingdings" panose="05000000000000000000" pitchFamily="2" charset="2"/>
              </a:rPr>
              <a:t></a:t>
            </a:r>
            <a:endParaRPr lang="en-SG" sz="4000" dirty="0">
              <a:solidFill>
                <a:srgbClr val="FF0000"/>
              </a:solidFill>
            </a:endParaRPr>
          </a:p>
        </p:txBody>
      </p:sp>
      <p:sp>
        <p:nvSpPr>
          <p:cNvPr id="8" name="Arrow: Curved Right 7">
            <a:extLst>
              <a:ext uri="{FF2B5EF4-FFF2-40B4-BE49-F238E27FC236}">
                <a16:creationId xmlns:a16="http://schemas.microsoft.com/office/drawing/2014/main" id="{D367C7A4-A3AB-4BFE-8431-305FA6B86D52}"/>
              </a:ext>
            </a:extLst>
          </p:cNvPr>
          <p:cNvSpPr/>
          <p:nvPr/>
        </p:nvSpPr>
        <p:spPr>
          <a:xfrm>
            <a:off x="325013" y="2057006"/>
            <a:ext cx="762000" cy="2038744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7748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60115" y="1504588"/>
            <a:ext cx="7224395" cy="1010919"/>
          </a:xfrm>
          <a:prstGeom prst="rect">
            <a:avLst/>
          </a:prstGeom>
        </p:spPr>
        <p:txBody>
          <a:bodyPr vert="horz" wrap="square" lIns="0" tIns="45720" rIns="0" bIns="0" rtlCol="0">
            <a:spAutoFit/>
          </a:bodyPr>
          <a:lstStyle/>
          <a:p>
            <a:pPr marL="1607820" marR="5080" indent="-1595755">
              <a:lnSpc>
                <a:spcPts val="3800"/>
              </a:lnSpc>
              <a:spcBef>
                <a:spcPts val="360"/>
              </a:spcBef>
            </a:pPr>
            <a:r>
              <a:rPr sz="3300" spc="-5" dirty="0">
                <a:latin typeface="Arial"/>
                <a:cs typeface="Arial"/>
              </a:rPr>
              <a:t>“Modularity </a:t>
            </a:r>
            <a:r>
              <a:rPr sz="3300" dirty="0">
                <a:latin typeface="Arial"/>
                <a:cs typeface="Arial"/>
              </a:rPr>
              <a:t>based on </a:t>
            </a:r>
            <a:r>
              <a:rPr sz="3300" spc="-5" dirty="0">
                <a:latin typeface="Arial"/>
                <a:cs typeface="Arial"/>
              </a:rPr>
              <a:t>abstraction</a:t>
            </a:r>
            <a:r>
              <a:rPr sz="3300" dirty="0">
                <a:latin typeface="Arial"/>
                <a:cs typeface="Arial"/>
              </a:rPr>
              <a:t> is</a:t>
            </a:r>
            <a:r>
              <a:rPr sz="3300" spc="-5" dirty="0">
                <a:latin typeface="Arial"/>
                <a:cs typeface="Arial"/>
              </a:rPr>
              <a:t> the </a:t>
            </a:r>
            <a:r>
              <a:rPr sz="3300" spc="-900" dirty="0">
                <a:latin typeface="Arial"/>
                <a:cs typeface="Arial"/>
              </a:rPr>
              <a:t> </a:t>
            </a:r>
            <a:r>
              <a:rPr sz="3300" dirty="0">
                <a:latin typeface="Arial"/>
                <a:cs typeface="Arial"/>
              </a:rPr>
              <a:t>way</a:t>
            </a:r>
            <a:r>
              <a:rPr sz="3300" spc="-10" dirty="0">
                <a:latin typeface="Arial"/>
                <a:cs typeface="Arial"/>
              </a:rPr>
              <a:t> </a:t>
            </a:r>
            <a:r>
              <a:rPr sz="3300" spc="-5" dirty="0">
                <a:latin typeface="Arial"/>
                <a:cs typeface="Arial"/>
              </a:rPr>
              <a:t>things</a:t>
            </a:r>
            <a:r>
              <a:rPr sz="3300" spc="-10" dirty="0">
                <a:latin typeface="Arial"/>
                <a:cs typeface="Arial"/>
              </a:rPr>
              <a:t> </a:t>
            </a:r>
            <a:r>
              <a:rPr sz="3300" dirty="0">
                <a:latin typeface="Arial"/>
                <a:cs typeface="Arial"/>
              </a:rPr>
              <a:t>are </a:t>
            </a:r>
            <a:r>
              <a:rPr sz="3300" spc="-5" dirty="0">
                <a:latin typeface="Arial"/>
                <a:cs typeface="Arial"/>
              </a:rPr>
              <a:t>done!”</a:t>
            </a:r>
            <a:endParaRPr sz="33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004820" y="4105007"/>
            <a:ext cx="3213735" cy="6978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825"/>
              </a:lnSpc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Barbara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Liskov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(MIT)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ts val="2465"/>
              </a:lnSpc>
            </a:pPr>
            <a:r>
              <a:rPr sz="2100" spc="-80" dirty="0">
                <a:latin typeface="Arial"/>
                <a:cs typeface="Arial"/>
              </a:rPr>
              <a:t>T</a:t>
            </a:r>
            <a:r>
              <a:rPr sz="2100" dirty="0">
                <a:latin typeface="Arial"/>
                <a:cs typeface="Arial"/>
              </a:rPr>
              <a:t>uring</a:t>
            </a:r>
            <a:r>
              <a:rPr sz="2100" spc="-120" dirty="0">
                <a:latin typeface="Arial"/>
                <a:cs typeface="Arial"/>
              </a:rPr>
              <a:t> </a:t>
            </a:r>
            <a:r>
              <a:rPr sz="2100" spc="-40" dirty="0">
                <a:latin typeface="Arial"/>
                <a:cs typeface="Arial"/>
              </a:rPr>
              <a:t>A</a:t>
            </a:r>
            <a:r>
              <a:rPr sz="2100" dirty="0">
                <a:latin typeface="Arial"/>
                <a:cs typeface="Arial"/>
              </a:rPr>
              <a:t>ward Lec</a:t>
            </a:r>
            <a:r>
              <a:rPr sz="2100" spc="-5" dirty="0">
                <a:latin typeface="Arial"/>
                <a:cs typeface="Arial"/>
              </a:rPr>
              <a:t>t</a:t>
            </a:r>
            <a:r>
              <a:rPr sz="2100" dirty="0">
                <a:latin typeface="Arial"/>
                <a:cs typeface="Arial"/>
              </a:rPr>
              <a:t>ure 2009</a:t>
            </a:r>
            <a:endParaRPr sz="21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45954" y="3019425"/>
            <a:ext cx="1725844" cy="17335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E2E2952-25A0-450A-9245-16E34503D7AB}"/>
              </a:ext>
            </a:extLst>
          </p:cNvPr>
          <p:cNvSpPr txBox="1"/>
          <p:nvPr/>
        </p:nvSpPr>
        <p:spPr>
          <a:xfrm>
            <a:off x="5345699" y="4904426"/>
            <a:ext cx="28985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b="1" dirty="0">
                <a:latin typeface="+mj-lt"/>
              </a:rPr>
              <a:t>Credits:</a:t>
            </a:r>
            <a:r>
              <a:rPr lang="en-US" sz="1000" dirty="0">
                <a:latin typeface="+mj-lt"/>
              </a:rPr>
              <a:t> Adapted from Nick </a:t>
            </a:r>
            <a:r>
              <a:rPr lang="en-US" sz="1000" dirty="0" err="1">
                <a:latin typeface="+mj-lt"/>
              </a:rPr>
              <a:t>Mckeown</a:t>
            </a:r>
            <a:r>
              <a:rPr lang="en-US" sz="1000" dirty="0">
                <a:latin typeface="+mj-lt"/>
              </a:rPr>
              <a:t>, Stanford/Intel</a:t>
            </a:r>
            <a:endParaRPr lang="en-SG" sz="1000" dirty="0">
              <a:latin typeface="+mj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56B1A3-A2FF-419F-ADCF-23125E0A7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0A993-0AA1-412D-A37A-2D363295DE68}" type="slidenum">
              <a:rPr lang="en-SG" smtClean="0"/>
              <a:t>30</a:t>
            </a:fld>
            <a:endParaRPr lang="en-SG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27F62C1-BF4E-4A75-9344-EB34543694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814389"/>
            <a:ext cx="7886700" cy="4055265"/>
          </a:xfrm>
        </p:spPr>
        <p:txBody>
          <a:bodyPr/>
          <a:lstStyle/>
          <a:p>
            <a:r>
              <a:rPr lang="en-SG" dirty="0"/>
              <a:t>Idea behind the abstraction</a:t>
            </a:r>
          </a:p>
          <a:p>
            <a:pPr lvl="1"/>
            <a:r>
              <a:rPr lang="en-US" dirty="0">
                <a:solidFill>
                  <a:schemeClr val="accent2"/>
                </a:solidFill>
              </a:rPr>
              <a:t>Operating system:</a:t>
            </a:r>
            <a:r>
              <a:rPr lang="en-US" dirty="0"/>
              <a:t> decouple policy and mechanism</a:t>
            </a:r>
          </a:p>
          <a:p>
            <a:pPr lvl="2"/>
            <a:r>
              <a:rPr lang="en-US" dirty="0"/>
              <a:t>e.g. Compiled C binary (computes 2+2=4) can run on both Intel and AMD CPUs</a:t>
            </a:r>
          </a:p>
          <a:p>
            <a:pPr lvl="1"/>
            <a:r>
              <a:rPr lang="en-US" dirty="0">
                <a:solidFill>
                  <a:schemeClr val="accent2"/>
                </a:solidFill>
              </a:rPr>
              <a:t>Network:</a:t>
            </a:r>
            <a:r>
              <a:rPr lang="en-US" dirty="0"/>
              <a:t> decouple control plane (policy) and </a:t>
            </a:r>
            <a:r>
              <a:rPr lang="en-US" dirty="0" err="1"/>
              <a:t>dataplane</a:t>
            </a:r>
            <a:r>
              <a:rPr lang="en-US" dirty="0"/>
              <a:t> (mechanism)</a:t>
            </a:r>
          </a:p>
          <a:p>
            <a:pPr lvl="2"/>
            <a:r>
              <a:rPr lang="en-US" dirty="0"/>
              <a:t>e.g. Same (high-level) L2 learning program should run on both Cisco and Arista switches</a:t>
            </a:r>
          </a:p>
          <a:p>
            <a:r>
              <a:rPr lang="en-SG" dirty="0"/>
              <a:t>Abstractions are made possible by </a:t>
            </a:r>
            <a:r>
              <a:rPr lang="en-SG" dirty="0">
                <a:solidFill>
                  <a:schemeClr val="accent2"/>
                </a:solidFill>
              </a:rPr>
              <a:t>open/standard interfaces</a:t>
            </a:r>
          </a:p>
          <a:p>
            <a:pPr lvl="1"/>
            <a:r>
              <a:rPr lang="en-US" dirty="0">
                <a:solidFill>
                  <a:schemeClr val="accent2"/>
                </a:solidFill>
              </a:rPr>
              <a:t>Operating system: </a:t>
            </a:r>
            <a:r>
              <a:rPr lang="en-SG" dirty="0"/>
              <a:t>x86_64 instruction set (Intel, AMD processors)</a:t>
            </a:r>
          </a:p>
          <a:p>
            <a:pPr lvl="1"/>
            <a:r>
              <a:rPr lang="en-SG" dirty="0">
                <a:solidFill>
                  <a:schemeClr val="accent2"/>
                </a:solidFill>
              </a:rPr>
              <a:t>Network:</a:t>
            </a:r>
            <a:r>
              <a:rPr lang="en-SG" dirty="0"/>
              <a:t> ??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46B3359-1A9F-4FBD-B97B-D78F47016A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0A993-0AA1-412D-A37A-2D363295DE68}" type="slidenum">
              <a:rPr lang="en-SG" smtClean="0"/>
              <a:t>31</a:t>
            </a:fld>
            <a:endParaRPr lang="en-S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F66FA47-4569-46A2-8B43-16F316BE70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abstraction for Networking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233892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87A8A5E-022B-4EEA-B98C-0890DE66B5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0A993-0AA1-412D-A37A-2D363295DE68}" type="slidenum">
              <a:rPr lang="en-SG" smtClean="0"/>
              <a:t>32</a:t>
            </a:fld>
            <a:endParaRPr lang="en-S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73A1F34-5B8B-4D54-956A-150CF9281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interface for Networking</a:t>
            </a:r>
            <a:endParaRPr lang="en-SG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59A867F-7FF0-421C-AF12-278A8ACBC07A}"/>
              </a:ext>
            </a:extLst>
          </p:cNvPr>
          <p:cNvGrpSpPr/>
          <p:nvPr/>
        </p:nvGrpSpPr>
        <p:grpSpPr>
          <a:xfrm>
            <a:off x="1478482" y="924934"/>
            <a:ext cx="6187035" cy="3458135"/>
            <a:chOff x="1478482" y="1582975"/>
            <a:chExt cx="6187035" cy="345813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4EAE1B5-EF54-4FA9-9A65-A3DEA3B994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5525" r="5525"/>
            <a:stretch/>
          </p:blipFill>
          <p:spPr>
            <a:xfrm>
              <a:off x="1478482" y="1582975"/>
              <a:ext cx="6187035" cy="3458135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262E3A5-9E3D-48BB-9FC9-E3E260AFC882}"/>
                </a:ext>
              </a:extLst>
            </p:cNvPr>
            <p:cNvSpPr txBox="1"/>
            <p:nvPr/>
          </p:nvSpPr>
          <p:spPr>
            <a:xfrm>
              <a:off x="5778462" y="1582975"/>
              <a:ext cx="188705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+mj-lt"/>
                </a:rPr>
                <a:t>SIGCOMM CCR 2008</a:t>
              </a:r>
              <a:endParaRPr lang="en-SG" sz="1600" dirty="0">
                <a:solidFill>
                  <a:srgbClr val="FF0000"/>
                </a:solidFill>
                <a:latin typeface="+mj-lt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F6464923-413D-429A-8668-4B68DFC8BB2A}"/>
              </a:ext>
            </a:extLst>
          </p:cNvPr>
          <p:cNvSpPr txBox="1"/>
          <p:nvPr/>
        </p:nvSpPr>
        <p:spPr>
          <a:xfrm>
            <a:off x="1804638" y="4504078"/>
            <a:ext cx="553472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58750" indent="0">
              <a:buNone/>
            </a:pPr>
            <a:r>
              <a:rPr lang="en-US" sz="2000" dirty="0">
                <a:solidFill>
                  <a:schemeClr val="accent5"/>
                </a:solidFill>
                <a:latin typeface="+mj-lt"/>
              </a:rPr>
              <a:t>First open and standard interface for networking </a:t>
            </a:r>
            <a:endParaRPr lang="en-SG" sz="2000" dirty="0">
              <a:solidFill>
                <a:schemeClr val="accent5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07515854"/>
      </p:ext>
    </p:extLst>
  </p:cSld>
  <p:clrMapOvr>
    <a:masterClrMapping/>
  </p:clrMapOvr>
  <p:transition spd="slow">
    <p:push dir="u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8EF5E9C-FBE6-42E8-9453-9C0E3EB66B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0A993-0AA1-412D-A37A-2D363295DE68}" type="slidenum">
              <a:rPr lang="en-SG" smtClean="0"/>
              <a:t>33</a:t>
            </a:fld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98039A-0418-4A3D-87A2-D095C4F8405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Software-defined Networking (SDN 1.0)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238303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09502" y="356603"/>
            <a:ext cx="6002938" cy="5206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dirty="0">
                <a:latin typeface="Arial"/>
                <a:cs typeface="Arial"/>
              </a:rPr>
              <a:t>SDN:</a:t>
            </a:r>
            <a:r>
              <a:rPr sz="3300" spc="-204" dirty="0">
                <a:latin typeface="Arial"/>
                <a:cs typeface="Arial"/>
              </a:rPr>
              <a:t> </a:t>
            </a:r>
            <a:r>
              <a:rPr sz="3300" dirty="0">
                <a:latin typeface="Arial"/>
                <a:cs typeface="Arial"/>
              </a:rPr>
              <a:t>An</a:t>
            </a:r>
            <a:r>
              <a:rPr sz="3300" spc="-20" dirty="0">
                <a:latin typeface="Arial"/>
                <a:cs typeface="Arial"/>
              </a:rPr>
              <a:t> </a:t>
            </a:r>
            <a:r>
              <a:rPr sz="3300" dirty="0">
                <a:latin typeface="Arial"/>
                <a:cs typeface="Arial"/>
              </a:rPr>
              <a:t>early</a:t>
            </a:r>
            <a:r>
              <a:rPr sz="3300" spc="-25" dirty="0">
                <a:latin typeface="Arial"/>
                <a:cs typeface="Arial"/>
              </a:rPr>
              <a:t> </a:t>
            </a:r>
            <a:r>
              <a:rPr sz="3300" spc="-5" dirty="0">
                <a:latin typeface="Arial"/>
                <a:cs typeface="Arial"/>
              </a:rPr>
              <a:t>definition</a:t>
            </a:r>
            <a:r>
              <a:rPr lang="en-US" sz="3300" spc="-5" dirty="0">
                <a:latin typeface="Arial"/>
                <a:cs typeface="Arial"/>
              </a:rPr>
              <a:t> (2008)</a:t>
            </a:r>
            <a:endParaRPr sz="33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709501" y="1271649"/>
            <a:ext cx="5725795" cy="3148330"/>
          </a:xfrm>
          <a:prstGeom prst="rect">
            <a:avLst/>
          </a:prstGeom>
        </p:spPr>
        <p:txBody>
          <a:bodyPr vert="horz" wrap="square" lIns="0" tIns="53340" rIns="0" bIns="0" rtlCol="0">
            <a:spAutoFit/>
          </a:bodyPr>
          <a:lstStyle/>
          <a:p>
            <a:pPr marL="12700" marR="5080" indent="-635" algn="ctr">
              <a:lnSpc>
                <a:spcPts val="2350"/>
              </a:lnSpc>
              <a:spcBef>
                <a:spcPts val="420"/>
              </a:spcBef>
            </a:pPr>
            <a:r>
              <a:rPr sz="2200" dirty="0">
                <a:latin typeface="Arial"/>
                <a:cs typeface="Arial"/>
              </a:rPr>
              <a:t>A </a:t>
            </a:r>
            <a:r>
              <a:rPr sz="2200" spc="-5" dirty="0">
                <a:latin typeface="Arial"/>
                <a:cs typeface="Arial"/>
              </a:rPr>
              <a:t>network </a:t>
            </a:r>
            <a:r>
              <a:rPr sz="2200" dirty="0">
                <a:latin typeface="Arial"/>
                <a:cs typeface="Arial"/>
              </a:rPr>
              <a:t>in which </a:t>
            </a:r>
            <a:r>
              <a:rPr sz="2200" spc="-5" dirty="0">
                <a:latin typeface="Arial"/>
                <a:cs typeface="Arial"/>
              </a:rPr>
              <a:t>the control </a:t>
            </a:r>
            <a:r>
              <a:rPr sz="2200" dirty="0">
                <a:latin typeface="Arial"/>
                <a:cs typeface="Arial"/>
              </a:rPr>
              <a:t>plane is </a:t>
            </a:r>
            <a:r>
              <a:rPr sz="2200" spc="5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physically</a:t>
            </a:r>
            <a:r>
              <a:rPr sz="2200" spc="-5" dirty="0">
                <a:latin typeface="Arial"/>
                <a:cs typeface="Arial"/>
              </a:rPr>
              <a:t> separate</a:t>
            </a:r>
            <a:r>
              <a:rPr sz="220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from the</a:t>
            </a:r>
            <a:r>
              <a:rPr sz="220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forwarding</a:t>
            </a:r>
            <a:r>
              <a:rPr sz="2200" dirty="0">
                <a:latin typeface="Arial"/>
                <a:cs typeface="Arial"/>
              </a:rPr>
              <a:t> plane.</a:t>
            </a: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650" dirty="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2200" i="1" spc="-5" dirty="0">
                <a:latin typeface="Arial"/>
                <a:cs typeface="Arial"/>
              </a:rPr>
              <a:t>and</a:t>
            </a:r>
            <a:endParaRPr sz="22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950" dirty="0">
              <a:latin typeface="Arial"/>
              <a:cs typeface="Arial"/>
            </a:endParaRPr>
          </a:p>
          <a:p>
            <a:pPr marL="1006475" marR="998855" algn="ctr">
              <a:lnSpc>
                <a:spcPts val="2350"/>
              </a:lnSpc>
            </a:pPr>
            <a:r>
              <a:rPr sz="2200" dirty="0">
                <a:latin typeface="Arial"/>
                <a:cs typeface="Arial"/>
              </a:rPr>
              <a:t>A</a:t>
            </a:r>
            <a:r>
              <a:rPr sz="2200" spc="-135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single</a:t>
            </a:r>
            <a:r>
              <a:rPr sz="2200" spc="-1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control</a:t>
            </a:r>
            <a:r>
              <a:rPr sz="2200" spc="-10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plane</a:t>
            </a:r>
            <a:r>
              <a:rPr sz="2200" spc="-5" dirty="0">
                <a:latin typeface="Arial"/>
                <a:cs typeface="Arial"/>
              </a:rPr>
              <a:t> controls </a:t>
            </a:r>
            <a:r>
              <a:rPr sz="2200" spc="-600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several</a:t>
            </a:r>
            <a:r>
              <a:rPr sz="2200" spc="-1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forwarding</a:t>
            </a:r>
            <a:r>
              <a:rPr sz="2200" spc="-10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devices.</a:t>
            </a: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650" dirty="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2200" dirty="0">
                <a:solidFill>
                  <a:srgbClr val="A6A6A6"/>
                </a:solidFill>
                <a:latin typeface="Arial"/>
                <a:cs typeface="Arial"/>
              </a:rPr>
              <a:t>(Evolved</a:t>
            </a:r>
            <a:r>
              <a:rPr sz="2200" spc="-30" dirty="0">
                <a:solidFill>
                  <a:srgbClr val="A6A6A6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A6A6A6"/>
                </a:solidFill>
                <a:latin typeface="Arial"/>
                <a:cs typeface="Arial"/>
              </a:rPr>
              <a:t>over</a:t>
            </a:r>
            <a:r>
              <a:rPr sz="2200" spc="-25" dirty="0">
                <a:solidFill>
                  <a:srgbClr val="A6A6A6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A6A6A6"/>
                </a:solidFill>
                <a:latin typeface="Arial"/>
                <a:cs typeface="Arial"/>
              </a:rPr>
              <a:t>time)</a:t>
            </a:r>
            <a:endParaRPr sz="2200" dirty="0">
              <a:latin typeface="Arial"/>
              <a:cs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33ABF64-0583-4AC6-A8A9-42F9475EE8F4}"/>
              </a:ext>
            </a:extLst>
          </p:cNvPr>
          <p:cNvSpPr txBox="1"/>
          <p:nvPr/>
        </p:nvSpPr>
        <p:spPr>
          <a:xfrm>
            <a:off x="5345699" y="4904426"/>
            <a:ext cx="28985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b="1" dirty="0">
                <a:latin typeface="+mj-lt"/>
              </a:rPr>
              <a:t>Credits:</a:t>
            </a:r>
            <a:r>
              <a:rPr lang="en-US" sz="1000" dirty="0">
                <a:latin typeface="+mj-lt"/>
              </a:rPr>
              <a:t> Adapted from Nick </a:t>
            </a:r>
            <a:r>
              <a:rPr lang="en-US" sz="1000" dirty="0" err="1">
                <a:latin typeface="+mj-lt"/>
              </a:rPr>
              <a:t>Mckeown</a:t>
            </a:r>
            <a:r>
              <a:rPr lang="en-US" sz="1000" dirty="0">
                <a:latin typeface="+mj-lt"/>
              </a:rPr>
              <a:t>, Stanford/Intel</a:t>
            </a:r>
            <a:endParaRPr lang="en-SG" sz="1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6260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9F090A3-1921-4CE2-83B8-4BDF74C455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1. Decouple the switch’s control and data planes</a:t>
            </a:r>
          </a:p>
          <a:p>
            <a:pPr lvl="1"/>
            <a:r>
              <a:rPr lang="en-US" dirty="0"/>
              <a:t>Centralize the control plane</a:t>
            </a:r>
          </a:p>
          <a:p>
            <a:endParaRPr lang="en-US" dirty="0"/>
          </a:p>
          <a:p>
            <a:r>
              <a:rPr lang="en-US" dirty="0"/>
              <a:t>2. Use a standard and open interface between the two planes</a:t>
            </a:r>
            <a:r>
              <a:rPr lang="en-SG" dirty="0"/>
              <a:t> 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AD4316-E025-4AFC-9F54-BBEA6B95B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0A993-0AA1-412D-A37A-2D363295DE68}" type="slidenum">
              <a:rPr lang="en-SG" smtClean="0"/>
              <a:t>35</a:t>
            </a:fld>
            <a:endParaRPr lang="en-S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9D7A958-25CF-40E8-9756-98922B4DD0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SDN 1.0: Two Key Ideas</a:t>
            </a:r>
            <a:endParaRPr lang="en-SG" dirty="0"/>
          </a:p>
        </p:txBody>
      </p:sp>
      <p:pic>
        <p:nvPicPr>
          <p:cNvPr id="5" name="Picture 2" descr="Related image">
            <a:extLst>
              <a:ext uri="{FF2B5EF4-FFF2-40B4-BE49-F238E27FC236}">
                <a16:creationId xmlns:a16="http://schemas.microsoft.com/office/drawing/2014/main" id="{676CE12F-F322-41C1-B23D-DD952C0436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710" y="2392318"/>
            <a:ext cx="1196100" cy="917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941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A98354-D151-4C1D-8603-5C781DF2E1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0A993-0AA1-412D-A37A-2D363295DE68}" type="slidenum">
              <a:rPr lang="en-SG" smtClean="0"/>
              <a:t>36</a:t>
            </a:fld>
            <a:endParaRPr lang="en-S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D057FC7-00A2-49AD-A0D3-6F8451388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traditional network before SDN 1.0</a:t>
            </a:r>
            <a:endParaRPr lang="en-SG" dirty="0"/>
          </a:p>
        </p:txBody>
      </p:sp>
      <p:grpSp>
        <p:nvGrpSpPr>
          <p:cNvPr id="5" name="object 3">
            <a:extLst>
              <a:ext uri="{FF2B5EF4-FFF2-40B4-BE49-F238E27FC236}">
                <a16:creationId xmlns:a16="http://schemas.microsoft.com/office/drawing/2014/main" id="{7324AB5F-A1AF-4165-8CDE-C6525A991F67}"/>
              </a:ext>
            </a:extLst>
          </p:cNvPr>
          <p:cNvGrpSpPr/>
          <p:nvPr/>
        </p:nvGrpSpPr>
        <p:grpSpPr>
          <a:xfrm>
            <a:off x="3047663" y="2088664"/>
            <a:ext cx="4531659" cy="1809470"/>
            <a:chOff x="2725758" y="3156204"/>
            <a:chExt cx="6847840" cy="2734310"/>
          </a:xfrm>
        </p:grpSpPr>
        <p:pic>
          <p:nvPicPr>
            <p:cNvPr id="6" name="object 4">
              <a:extLst>
                <a:ext uri="{FF2B5EF4-FFF2-40B4-BE49-F238E27FC236}">
                  <a16:creationId xmlns:a16="http://schemas.microsoft.com/office/drawing/2014/main" id="{27BF9D77-90CE-48C6-8A6F-40C248FBAA8C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57931" y="3156204"/>
              <a:ext cx="6815328" cy="2734056"/>
            </a:xfrm>
            <a:prstGeom prst="rect">
              <a:avLst/>
            </a:prstGeom>
          </p:spPr>
        </p:pic>
        <p:pic>
          <p:nvPicPr>
            <p:cNvPr id="7" name="object 5">
              <a:extLst>
                <a:ext uri="{FF2B5EF4-FFF2-40B4-BE49-F238E27FC236}">
                  <a16:creationId xmlns:a16="http://schemas.microsoft.com/office/drawing/2014/main" id="{8DAA82B1-F300-495A-9476-B4AE473A98F0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25758" y="3174188"/>
              <a:ext cx="6803978" cy="2647333"/>
            </a:xfrm>
            <a:prstGeom prst="rect">
              <a:avLst/>
            </a:prstGeom>
          </p:spPr>
        </p:pic>
        <p:pic>
          <p:nvPicPr>
            <p:cNvPr id="8" name="object 6">
              <a:extLst>
                <a:ext uri="{FF2B5EF4-FFF2-40B4-BE49-F238E27FC236}">
                  <a16:creationId xmlns:a16="http://schemas.microsoft.com/office/drawing/2014/main" id="{415DF1F9-EDC1-440E-8865-D8BCB9E3C97E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711955" y="3521964"/>
              <a:ext cx="1164336" cy="813815"/>
            </a:xfrm>
            <a:prstGeom prst="rect">
              <a:avLst/>
            </a:prstGeom>
          </p:spPr>
        </p:pic>
        <p:sp>
          <p:nvSpPr>
            <p:cNvPr id="9" name="object 7">
              <a:extLst>
                <a:ext uri="{FF2B5EF4-FFF2-40B4-BE49-F238E27FC236}">
                  <a16:creationId xmlns:a16="http://schemas.microsoft.com/office/drawing/2014/main" id="{D4DB4D02-6EF0-4758-A3AD-5DE1963FBF52}"/>
                </a:ext>
              </a:extLst>
            </p:cNvPr>
            <p:cNvSpPr/>
            <p:nvPr/>
          </p:nvSpPr>
          <p:spPr>
            <a:xfrm>
              <a:off x="3762366" y="3558681"/>
              <a:ext cx="1056640" cy="702945"/>
            </a:xfrm>
            <a:custGeom>
              <a:avLst/>
              <a:gdLst/>
              <a:ahLst/>
              <a:cxnLst/>
              <a:rect l="l" t="t" r="r" b="b"/>
              <a:pathLst>
                <a:path w="1056639" h="702945">
                  <a:moveTo>
                    <a:pt x="0" y="702556"/>
                  </a:moveTo>
                  <a:lnTo>
                    <a:pt x="1056251" y="0"/>
                  </a:lnTo>
                </a:path>
              </a:pathLst>
            </a:custGeom>
            <a:ln w="26756">
              <a:solidFill>
                <a:srgbClr val="FBCBA3"/>
              </a:solidFill>
            </a:ln>
          </p:spPr>
          <p:txBody>
            <a:bodyPr wrap="square" lIns="0" tIns="0" rIns="0" bIns="0" rtlCol="0"/>
            <a:lstStyle/>
            <a:p>
              <a:endParaRPr sz="927"/>
            </a:p>
          </p:txBody>
        </p:sp>
        <p:pic>
          <p:nvPicPr>
            <p:cNvPr id="10" name="object 8">
              <a:extLst>
                <a:ext uri="{FF2B5EF4-FFF2-40B4-BE49-F238E27FC236}">
                  <a16:creationId xmlns:a16="http://schemas.microsoft.com/office/drawing/2014/main" id="{DCA87E75-5AB9-43C4-990F-EFA605134530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711955" y="4226052"/>
              <a:ext cx="1965960" cy="917448"/>
            </a:xfrm>
            <a:prstGeom prst="rect">
              <a:avLst/>
            </a:prstGeom>
          </p:spPr>
        </p:pic>
        <p:sp>
          <p:nvSpPr>
            <p:cNvPr id="11" name="object 9">
              <a:extLst>
                <a:ext uri="{FF2B5EF4-FFF2-40B4-BE49-F238E27FC236}">
                  <a16:creationId xmlns:a16="http://schemas.microsoft.com/office/drawing/2014/main" id="{14D9C42A-28D9-4C27-9E94-79321F39C046}"/>
                </a:ext>
              </a:extLst>
            </p:cNvPr>
            <p:cNvSpPr/>
            <p:nvPr/>
          </p:nvSpPr>
          <p:spPr>
            <a:xfrm>
              <a:off x="3762366" y="4261238"/>
              <a:ext cx="1858645" cy="803275"/>
            </a:xfrm>
            <a:custGeom>
              <a:avLst/>
              <a:gdLst/>
              <a:ahLst/>
              <a:cxnLst/>
              <a:rect l="l" t="t" r="r" b="b"/>
              <a:pathLst>
                <a:path w="1858645" h="803275">
                  <a:moveTo>
                    <a:pt x="0" y="0"/>
                  </a:moveTo>
                  <a:lnTo>
                    <a:pt x="1858468" y="802922"/>
                  </a:lnTo>
                </a:path>
              </a:pathLst>
            </a:custGeom>
            <a:ln w="26760">
              <a:solidFill>
                <a:srgbClr val="FBCBA3"/>
              </a:solidFill>
            </a:ln>
          </p:spPr>
          <p:txBody>
            <a:bodyPr wrap="square" lIns="0" tIns="0" rIns="0" bIns="0" rtlCol="0"/>
            <a:lstStyle/>
            <a:p>
              <a:endParaRPr sz="927"/>
            </a:p>
          </p:txBody>
        </p:sp>
        <p:pic>
          <p:nvPicPr>
            <p:cNvPr id="12" name="object 10">
              <a:extLst>
                <a:ext uri="{FF2B5EF4-FFF2-40B4-BE49-F238E27FC236}">
                  <a16:creationId xmlns:a16="http://schemas.microsoft.com/office/drawing/2014/main" id="{477F952C-BFBF-43FB-B3EC-C89E09BC365E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455411" y="3613404"/>
              <a:ext cx="463296" cy="1307592"/>
            </a:xfrm>
            <a:prstGeom prst="rect">
              <a:avLst/>
            </a:prstGeom>
          </p:spPr>
        </p:pic>
        <p:sp>
          <p:nvSpPr>
            <p:cNvPr id="13" name="object 11">
              <a:extLst>
                <a:ext uri="{FF2B5EF4-FFF2-40B4-BE49-F238E27FC236}">
                  <a16:creationId xmlns:a16="http://schemas.microsoft.com/office/drawing/2014/main" id="{D15899D8-3457-4F63-8EEC-409E83D37C9D}"/>
                </a:ext>
              </a:extLst>
            </p:cNvPr>
            <p:cNvSpPr/>
            <p:nvPr/>
          </p:nvSpPr>
          <p:spPr>
            <a:xfrm>
              <a:off x="5510529" y="3638972"/>
              <a:ext cx="351155" cy="1204595"/>
            </a:xfrm>
            <a:custGeom>
              <a:avLst/>
              <a:gdLst/>
              <a:ahLst/>
              <a:cxnLst/>
              <a:rect l="l" t="t" r="r" b="b"/>
              <a:pathLst>
                <a:path w="351154" h="1204595">
                  <a:moveTo>
                    <a:pt x="0" y="0"/>
                  </a:moveTo>
                  <a:lnTo>
                    <a:pt x="350969" y="1204383"/>
                  </a:lnTo>
                </a:path>
              </a:pathLst>
            </a:custGeom>
            <a:ln w="26762">
              <a:solidFill>
                <a:srgbClr val="FBCBA3"/>
              </a:solidFill>
            </a:ln>
          </p:spPr>
          <p:txBody>
            <a:bodyPr wrap="square" lIns="0" tIns="0" rIns="0" bIns="0" rtlCol="0"/>
            <a:lstStyle/>
            <a:p>
              <a:endParaRPr sz="927"/>
            </a:p>
          </p:txBody>
        </p:sp>
        <p:pic>
          <p:nvPicPr>
            <p:cNvPr id="14" name="object 12">
              <a:extLst>
                <a:ext uri="{FF2B5EF4-FFF2-40B4-BE49-F238E27FC236}">
                  <a16:creationId xmlns:a16="http://schemas.microsoft.com/office/drawing/2014/main" id="{1369F1B8-CB89-4CAD-84DB-18407289E481}"/>
                </a:ext>
              </a:extLst>
            </p:cNvPr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720588" y="3421380"/>
              <a:ext cx="2734056" cy="615696"/>
            </a:xfrm>
            <a:prstGeom prst="rect">
              <a:avLst/>
            </a:prstGeom>
          </p:spPr>
        </p:pic>
        <p:sp>
          <p:nvSpPr>
            <p:cNvPr id="15" name="object 13">
              <a:extLst>
                <a:ext uri="{FF2B5EF4-FFF2-40B4-BE49-F238E27FC236}">
                  <a16:creationId xmlns:a16="http://schemas.microsoft.com/office/drawing/2014/main" id="{ECA384AC-E230-4731-9B51-1C907B94962E}"/>
                </a:ext>
              </a:extLst>
            </p:cNvPr>
            <p:cNvSpPr/>
            <p:nvPr/>
          </p:nvSpPr>
          <p:spPr>
            <a:xfrm>
              <a:off x="5767908" y="3458315"/>
              <a:ext cx="2630805" cy="502284"/>
            </a:xfrm>
            <a:custGeom>
              <a:avLst/>
              <a:gdLst/>
              <a:ahLst/>
              <a:cxnLst/>
              <a:rect l="l" t="t" r="r" b="b"/>
              <a:pathLst>
                <a:path w="2630804" h="502285">
                  <a:moveTo>
                    <a:pt x="0" y="0"/>
                  </a:moveTo>
                  <a:lnTo>
                    <a:pt x="2630602" y="501826"/>
                  </a:lnTo>
                </a:path>
              </a:pathLst>
            </a:custGeom>
            <a:ln w="26763">
              <a:solidFill>
                <a:srgbClr val="FBCBA3"/>
              </a:solidFill>
            </a:ln>
          </p:spPr>
          <p:txBody>
            <a:bodyPr wrap="square" lIns="0" tIns="0" rIns="0" bIns="0" rtlCol="0"/>
            <a:lstStyle/>
            <a:p>
              <a:endParaRPr sz="927"/>
            </a:p>
          </p:txBody>
        </p:sp>
        <p:pic>
          <p:nvPicPr>
            <p:cNvPr id="16" name="object 14">
              <a:extLst>
                <a:ext uri="{FF2B5EF4-FFF2-40B4-BE49-F238E27FC236}">
                  <a16:creationId xmlns:a16="http://schemas.microsoft.com/office/drawing/2014/main" id="{BC372768-5941-4ED9-B1D0-F500C88D051D}"/>
                </a:ext>
              </a:extLst>
            </p:cNvPr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601460" y="4165092"/>
              <a:ext cx="1804416" cy="975360"/>
            </a:xfrm>
            <a:prstGeom prst="rect">
              <a:avLst/>
            </a:prstGeom>
          </p:spPr>
        </p:pic>
        <p:sp>
          <p:nvSpPr>
            <p:cNvPr id="17" name="object 15">
              <a:extLst>
                <a:ext uri="{FF2B5EF4-FFF2-40B4-BE49-F238E27FC236}">
                  <a16:creationId xmlns:a16="http://schemas.microsoft.com/office/drawing/2014/main" id="{A22015A9-DEE5-42F3-9CE0-81FAD7336708}"/>
                </a:ext>
              </a:extLst>
            </p:cNvPr>
            <p:cNvSpPr/>
            <p:nvPr/>
          </p:nvSpPr>
          <p:spPr>
            <a:xfrm>
              <a:off x="6650346" y="4201019"/>
              <a:ext cx="1698625" cy="863600"/>
            </a:xfrm>
            <a:custGeom>
              <a:avLst/>
              <a:gdLst/>
              <a:ahLst/>
              <a:cxnLst/>
              <a:rect l="l" t="t" r="r" b="b"/>
              <a:pathLst>
                <a:path w="1698625" h="863600">
                  <a:moveTo>
                    <a:pt x="0" y="863141"/>
                  </a:moveTo>
                  <a:lnTo>
                    <a:pt x="1698025" y="0"/>
                  </a:lnTo>
                </a:path>
              </a:pathLst>
            </a:custGeom>
            <a:ln w="26759">
              <a:solidFill>
                <a:srgbClr val="FBCBA3"/>
              </a:solidFill>
            </a:ln>
          </p:spPr>
          <p:txBody>
            <a:bodyPr wrap="square" lIns="0" tIns="0" rIns="0" bIns="0" rtlCol="0"/>
            <a:lstStyle/>
            <a:p>
              <a:endParaRPr sz="927"/>
            </a:p>
          </p:txBody>
        </p:sp>
      </p:grpSp>
      <p:sp>
        <p:nvSpPr>
          <p:cNvPr id="18" name="object 16">
            <a:extLst>
              <a:ext uri="{FF2B5EF4-FFF2-40B4-BE49-F238E27FC236}">
                <a16:creationId xmlns:a16="http://schemas.microsoft.com/office/drawing/2014/main" id="{378A9730-D622-47CF-AC27-1111D511CB0E}"/>
              </a:ext>
            </a:extLst>
          </p:cNvPr>
          <p:cNvSpPr txBox="1"/>
          <p:nvPr/>
        </p:nvSpPr>
        <p:spPr>
          <a:xfrm>
            <a:off x="1761551" y="2787726"/>
            <a:ext cx="4940954" cy="2071974"/>
          </a:xfrm>
          <a:prstGeom prst="rect">
            <a:avLst/>
          </a:prstGeom>
        </p:spPr>
        <p:txBody>
          <a:bodyPr vert="horz" wrap="square" lIns="0" tIns="3362" rIns="0" bIns="0" rtlCol="0">
            <a:spAutoFit/>
          </a:bodyPr>
          <a:lstStyle/>
          <a:p>
            <a:pPr marL="7985" marR="3783027" algn="ctr">
              <a:lnSpc>
                <a:spcPct val="102000"/>
              </a:lnSpc>
              <a:spcBef>
                <a:spcPts val="26"/>
              </a:spcBef>
            </a:pPr>
            <a:r>
              <a:rPr sz="1655" b="1" spc="7" dirty="0">
                <a:solidFill>
                  <a:srgbClr val="0000FF"/>
                </a:solidFill>
              </a:rPr>
              <a:t>Data</a:t>
            </a:r>
            <a:r>
              <a:rPr sz="1655" b="1" spc="-36" dirty="0">
                <a:solidFill>
                  <a:srgbClr val="0000FF"/>
                </a:solidFill>
              </a:rPr>
              <a:t> </a:t>
            </a:r>
            <a:r>
              <a:rPr sz="1655" b="1" spc="3" dirty="0">
                <a:solidFill>
                  <a:srgbClr val="0000FF"/>
                </a:solidFill>
              </a:rPr>
              <a:t>plane: </a:t>
            </a:r>
            <a:r>
              <a:rPr sz="1655" b="1" spc="-450" dirty="0">
                <a:solidFill>
                  <a:srgbClr val="0000FF"/>
                </a:solidFill>
              </a:rPr>
              <a:t> </a:t>
            </a:r>
            <a:r>
              <a:rPr sz="1655" b="1" spc="10" dirty="0"/>
              <a:t>Packet </a:t>
            </a:r>
            <a:r>
              <a:rPr sz="1655" b="1" spc="13" dirty="0"/>
              <a:t> </a:t>
            </a:r>
            <a:r>
              <a:rPr lang="en-US" sz="1655" b="1" spc="7" dirty="0"/>
              <a:t>processing</a:t>
            </a:r>
            <a:endParaRPr sz="1655" dirty="0"/>
          </a:p>
          <a:p>
            <a:pPr>
              <a:lnSpc>
                <a:spcPct val="100000"/>
              </a:lnSpc>
            </a:pPr>
            <a:endParaRPr sz="1655" dirty="0"/>
          </a:p>
          <a:p>
            <a:pPr marL="1220806" marR="3362" indent="222309">
              <a:lnSpc>
                <a:spcPct val="100699"/>
              </a:lnSpc>
              <a:spcBef>
                <a:spcPts val="976"/>
              </a:spcBef>
            </a:pPr>
            <a:r>
              <a:rPr sz="1985" b="1" spc="-20" dirty="0">
                <a:solidFill>
                  <a:srgbClr val="0000FF"/>
                </a:solidFill>
              </a:rPr>
              <a:t>Forward, </a:t>
            </a:r>
            <a:r>
              <a:rPr sz="1985" b="1" spc="-26" dirty="0">
                <a:solidFill>
                  <a:srgbClr val="0000FF"/>
                </a:solidFill>
              </a:rPr>
              <a:t>filter, </a:t>
            </a:r>
            <a:r>
              <a:rPr sz="1985" b="1" spc="-30" dirty="0">
                <a:solidFill>
                  <a:srgbClr val="0000FF"/>
                </a:solidFill>
              </a:rPr>
              <a:t>buffer, </a:t>
            </a:r>
            <a:r>
              <a:rPr sz="1985" b="1" spc="-17" dirty="0">
                <a:solidFill>
                  <a:srgbClr val="0000FF"/>
                </a:solidFill>
              </a:rPr>
              <a:t>mark, </a:t>
            </a:r>
            <a:r>
              <a:rPr sz="1985" b="1" spc="-13" dirty="0">
                <a:solidFill>
                  <a:srgbClr val="0000FF"/>
                </a:solidFill>
              </a:rPr>
              <a:t> </a:t>
            </a:r>
            <a:r>
              <a:rPr sz="1985" b="1" spc="-17" dirty="0">
                <a:solidFill>
                  <a:srgbClr val="0000FF"/>
                </a:solidFill>
              </a:rPr>
              <a:t>rate-limit,</a:t>
            </a:r>
            <a:r>
              <a:rPr sz="1985" b="1" spc="-23" dirty="0">
                <a:solidFill>
                  <a:srgbClr val="0000FF"/>
                </a:solidFill>
              </a:rPr>
              <a:t> </a:t>
            </a:r>
            <a:r>
              <a:rPr sz="1985" b="1" spc="-13" dirty="0">
                <a:solidFill>
                  <a:srgbClr val="0000FF"/>
                </a:solidFill>
              </a:rPr>
              <a:t>and</a:t>
            </a:r>
            <a:r>
              <a:rPr sz="1985" b="1" spc="-30" dirty="0">
                <a:solidFill>
                  <a:srgbClr val="0000FF"/>
                </a:solidFill>
              </a:rPr>
              <a:t> </a:t>
            </a:r>
            <a:r>
              <a:rPr sz="1985" b="1" spc="-20" dirty="0">
                <a:solidFill>
                  <a:srgbClr val="0000FF"/>
                </a:solidFill>
              </a:rPr>
              <a:t>measure</a:t>
            </a:r>
            <a:r>
              <a:rPr sz="1985" b="1" spc="-30" dirty="0">
                <a:solidFill>
                  <a:srgbClr val="0000FF"/>
                </a:solidFill>
              </a:rPr>
              <a:t> </a:t>
            </a:r>
            <a:r>
              <a:rPr sz="1985" b="1" spc="-17" dirty="0">
                <a:solidFill>
                  <a:srgbClr val="0000FF"/>
                </a:solidFill>
              </a:rPr>
              <a:t>packets</a:t>
            </a:r>
            <a:br>
              <a:rPr lang="en-US" sz="1985" b="1" spc="-17" dirty="0">
                <a:solidFill>
                  <a:srgbClr val="0000FF"/>
                </a:solidFill>
              </a:rPr>
            </a:br>
            <a:r>
              <a:rPr lang="en-US" sz="1985" b="1" spc="-17" dirty="0">
                <a:solidFill>
                  <a:srgbClr val="0000FF"/>
                </a:solidFill>
              </a:rPr>
              <a:t>  (fast timescales: per-packet)</a:t>
            </a:r>
            <a:endParaRPr sz="1985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1AB7104-5A40-4AE2-8A0D-034D6BF7D9C0}"/>
              </a:ext>
            </a:extLst>
          </p:cNvPr>
          <p:cNvSpPr txBox="1"/>
          <p:nvPr/>
        </p:nvSpPr>
        <p:spPr>
          <a:xfrm>
            <a:off x="3004321" y="2894374"/>
            <a:ext cx="667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solidFill>
                  <a:schemeClr val="accent2"/>
                </a:solidFill>
                <a:latin typeface="+mj-lt"/>
              </a:rPr>
              <a:t>Cisco</a:t>
            </a:r>
            <a:endParaRPr lang="en-SG" sz="1800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B26B9E9-1FCA-4E50-9452-FB07B52E3793}"/>
              </a:ext>
            </a:extLst>
          </p:cNvPr>
          <p:cNvSpPr txBox="1"/>
          <p:nvPr/>
        </p:nvSpPr>
        <p:spPr>
          <a:xfrm>
            <a:off x="6645596" y="2729902"/>
            <a:ext cx="720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solidFill>
                  <a:schemeClr val="accent2"/>
                </a:solidFill>
                <a:latin typeface="+mj-lt"/>
              </a:rPr>
              <a:t>Arista</a:t>
            </a:r>
            <a:endParaRPr lang="en-SG" sz="1800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4FCB6EF-71E3-4945-942F-64BB64C6371F}"/>
              </a:ext>
            </a:extLst>
          </p:cNvPr>
          <p:cNvSpPr txBox="1"/>
          <p:nvPr/>
        </p:nvSpPr>
        <p:spPr>
          <a:xfrm>
            <a:off x="4782718" y="3430958"/>
            <a:ext cx="862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solidFill>
                  <a:schemeClr val="accent2"/>
                </a:solidFill>
                <a:latin typeface="+mj-lt"/>
              </a:rPr>
              <a:t>Juniper</a:t>
            </a:r>
            <a:endParaRPr lang="en-SG" sz="1800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AFE2565-9E13-4DBE-8BCC-38482217A305}"/>
              </a:ext>
            </a:extLst>
          </p:cNvPr>
          <p:cNvSpPr txBox="1"/>
          <p:nvPr/>
        </p:nvSpPr>
        <p:spPr>
          <a:xfrm>
            <a:off x="4365304" y="2338861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solidFill>
                  <a:schemeClr val="accent2"/>
                </a:solidFill>
                <a:latin typeface="+mj-lt"/>
              </a:rPr>
              <a:t>HPE</a:t>
            </a:r>
            <a:endParaRPr lang="en-SG" sz="1800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206A585-0952-4B71-99BE-E743F4D5ED9C}"/>
              </a:ext>
            </a:extLst>
          </p:cNvPr>
          <p:cNvSpPr txBox="1"/>
          <p:nvPr/>
        </p:nvSpPr>
        <p:spPr>
          <a:xfrm>
            <a:off x="5690250" y="4896555"/>
            <a:ext cx="277351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b="1" dirty="0">
                <a:latin typeface="+mj-lt"/>
              </a:rPr>
              <a:t>Credits:</a:t>
            </a:r>
            <a:r>
              <a:rPr lang="en-US" sz="1000" dirty="0">
                <a:latin typeface="+mj-lt"/>
              </a:rPr>
              <a:t> Adapted from Jennifer Rexford, Princeton</a:t>
            </a:r>
            <a:endParaRPr lang="en-SG" sz="1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81888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00ADA82-D959-4DE0-931A-531C340FEE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0A993-0AA1-412D-A37A-2D363295DE68}" type="slidenum">
              <a:rPr lang="en-SG" smtClean="0"/>
              <a:t>37</a:t>
            </a:fld>
            <a:endParaRPr lang="en-S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C94FDF7-5302-40FD-A08C-903DF768C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traditional network before SDN 1.0</a:t>
            </a:r>
            <a:endParaRPr lang="en-SG" dirty="0"/>
          </a:p>
        </p:txBody>
      </p:sp>
      <p:grpSp>
        <p:nvGrpSpPr>
          <p:cNvPr id="5" name="object 3">
            <a:extLst>
              <a:ext uri="{FF2B5EF4-FFF2-40B4-BE49-F238E27FC236}">
                <a16:creationId xmlns:a16="http://schemas.microsoft.com/office/drawing/2014/main" id="{325AE4F5-BE02-4608-8DA4-4ACF1A4491CD}"/>
              </a:ext>
            </a:extLst>
          </p:cNvPr>
          <p:cNvGrpSpPr/>
          <p:nvPr/>
        </p:nvGrpSpPr>
        <p:grpSpPr>
          <a:xfrm>
            <a:off x="3047663" y="1924398"/>
            <a:ext cx="4531659" cy="1967893"/>
            <a:chOff x="2725758" y="2907979"/>
            <a:chExt cx="6847840" cy="2973705"/>
          </a:xfrm>
        </p:grpSpPr>
        <p:pic>
          <p:nvPicPr>
            <p:cNvPr id="6" name="object 4">
              <a:extLst>
                <a:ext uri="{FF2B5EF4-FFF2-40B4-BE49-F238E27FC236}">
                  <a16:creationId xmlns:a16="http://schemas.microsoft.com/office/drawing/2014/main" id="{5CB215BF-1080-4F51-B5CB-EE1652708EBD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57931" y="3147059"/>
              <a:ext cx="6815328" cy="2734056"/>
            </a:xfrm>
            <a:prstGeom prst="rect">
              <a:avLst/>
            </a:prstGeom>
          </p:spPr>
        </p:pic>
        <p:pic>
          <p:nvPicPr>
            <p:cNvPr id="7" name="object 5">
              <a:extLst>
                <a:ext uri="{FF2B5EF4-FFF2-40B4-BE49-F238E27FC236}">
                  <a16:creationId xmlns:a16="http://schemas.microsoft.com/office/drawing/2014/main" id="{4459A063-8F14-4F19-8534-9C4866D17F5A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25758" y="3165825"/>
              <a:ext cx="6803978" cy="2647333"/>
            </a:xfrm>
            <a:prstGeom prst="rect">
              <a:avLst/>
            </a:prstGeom>
          </p:spPr>
        </p:pic>
        <p:pic>
          <p:nvPicPr>
            <p:cNvPr id="8" name="object 6">
              <a:extLst>
                <a:ext uri="{FF2B5EF4-FFF2-40B4-BE49-F238E27FC236}">
                  <a16:creationId xmlns:a16="http://schemas.microsoft.com/office/drawing/2014/main" id="{0EF46167-21D6-4027-A69E-19433AED7311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711955" y="3512819"/>
              <a:ext cx="1164336" cy="816863"/>
            </a:xfrm>
            <a:prstGeom prst="rect">
              <a:avLst/>
            </a:prstGeom>
          </p:spPr>
        </p:pic>
        <p:sp>
          <p:nvSpPr>
            <p:cNvPr id="9" name="object 7">
              <a:extLst>
                <a:ext uri="{FF2B5EF4-FFF2-40B4-BE49-F238E27FC236}">
                  <a16:creationId xmlns:a16="http://schemas.microsoft.com/office/drawing/2014/main" id="{5494483E-B08B-4429-926E-D7B48395D44F}"/>
                </a:ext>
              </a:extLst>
            </p:cNvPr>
            <p:cNvSpPr/>
            <p:nvPr/>
          </p:nvSpPr>
          <p:spPr>
            <a:xfrm>
              <a:off x="3762366" y="3550317"/>
              <a:ext cx="1056640" cy="702945"/>
            </a:xfrm>
            <a:custGeom>
              <a:avLst/>
              <a:gdLst/>
              <a:ahLst/>
              <a:cxnLst/>
              <a:rect l="l" t="t" r="r" b="b"/>
              <a:pathLst>
                <a:path w="1056639" h="702945">
                  <a:moveTo>
                    <a:pt x="0" y="702556"/>
                  </a:moveTo>
                  <a:lnTo>
                    <a:pt x="1056251" y="0"/>
                  </a:lnTo>
                </a:path>
              </a:pathLst>
            </a:custGeom>
            <a:ln w="26756">
              <a:solidFill>
                <a:srgbClr val="FBCBA3"/>
              </a:solidFill>
            </a:ln>
          </p:spPr>
          <p:txBody>
            <a:bodyPr wrap="square" lIns="0" tIns="0" rIns="0" bIns="0" rtlCol="0"/>
            <a:lstStyle/>
            <a:p>
              <a:endParaRPr sz="927"/>
            </a:p>
          </p:txBody>
        </p:sp>
        <p:pic>
          <p:nvPicPr>
            <p:cNvPr id="10" name="object 8">
              <a:extLst>
                <a:ext uri="{FF2B5EF4-FFF2-40B4-BE49-F238E27FC236}">
                  <a16:creationId xmlns:a16="http://schemas.microsoft.com/office/drawing/2014/main" id="{8CD439F8-A075-4542-A74C-CB152FD7A3DE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711955" y="4216907"/>
              <a:ext cx="1965960" cy="917447"/>
            </a:xfrm>
            <a:prstGeom prst="rect">
              <a:avLst/>
            </a:prstGeom>
          </p:spPr>
        </p:pic>
        <p:sp>
          <p:nvSpPr>
            <p:cNvPr id="11" name="object 9">
              <a:extLst>
                <a:ext uri="{FF2B5EF4-FFF2-40B4-BE49-F238E27FC236}">
                  <a16:creationId xmlns:a16="http://schemas.microsoft.com/office/drawing/2014/main" id="{1A21AC9F-B5D3-4670-BF64-35136F178637}"/>
                </a:ext>
              </a:extLst>
            </p:cNvPr>
            <p:cNvSpPr/>
            <p:nvPr/>
          </p:nvSpPr>
          <p:spPr>
            <a:xfrm>
              <a:off x="3762366" y="4252874"/>
              <a:ext cx="1858645" cy="803275"/>
            </a:xfrm>
            <a:custGeom>
              <a:avLst/>
              <a:gdLst/>
              <a:ahLst/>
              <a:cxnLst/>
              <a:rect l="l" t="t" r="r" b="b"/>
              <a:pathLst>
                <a:path w="1858645" h="803275">
                  <a:moveTo>
                    <a:pt x="0" y="0"/>
                  </a:moveTo>
                  <a:lnTo>
                    <a:pt x="1858468" y="802922"/>
                  </a:lnTo>
                </a:path>
              </a:pathLst>
            </a:custGeom>
            <a:ln w="26760">
              <a:solidFill>
                <a:srgbClr val="FBCBA3"/>
              </a:solidFill>
            </a:ln>
          </p:spPr>
          <p:txBody>
            <a:bodyPr wrap="square" lIns="0" tIns="0" rIns="0" bIns="0" rtlCol="0"/>
            <a:lstStyle/>
            <a:p>
              <a:endParaRPr sz="927"/>
            </a:p>
          </p:txBody>
        </p:sp>
        <p:pic>
          <p:nvPicPr>
            <p:cNvPr id="12" name="object 10">
              <a:extLst>
                <a:ext uri="{FF2B5EF4-FFF2-40B4-BE49-F238E27FC236}">
                  <a16:creationId xmlns:a16="http://schemas.microsoft.com/office/drawing/2014/main" id="{861971D5-C2DD-4816-9FD8-C22BBD1D1579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455411" y="3604259"/>
              <a:ext cx="463296" cy="1307591"/>
            </a:xfrm>
            <a:prstGeom prst="rect">
              <a:avLst/>
            </a:prstGeom>
          </p:spPr>
        </p:pic>
        <p:sp>
          <p:nvSpPr>
            <p:cNvPr id="13" name="object 11">
              <a:extLst>
                <a:ext uri="{FF2B5EF4-FFF2-40B4-BE49-F238E27FC236}">
                  <a16:creationId xmlns:a16="http://schemas.microsoft.com/office/drawing/2014/main" id="{6D3D2473-BDBB-4161-BB21-525C0809AA2F}"/>
                </a:ext>
              </a:extLst>
            </p:cNvPr>
            <p:cNvSpPr/>
            <p:nvPr/>
          </p:nvSpPr>
          <p:spPr>
            <a:xfrm>
              <a:off x="5510529" y="3630609"/>
              <a:ext cx="351155" cy="1204595"/>
            </a:xfrm>
            <a:custGeom>
              <a:avLst/>
              <a:gdLst/>
              <a:ahLst/>
              <a:cxnLst/>
              <a:rect l="l" t="t" r="r" b="b"/>
              <a:pathLst>
                <a:path w="351154" h="1204595">
                  <a:moveTo>
                    <a:pt x="0" y="0"/>
                  </a:moveTo>
                  <a:lnTo>
                    <a:pt x="350969" y="1204383"/>
                  </a:lnTo>
                </a:path>
              </a:pathLst>
            </a:custGeom>
            <a:ln w="26762">
              <a:solidFill>
                <a:srgbClr val="FBCBA3"/>
              </a:solidFill>
            </a:ln>
          </p:spPr>
          <p:txBody>
            <a:bodyPr wrap="square" lIns="0" tIns="0" rIns="0" bIns="0" rtlCol="0"/>
            <a:lstStyle/>
            <a:p>
              <a:endParaRPr sz="927"/>
            </a:p>
          </p:txBody>
        </p:sp>
        <p:pic>
          <p:nvPicPr>
            <p:cNvPr id="14" name="object 12">
              <a:extLst>
                <a:ext uri="{FF2B5EF4-FFF2-40B4-BE49-F238E27FC236}">
                  <a16:creationId xmlns:a16="http://schemas.microsoft.com/office/drawing/2014/main" id="{6A929971-B86C-42E9-8385-C20BAB2DD535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720588" y="3415283"/>
              <a:ext cx="2734056" cy="615696"/>
            </a:xfrm>
            <a:prstGeom prst="rect">
              <a:avLst/>
            </a:prstGeom>
          </p:spPr>
        </p:pic>
        <p:sp>
          <p:nvSpPr>
            <p:cNvPr id="15" name="object 13">
              <a:extLst>
                <a:ext uri="{FF2B5EF4-FFF2-40B4-BE49-F238E27FC236}">
                  <a16:creationId xmlns:a16="http://schemas.microsoft.com/office/drawing/2014/main" id="{BDAADF39-D894-417C-A03A-EA25ED2A99B3}"/>
                </a:ext>
              </a:extLst>
            </p:cNvPr>
            <p:cNvSpPr/>
            <p:nvPr/>
          </p:nvSpPr>
          <p:spPr>
            <a:xfrm>
              <a:off x="5767908" y="3449952"/>
              <a:ext cx="2630805" cy="502284"/>
            </a:xfrm>
            <a:custGeom>
              <a:avLst/>
              <a:gdLst/>
              <a:ahLst/>
              <a:cxnLst/>
              <a:rect l="l" t="t" r="r" b="b"/>
              <a:pathLst>
                <a:path w="2630804" h="502285">
                  <a:moveTo>
                    <a:pt x="0" y="0"/>
                  </a:moveTo>
                  <a:lnTo>
                    <a:pt x="2630602" y="501826"/>
                  </a:lnTo>
                </a:path>
              </a:pathLst>
            </a:custGeom>
            <a:ln w="26763">
              <a:solidFill>
                <a:srgbClr val="FBCBA3"/>
              </a:solidFill>
            </a:ln>
          </p:spPr>
          <p:txBody>
            <a:bodyPr wrap="square" lIns="0" tIns="0" rIns="0" bIns="0" rtlCol="0"/>
            <a:lstStyle/>
            <a:p>
              <a:endParaRPr sz="927"/>
            </a:p>
          </p:txBody>
        </p:sp>
        <p:pic>
          <p:nvPicPr>
            <p:cNvPr id="16" name="object 14">
              <a:extLst>
                <a:ext uri="{FF2B5EF4-FFF2-40B4-BE49-F238E27FC236}">
                  <a16:creationId xmlns:a16="http://schemas.microsoft.com/office/drawing/2014/main" id="{4486F25D-2DA1-4540-841E-537B4596142C}"/>
                </a:ext>
              </a:extLst>
            </p:cNvPr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601460" y="4155947"/>
              <a:ext cx="1804416" cy="975359"/>
            </a:xfrm>
            <a:prstGeom prst="rect">
              <a:avLst/>
            </a:prstGeom>
          </p:spPr>
        </p:pic>
        <p:sp>
          <p:nvSpPr>
            <p:cNvPr id="17" name="object 15">
              <a:extLst>
                <a:ext uri="{FF2B5EF4-FFF2-40B4-BE49-F238E27FC236}">
                  <a16:creationId xmlns:a16="http://schemas.microsoft.com/office/drawing/2014/main" id="{104EF336-5726-4F4E-9D0E-14F5A00FA7C9}"/>
                </a:ext>
              </a:extLst>
            </p:cNvPr>
            <p:cNvSpPr/>
            <p:nvPr/>
          </p:nvSpPr>
          <p:spPr>
            <a:xfrm>
              <a:off x="6650346" y="4192656"/>
              <a:ext cx="1698625" cy="863600"/>
            </a:xfrm>
            <a:custGeom>
              <a:avLst/>
              <a:gdLst/>
              <a:ahLst/>
              <a:cxnLst/>
              <a:rect l="l" t="t" r="r" b="b"/>
              <a:pathLst>
                <a:path w="1698625" h="863600">
                  <a:moveTo>
                    <a:pt x="0" y="863141"/>
                  </a:moveTo>
                  <a:lnTo>
                    <a:pt x="1698025" y="0"/>
                  </a:lnTo>
                </a:path>
              </a:pathLst>
            </a:custGeom>
            <a:ln w="26759">
              <a:solidFill>
                <a:srgbClr val="FBCBA3"/>
              </a:solidFill>
            </a:ln>
          </p:spPr>
          <p:txBody>
            <a:bodyPr wrap="square" lIns="0" tIns="0" rIns="0" bIns="0" rtlCol="0"/>
            <a:lstStyle/>
            <a:p>
              <a:endParaRPr sz="927"/>
            </a:p>
          </p:txBody>
        </p:sp>
        <p:pic>
          <p:nvPicPr>
            <p:cNvPr id="18" name="object 16">
              <a:extLst>
                <a:ext uri="{FF2B5EF4-FFF2-40B4-BE49-F238E27FC236}">
                  <a16:creationId xmlns:a16="http://schemas.microsoft.com/office/drawing/2014/main" id="{ED73906D-21D3-4194-965A-CC74E2EAFA18}"/>
                </a:ext>
              </a:extLst>
            </p:cNvPr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455923" y="3031235"/>
              <a:ext cx="1709927" cy="762000"/>
            </a:xfrm>
            <a:prstGeom prst="rect">
              <a:avLst/>
            </a:prstGeom>
          </p:spPr>
        </p:pic>
        <p:sp>
          <p:nvSpPr>
            <p:cNvPr id="19" name="object 17">
              <a:extLst>
                <a:ext uri="{FF2B5EF4-FFF2-40B4-BE49-F238E27FC236}">
                  <a16:creationId xmlns:a16="http://schemas.microsoft.com/office/drawing/2014/main" id="{C2DF3398-C413-4621-A90C-806D6066CAD3}"/>
                </a:ext>
              </a:extLst>
            </p:cNvPr>
            <p:cNvSpPr/>
            <p:nvPr/>
          </p:nvSpPr>
          <p:spPr>
            <a:xfrm>
              <a:off x="3504987" y="3068564"/>
              <a:ext cx="1604645" cy="649605"/>
            </a:xfrm>
            <a:custGeom>
              <a:avLst/>
              <a:gdLst/>
              <a:ahLst/>
              <a:cxnLst/>
              <a:rect l="l" t="t" r="r" b="b"/>
              <a:pathLst>
                <a:path w="1604645" h="649604">
                  <a:moveTo>
                    <a:pt x="0" y="649028"/>
                  </a:moveTo>
                  <a:lnTo>
                    <a:pt x="1604433" y="0"/>
                  </a:lnTo>
                </a:path>
              </a:pathLst>
            </a:custGeom>
            <a:ln w="2676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sz="927"/>
            </a:p>
          </p:txBody>
        </p:sp>
        <p:pic>
          <p:nvPicPr>
            <p:cNvPr id="20" name="object 18">
              <a:extLst>
                <a:ext uri="{FF2B5EF4-FFF2-40B4-BE49-F238E27FC236}">
                  <a16:creationId xmlns:a16="http://schemas.microsoft.com/office/drawing/2014/main" id="{7EB7F725-C5ED-461E-B18A-8E4FAB9BE23E}"/>
                </a:ext>
              </a:extLst>
            </p:cNvPr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546851" y="3031235"/>
              <a:ext cx="3148583" cy="524256"/>
            </a:xfrm>
            <a:prstGeom prst="rect">
              <a:avLst/>
            </a:prstGeom>
          </p:spPr>
        </p:pic>
        <p:sp>
          <p:nvSpPr>
            <p:cNvPr id="21" name="object 19">
              <a:extLst>
                <a:ext uri="{FF2B5EF4-FFF2-40B4-BE49-F238E27FC236}">
                  <a16:creationId xmlns:a16="http://schemas.microsoft.com/office/drawing/2014/main" id="{E8B7284F-B092-414B-AAB6-1251628229EB}"/>
                </a:ext>
              </a:extLst>
            </p:cNvPr>
            <p:cNvSpPr/>
            <p:nvPr/>
          </p:nvSpPr>
          <p:spPr>
            <a:xfrm>
              <a:off x="5590752" y="3068565"/>
              <a:ext cx="3048635" cy="408305"/>
            </a:xfrm>
            <a:custGeom>
              <a:avLst/>
              <a:gdLst/>
              <a:ahLst/>
              <a:cxnLst/>
              <a:rect l="l" t="t" r="r" b="b"/>
              <a:pathLst>
                <a:path w="3048634" h="408304">
                  <a:moveTo>
                    <a:pt x="0" y="0"/>
                  </a:moveTo>
                  <a:lnTo>
                    <a:pt x="3048423" y="408152"/>
                  </a:lnTo>
                </a:path>
              </a:pathLst>
            </a:custGeom>
            <a:ln w="26763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sz="927"/>
            </a:p>
          </p:txBody>
        </p:sp>
        <p:pic>
          <p:nvPicPr>
            <p:cNvPr id="22" name="object 20">
              <a:extLst>
                <a:ext uri="{FF2B5EF4-FFF2-40B4-BE49-F238E27FC236}">
                  <a16:creationId xmlns:a16="http://schemas.microsoft.com/office/drawing/2014/main" id="{9BEA1F4F-3529-4B5E-A824-E43C1EFDD18B}"/>
                </a:ext>
              </a:extLst>
            </p:cNvPr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455923" y="3915155"/>
              <a:ext cx="2511552" cy="850391"/>
            </a:xfrm>
            <a:prstGeom prst="rect">
              <a:avLst/>
            </a:prstGeom>
          </p:spPr>
        </p:pic>
        <p:sp>
          <p:nvSpPr>
            <p:cNvPr id="23" name="object 21">
              <a:extLst>
                <a:ext uri="{FF2B5EF4-FFF2-40B4-BE49-F238E27FC236}">
                  <a16:creationId xmlns:a16="http://schemas.microsoft.com/office/drawing/2014/main" id="{807E235A-803F-4486-93BD-A8B037A24C19}"/>
                </a:ext>
              </a:extLst>
            </p:cNvPr>
            <p:cNvSpPr/>
            <p:nvPr/>
          </p:nvSpPr>
          <p:spPr>
            <a:xfrm>
              <a:off x="3504987" y="3951778"/>
              <a:ext cx="2406650" cy="736600"/>
            </a:xfrm>
            <a:custGeom>
              <a:avLst/>
              <a:gdLst/>
              <a:ahLst/>
              <a:cxnLst/>
              <a:rect l="l" t="t" r="r" b="b"/>
              <a:pathLst>
                <a:path w="2406650" h="736600">
                  <a:moveTo>
                    <a:pt x="0" y="0"/>
                  </a:moveTo>
                  <a:lnTo>
                    <a:pt x="2406649" y="736012"/>
                  </a:lnTo>
                </a:path>
              </a:pathLst>
            </a:custGeom>
            <a:ln w="2676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sz="927"/>
            </a:p>
          </p:txBody>
        </p:sp>
        <p:pic>
          <p:nvPicPr>
            <p:cNvPr id="24" name="object 22">
              <a:extLst>
                <a:ext uri="{FF2B5EF4-FFF2-40B4-BE49-F238E27FC236}">
                  <a16:creationId xmlns:a16="http://schemas.microsoft.com/office/drawing/2014/main" id="{5FA53BB6-722F-42A9-B968-65497AC82827}"/>
                </a:ext>
              </a:extLst>
            </p:cNvPr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424675" y="3607307"/>
              <a:ext cx="2191512" cy="1063752"/>
            </a:xfrm>
            <a:prstGeom prst="rect">
              <a:avLst/>
            </a:prstGeom>
          </p:spPr>
        </p:pic>
        <p:sp>
          <p:nvSpPr>
            <p:cNvPr id="25" name="object 23">
              <a:extLst>
                <a:ext uri="{FF2B5EF4-FFF2-40B4-BE49-F238E27FC236}">
                  <a16:creationId xmlns:a16="http://schemas.microsoft.com/office/drawing/2014/main" id="{11E407D8-BE72-42AD-B30A-A0C029041CA6}"/>
                </a:ext>
              </a:extLst>
            </p:cNvPr>
            <p:cNvSpPr/>
            <p:nvPr/>
          </p:nvSpPr>
          <p:spPr>
            <a:xfrm>
              <a:off x="6473189" y="3643992"/>
              <a:ext cx="2085975" cy="950594"/>
            </a:xfrm>
            <a:custGeom>
              <a:avLst/>
              <a:gdLst/>
              <a:ahLst/>
              <a:cxnLst/>
              <a:rect l="l" t="t" r="r" b="b"/>
              <a:pathLst>
                <a:path w="2085975" h="950595">
                  <a:moveTo>
                    <a:pt x="0" y="950124"/>
                  </a:moveTo>
                  <a:lnTo>
                    <a:pt x="2085763" y="0"/>
                  </a:lnTo>
                </a:path>
              </a:pathLst>
            </a:custGeom>
            <a:ln w="2676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sz="927"/>
            </a:p>
          </p:txBody>
        </p:sp>
        <p:pic>
          <p:nvPicPr>
            <p:cNvPr id="26" name="object 24">
              <a:extLst>
                <a:ext uri="{FF2B5EF4-FFF2-40B4-BE49-F238E27FC236}">
                  <a16:creationId xmlns:a16="http://schemas.microsoft.com/office/drawing/2014/main" id="{34FBFE7B-05AE-4B4D-8ACF-F4DDB4CFEB08}"/>
                </a:ext>
              </a:extLst>
            </p:cNvPr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376163" y="3040379"/>
              <a:ext cx="832103" cy="1551432"/>
            </a:xfrm>
            <a:prstGeom prst="rect">
              <a:avLst/>
            </a:prstGeom>
          </p:spPr>
        </p:pic>
        <p:sp>
          <p:nvSpPr>
            <p:cNvPr id="27" name="object 25">
              <a:extLst>
                <a:ext uri="{FF2B5EF4-FFF2-40B4-BE49-F238E27FC236}">
                  <a16:creationId xmlns:a16="http://schemas.microsoft.com/office/drawing/2014/main" id="{F0CD6960-B2BB-4302-B778-628D8576F224}"/>
                </a:ext>
              </a:extLst>
            </p:cNvPr>
            <p:cNvSpPr/>
            <p:nvPr/>
          </p:nvSpPr>
          <p:spPr>
            <a:xfrm>
              <a:off x="5430307" y="3068565"/>
              <a:ext cx="721995" cy="1445260"/>
            </a:xfrm>
            <a:custGeom>
              <a:avLst/>
              <a:gdLst/>
              <a:ahLst/>
              <a:cxnLst/>
              <a:rect l="l" t="t" r="r" b="b"/>
              <a:pathLst>
                <a:path w="721995" h="1445260">
                  <a:moveTo>
                    <a:pt x="0" y="0"/>
                  </a:moveTo>
                  <a:lnTo>
                    <a:pt x="721994" y="1445259"/>
                  </a:lnTo>
                </a:path>
              </a:pathLst>
            </a:custGeom>
            <a:ln w="2675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sz="927"/>
            </a:p>
          </p:txBody>
        </p:sp>
        <p:sp>
          <p:nvSpPr>
            <p:cNvPr id="28" name="object 26">
              <a:extLst>
                <a:ext uri="{FF2B5EF4-FFF2-40B4-BE49-F238E27FC236}">
                  <a16:creationId xmlns:a16="http://schemas.microsoft.com/office/drawing/2014/main" id="{5AB91E93-B5C2-4014-8E35-5FF445F16D20}"/>
                </a:ext>
              </a:extLst>
            </p:cNvPr>
            <p:cNvSpPr/>
            <p:nvPr/>
          </p:nvSpPr>
          <p:spPr>
            <a:xfrm>
              <a:off x="3103879" y="3710901"/>
              <a:ext cx="481330" cy="321310"/>
            </a:xfrm>
            <a:custGeom>
              <a:avLst/>
              <a:gdLst/>
              <a:ahLst/>
              <a:cxnLst/>
              <a:rect l="l" t="t" r="r" b="b"/>
              <a:pathLst>
                <a:path w="481329" h="321310">
                  <a:moveTo>
                    <a:pt x="427847" y="0"/>
                  </a:moveTo>
                  <a:lnTo>
                    <a:pt x="53482" y="0"/>
                  </a:lnTo>
                  <a:lnTo>
                    <a:pt x="32664" y="4206"/>
                  </a:lnTo>
                  <a:lnTo>
                    <a:pt x="15664" y="15678"/>
                  </a:lnTo>
                  <a:lnTo>
                    <a:pt x="4202" y="32693"/>
                  </a:lnTo>
                  <a:lnTo>
                    <a:pt x="0" y="53529"/>
                  </a:lnTo>
                  <a:lnTo>
                    <a:pt x="0" y="267639"/>
                  </a:lnTo>
                  <a:lnTo>
                    <a:pt x="4202" y="288476"/>
                  </a:lnTo>
                  <a:lnTo>
                    <a:pt x="15664" y="305491"/>
                  </a:lnTo>
                  <a:lnTo>
                    <a:pt x="32664" y="316962"/>
                  </a:lnTo>
                  <a:lnTo>
                    <a:pt x="53482" y="321169"/>
                  </a:lnTo>
                  <a:lnTo>
                    <a:pt x="427847" y="321169"/>
                  </a:lnTo>
                  <a:lnTo>
                    <a:pt x="448665" y="316962"/>
                  </a:lnTo>
                  <a:lnTo>
                    <a:pt x="465665" y="305491"/>
                  </a:lnTo>
                  <a:lnTo>
                    <a:pt x="477127" y="288476"/>
                  </a:lnTo>
                  <a:lnTo>
                    <a:pt x="481330" y="267639"/>
                  </a:lnTo>
                  <a:lnTo>
                    <a:pt x="481330" y="53529"/>
                  </a:lnTo>
                  <a:lnTo>
                    <a:pt x="477127" y="32693"/>
                  </a:lnTo>
                  <a:lnTo>
                    <a:pt x="465665" y="15678"/>
                  </a:lnTo>
                  <a:lnTo>
                    <a:pt x="448665" y="4206"/>
                  </a:lnTo>
                  <a:lnTo>
                    <a:pt x="427847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 sz="927"/>
            </a:p>
          </p:txBody>
        </p:sp>
        <p:sp>
          <p:nvSpPr>
            <p:cNvPr id="29" name="object 27">
              <a:extLst>
                <a:ext uri="{FF2B5EF4-FFF2-40B4-BE49-F238E27FC236}">
                  <a16:creationId xmlns:a16="http://schemas.microsoft.com/office/drawing/2014/main" id="{A7444459-395D-4AB2-A549-2B6E4BA147FE}"/>
                </a:ext>
              </a:extLst>
            </p:cNvPr>
            <p:cNvSpPr/>
            <p:nvPr/>
          </p:nvSpPr>
          <p:spPr>
            <a:xfrm>
              <a:off x="3103879" y="3710901"/>
              <a:ext cx="481330" cy="321310"/>
            </a:xfrm>
            <a:custGeom>
              <a:avLst/>
              <a:gdLst/>
              <a:ahLst/>
              <a:cxnLst/>
              <a:rect l="l" t="t" r="r" b="b"/>
              <a:pathLst>
                <a:path w="481329" h="321310">
                  <a:moveTo>
                    <a:pt x="0" y="53529"/>
                  </a:moveTo>
                  <a:lnTo>
                    <a:pt x="4202" y="32693"/>
                  </a:lnTo>
                  <a:lnTo>
                    <a:pt x="15664" y="15678"/>
                  </a:lnTo>
                  <a:lnTo>
                    <a:pt x="32664" y="4206"/>
                  </a:lnTo>
                  <a:lnTo>
                    <a:pt x="53482" y="0"/>
                  </a:lnTo>
                  <a:lnTo>
                    <a:pt x="427847" y="0"/>
                  </a:lnTo>
                  <a:lnTo>
                    <a:pt x="448665" y="4206"/>
                  </a:lnTo>
                  <a:lnTo>
                    <a:pt x="465665" y="15678"/>
                  </a:lnTo>
                  <a:lnTo>
                    <a:pt x="477127" y="32693"/>
                  </a:lnTo>
                  <a:lnTo>
                    <a:pt x="481329" y="53529"/>
                  </a:lnTo>
                  <a:lnTo>
                    <a:pt x="481329" y="267639"/>
                  </a:lnTo>
                  <a:lnTo>
                    <a:pt x="477127" y="288475"/>
                  </a:lnTo>
                  <a:lnTo>
                    <a:pt x="465665" y="305490"/>
                  </a:lnTo>
                  <a:lnTo>
                    <a:pt x="448665" y="316962"/>
                  </a:lnTo>
                  <a:lnTo>
                    <a:pt x="427847" y="321168"/>
                  </a:lnTo>
                  <a:lnTo>
                    <a:pt x="53482" y="321168"/>
                  </a:lnTo>
                  <a:lnTo>
                    <a:pt x="32664" y="316962"/>
                  </a:lnTo>
                  <a:lnTo>
                    <a:pt x="15664" y="305490"/>
                  </a:lnTo>
                  <a:lnTo>
                    <a:pt x="4202" y="288475"/>
                  </a:lnTo>
                  <a:lnTo>
                    <a:pt x="0" y="267639"/>
                  </a:lnTo>
                  <a:lnTo>
                    <a:pt x="0" y="53529"/>
                  </a:lnTo>
                  <a:close/>
                </a:path>
              </a:pathLst>
            </a:custGeom>
            <a:ln w="4013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sz="927"/>
            </a:p>
          </p:txBody>
        </p:sp>
        <p:sp>
          <p:nvSpPr>
            <p:cNvPr id="30" name="object 28">
              <a:extLst>
                <a:ext uri="{FF2B5EF4-FFF2-40B4-BE49-F238E27FC236}">
                  <a16:creationId xmlns:a16="http://schemas.microsoft.com/office/drawing/2014/main" id="{DCF31100-A801-487A-875A-335867E0BC37}"/>
                </a:ext>
              </a:extLst>
            </p:cNvPr>
            <p:cNvSpPr/>
            <p:nvPr/>
          </p:nvSpPr>
          <p:spPr>
            <a:xfrm>
              <a:off x="5109413" y="2907982"/>
              <a:ext cx="3931285" cy="1927225"/>
            </a:xfrm>
            <a:custGeom>
              <a:avLst/>
              <a:gdLst/>
              <a:ahLst/>
              <a:cxnLst/>
              <a:rect l="l" t="t" r="r" b="b"/>
              <a:pathLst>
                <a:path w="3931284" h="1927225">
                  <a:moveTo>
                    <a:pt x="481330" y="53530"/>
                  </a:moveTo>
                  <a:lnTo>
                    <a:pt x="477126" y="32702"/>
                  </a:lnTo>
                  <a:lnTo>
                    <a:pt x="465670" y="15684"/>
                  </a:lnTo>
                  <a:lnTo>
                    <a:pt x="448665" y="4216"/>
                  </a:lnTo>
                  <a:lnTo>
                    <a:pt x="427850" y="0"/>
                  </a:lnTo>
                  <a:lnTo>
                    <a:pt x="53479" y="0"/>
                  </a:lnTo>
                  <a:lnTo>
                    <a:pt x="32664" y="4216"/>
                  </a:lnTo>
                  <a:lnTo>
                    <a:pt x="15671" y="15684"/>
                  </a:lnTo>
                  <a:lnTo>
                    <a:pt x="4203" y="32702"/>
                  </a:lnTo>
                  <a:lnTo>
                    <a:pt x="0" y="53530"/>
                  </a:lnTo>
                  <a:lnTo>
                    <a:pt x="0" y="267639"/>
                  </a:lnTo>
                  <a:lnTo>
                    <a:pt x="4203" y="288480"/>
                  </a:lnTo>
                  <a:lnTo>
                    <a:pt x="15671" y="305498"/>
                  </a:lnTo>
                  <a:lnTo>
                    <a:pt x="32664" y="316966"/>
                  </a:lnTo>
                  <a:lnTo>
                    <a:pt x="53479" y="321170"/>
                  </a:lnTo>
                  <a:lnTo>
                    <a:pt x="427850" y="321170"/>
                  </a:lnTo>
                  <a:lnTo>
                    <a:pt x="448665" y="316966"/>
                  </a:lnTo>
                  <a:lnTo>
                    <a:pt x="465670" y="305498"/>
                  </a:lnTo>
                  <a:lnTo>
                    <a:pt x="477126" y="288480"/>
                  </a:lnTo>
                  <a:lnTo>
                    <a:pt x="481330" y="267639"/>
                  </a:lnTo>
                  <a:lnTo>
                    <a:pt x="481330" y="53530"/>
                  </a:lnTo>
                  <a:close/>
                </a:path>
                <a:path w="3931284" h="1927225">
                  <a:moveTo>
                    <a:pt x="1283550" y="1659382"/>
                  </a:moveTo>
                  <a:lnTo>
                    <a:pt x="1279347" y="1638541"/>
                  </a:lnTo>
                  <a:lnTo>
                    <a:pt x="1267879" y="1621523"/>
                  </a:lnTo>
                  <a:lnTo>
                    <a:pt x="1250886" y="1610055"/>
                  </a:lnTo>
                  <a:lnTo>
                    <a:pt x="1230071" y="1605851"/>
                  </a:lnTo>
                  <a:lnTo>
                    <a:pt x="855700" y="1605851"/>
                  </a:lnTo>
                  <a:lnTo>
                    <a:pt x="834885" y="1610055"/>
                  </a:lnTo>
                  <a:lnTo>
                    <a:pt x="817880" y="1621523"/>
                  </a:lnTo>
                  <a:lnTo>
                    <a:pt x="806424" y="1638541"/>
                  </a:lnTo>
                  <a:lnTo>
                    <a:pt x="802220" y="1659382"/>
                  </a:lnTo>
                  <a:lnTo>
                    <a:pt x="802220" y="1873491"/>
                  </a:lnTo>
                  <a:lnTo>
                    <a:pt x="806424" y="1894319"/>
                  </a:lnTo>
                  <a:lnTo>
                    <a:pt x="817880" y="1911337"/>
                  </a:lnTo>
                  <a:lnTo>
                    <a:pt x="834885" y="1922805"/>
                  </a:lnTo>
                  <a:lnTo>
                    <a:pt x="855700" y="1927021"/>
                  </a:lnTo>
                  <a:lnTo>
                    <a:pt x="1230071" y="1927021"/>
                  </a:lnTo>
                  <a:lnTo>
                    <a:pt x="1250886" y="1922805"/>
                  </a:lnTo>
                  <a:lnTo>
                    <a:pt x="1267879" y="1911337"/>
                  </a:lnTo>
                  <a:lnTo>
                    <a:pt x="1279347" y="1894319"/>
                  </a:lnTo>
                  <a:lnTo>
                    <a:pt x="1283550" y="1873491"/>
                  </a:lnTo>
                  <a:lnTo>
                    <a:pt x="1283550" y="1659382"/>
                  </a:lnTo>
                  <a:close/>
                </a:path>
                <a:path w="3931284" h="1927225">
                  <a:moveTo>
                    <a:pt x="3930866" y="615581"/>
                  </a:moveTo>
                  <a:lnTo>
                    <a:pt x="3926662" y="594741"/>
                  </a:lnTo>
                  <a:lnTo>
                    <a:pt x="3915194" y="577723"/>
                  </a:lnTo>
                  <a:lnTo>
                    <a:pt x="3898201" y="566254"/>
                  </a:lnTo>
                  <a:lnTo>
                    <a:pt x="3877386" y="562051"/>
                  </a:lnTo>
                  <a:lnTo>
                    <a:pt x="3503015" y="562051"/>
                  </a:lnTo>
                  <a:lnTo>
                    <a:pt x="3482200" y="566254"/>
                  </a:lnTo>
                  <a:lnTo>
                    <a:pt x="3465195" y="577723"/>
                  </a:lnTo>
                  <a:lnTo>
                    <a:pt x="3453739" y="594741"/>
                  </a:lnTo>
                  <a:lnTo>
                    <a:pt x="3449536" y="615581"/>
                  </a:lnTo>
                  <a:lnTo>
                    <a:pt x="3449536" y="829691"/>
                  </a:lnTo>
                  <a:lnTo>
                    <a:pt x="3453739" y="850531"/>
                  </a:lnTo>
                  <a:lnTo>
                    <a:pt x="3465195" y="867537"/>
                  </a:lnTo>
                  <a:lnTo>
                    <a:pt x="3482200" y="879017"/>
                  </a:lnTo>
                  <a:lnTo>
                    <a:pt x="3503015" y="883221"/>
                  </a:lnTo>
                  <a:lnTo>
                    <a:pt x="3877386" y="883221"/>
                  </a:lnTo>
                  <a:lnTo>
                    <a:pt x="3898201" y="879017"/>
                  </a:lnTo>
                  <a:lnTo>
                    <a:pt x="3915194" y="867537"/>
                  </a:lnTo>
                  <a:lnTo>
                    <a:pt x="3926662" y="850531"/>
                  </a:lnTo>
                  <a:lnTo>
                    <a:pt x="3930866" y="829691"/>
                  </a:lnTo>
                  <a:lnTo>
                    <a:pt x="3930866" y="615581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 sz="927"/>
            </a:p>
          </p:txBody>
        </p:sp>
      </p:grpSp>
      <p:sp>
        <p:nvSpPr>
          <p:cNvPr id="31" name="object 29">
            <a:extLst>
              <a:ext uri="{FF2B5EF4-FFF2-40B4-BE49-F238E27FC236}">
                <a16:creationId xmlns:a16="http://schemas.microsoft.com/office/drawing/2014/main" id="{3C026D7C-798D-4A2E-B97D-D38A01972313}"/>
              </a:ext>
            </a:extLst>
          </p:cNvPr>
          <p:cNvSpPr txBox="1"/>
          <p:nvPr/>
        </p:nvSpPr>
        <p:spPr>
          <a:xfrm>
            <a:off x="2822888" y="3917579"/>
            <a:ext cx="4403780" cy="937715"/>
          </a:xfrm>
          <a:prstGeom prst="rect">
            <a:avLst/>
          </a:prstGeom>
        </p:spPr>
        <p:txBody>
          <a:bodyPr vert="horz" wrap="square" lIns="0" tIns="8404" rIns="0" bIns="0" rtlCol="0">
            <a:spAutoFit/>
          </a:bodyPr>
          <a:lstStyle/>
          <a:p>
            <a:pPr marL="202557" marR="3362" indent="-194573">
              <a:spcBef>
                <a:spcPts val="66"/>
              </a:spcBef>
            </a:pPr>
            <a:r>
              <a:rPr sz="1985" b="1" spc="-36" dirty="0">
                <a:solidFill>
                  <a:srgbClr val="FF0000"/>
                </a:solidFill>
              </a:rPr>
              <a:t>Track </a:t>
            </a:r>
            <a:r>
              <a:rPr sz="1985" b="1" spc="-17" dirty="0">
                <a:solidFill>
                  <a:srgbClr val="FF0000"/>
                </a:solidFill>
              </a:rPr>
              <a:t>topology changes, </a:t>
            </a:r>
            <a:r>
              <a:rPr sz="1985" b="1" spc="-20" dirty="0">
                <a:solidFill>
                  <a:srgbClr val="FF0000"/>
                </a:solidFill>
              </a:rPr>
              <a:t>compute </a:t>
            </a:r>
            <a:r>
              <a:rPr sz="1985" b="1" spc="-546" dirty="0">
                <a:solidFill>
                  <a:srgbClr val="FF0000"/>
                </a:solidFill>
              </a:rPr>
              <a:t> </a:t>
            </a:r>
            <a:r>
              <a:rPr sz="1985" b="1" spc="-17" dirty="0">
                <a:solidFill>
                  <a:srgbClr val="FF0000"/>
                </a:solidFill>
              </a:rPr>
              <a:t>routes,</a:t>
            </a:r>
            <a:r>
              <a:rPr sz="1985" b="1" spc="-30" dirty="0">
                <a:solidFill>
                  <a:srgbClr val="FF0000"/>
                </a:solidFill>
              </a:rPr>
              <a:t> </a:t>
            </a:r>
            <a:r>
              <a:rPr sz="1985" b="1" spc="-13" dirty="0">
                <a:solidFill>
                  <a:srgbClr val="FF0000"/>
                </a:solidFill>
              </a:rPr>
              <a:t>install</a:t>
            </a:r>
            <a:r>
              <a:rPr sz="1985" b="1" spc="-30" dirty="0">
                <a:solidFill>
                  <a:srgbClr val="FF0000"/>
                </a:solidFill>
              </a:rPr>
              <a:t> </a:t>
            </a:r>
            <a:r>
              <a:rPr sz="1985" b="1" spc="-20" dirty="0">
                <a:solidFill>
                  <a:srgbClr val="FF0000"/>
                </a:solidFill>
              </a:rPr>
              <a:t>forwarding</a:t>
            </a:r>
            <a:r>
              <a:rPr sz="1985" b="1" spc="-36" dirty="0">
                <a:solidFill>
                  <a:srgbClr val="FF0000"/>
                </a:solidFill>
              </a:rPr>
              <a:t> </a:t>
            </a:r>
            <a:r>
              <a:rPr sz="1985" b="1" spc="-20" dirty="0">
                <a:solidFill>
                  <a:srgbClr val="FF0000"/>
                </a:solidFill>
              </a:rPr>
              <a:t>rules</a:t>
            </a:r>
            <a:endParaRPr lang="en-US" sz="1985" b="1" spc="-20" dirty="0">
              <a:solidFill>
                <a:srgbClr val="FF0000"/>
              </a:solidFill>
            </a:endParaRPr>
          </a:p>
          <a:p>
            <a:pPr marL="202557" marR="3362" indent="-194573">
              <a:spcBef>
                <a:spcPts val="66"/>
              </a:spcBef>
            </a:pPr>
            <a:r>
              <a:rPr lang="en-US" sz="1985" b="1" spc="-20" dirty="0">
                <a:solidFill>
                  <a:srgbClr val="FF0000"/>
                </a:solidFill>
              </a:rPr>
              <a:t>(slow timescales: per control event )</a:t>
            </a:r>
            <a:endParaRPr sz="1985" dirty="0"/>
          </a:p>
        </p:txBody>
      </p:sp>
      <p:sp>
        <p:nvSpPr>
          <p:cNvPr id="32" name="object 30">
            <a:extLst>
              <a:ext uri="{FF2B5EF4-FFF2-40B4-BE49-F238E27FC236}">
                <a16:creationId xmlns:a16="http://schemas.microsoft.com/office/drawing/2014/main" id="{72CAE5FD-0D54-44AA-AF37-327AD9C15847}"/>
              </a:ext>
            </a:extLst>
          </p:cNvPr>
          <p:cNvSpPr txBox="1"/>
          <p:nvPr/>
        </p:nvSpPr>
        <p:spPr>
          <a:xfrm>
            <a:off x="1732795" y="1565389"/>
            <a:ext cx="2278856" cy="507807"/>
          </a:xfrm>
          <a:prstGeom prst="rect">
            <a:avLst/>
          </a:prstGeom>
        </p:spPr>
        <p:txBody>
          <a:bodyPr vert="horz" wrap="square" lIns="0" tIns="420" rIns="0" bIns="0" rtlCol="0">
            <a:spAutoFit/>
          </a:bodyPr>
          <a:lstStyle/>
          <a:p>
            <a:pPr marL="8405" marR="3362" indent="413099">
              <a:lnSpc>
                <a:spcPct val="103200"/>
              </a:lnSpc>
              <a:spcBef>
                <a:spcPts val="3"/>
              </a:spcBef>
            </a:pPr>
            <a:r>
              <a:rPr sz="1655" b="1" spc="3" dirty="0">
                <a:solidFill>
                  <a:srgbClr val="FF0000"/>
                </a:solidFill>
              </a:rPr>
              <a:t>Control plane: </a:t>
            </a:r>
            <a:r>
              <a:rPr sz="1655" b="1" spc="7" dirty="0">
                <a:solidFill>
                  <a:srgbClr val="FF0000"/>
                </a:solidFill>
              </a:rPr>
              <a:t> </a:t>
            </a:r>
            <a:r>
              <a:rPr sz="1655" b="1" spc="3" dirty="0"/>
              <a:t>Distributed</a:t>
            </a:r>
            <a:r>
              <a:rPr sz="1655" b="1" spc="-13" dirty="0"/>
              <a:t> </a:t>
            </a:r>
            <a:r>
              <a:rPr sz="1655" b="1" spc="3" dirty="0"/>
              <a:t>algorithms</a:t>
            </a:r>
            <a:endParaRPr sz="1655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8E04AEA-56F0-428A-9895-B72B59A7B750}"/>
              </a:ext>
            </a:extLst>
          </p:cNvPr>
          <p:cNvSpPr txBox="1"/>
          <p:nvPr/>
        </p:nvSpPr>
        <p:spPr>
          <a:xfrm>
            <a:off x="3004321" y="2894374"/>
            <a:ext cx="667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solidFill>
                  <a:schemeClr val="accent2"/>
                </a:solidFill>
                <a:latin typeface="+mj-lt"/>
              </a:rPr>
              <a:t>Cisco</a:t>
            </a:r>
            <a:endParaRPr lang="en-SG" sz="1800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79D7A7F-CEE6-4B27-B98E-DC41329871F5}"/>
              </a:ext>
            </a:extLst>
          </p:cNvPr>
          <p:cNvSpPr txBox="1"/>
          <p:nvPr/>
        </p:nvSpPr>
        <p:spPr>
          <a:xfrm>
            <a:off x="6645596" y="2729902"/>
            <a:ext cx="720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solidFill>
                  <a:schemeClr val="accent2"/>
                </a:solidFill>
                <a:latin typeface="+mj-lt"/>
              </a:rPr>
              <a:t>Arista</a:t>
            </a:r>
            <a:endParaRPr lang="en-SG" sz="1800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1C68E7A-34F5-4F8C-81FB-AFBF9AB263D0}"/>
              </a:ext>
            </a:extLst>
          </p:cNvPr>
          <p:cNvSpPr txBox="1"/>
          <p:nvPr/>
        </p:nvSpPr>
        <p:spPr>
          <a:xfrm>
            <a:off x="4782718" y="3430958"/>
            <a:ext cx="862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solidFill>
                  <a:schemeClr val="accent2"/>
                </a:solidFill>
                <a:latin typeface="+mj-lt"/>
              </a:rPr>
              <a:t>Juniper</a:t>
            </a:r>
            <a:endParaRPr lang="en-SG" sz="1800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D90099F-8FF5-425B-A2D2-7D860FDCF49A}"/>
              </a:ext>
            </a:extLst>
          </p:cNvPr>
          <p:cNvSpPr txBox="1"/>
          <p:nvPr/>
        </p:nvSpPr>
        <p:spPr>
          <a:xfrm>
            <a:off x="4365304" y="2338861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solidFill>
                  <a:schemeClr val="accent2"/>
                </a:solidFill>
                <a:latin typeface="+mj-lt"/>
              </a:rPr>
              <a:t>HPE</a:t>
            </a:r>
            <a:endParaRPr lang="en-SG" sz="1800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68B81DA-BD5C-4B98-BB97-7CDF6161D664}"/>
              </a:ext>
            </a:extLst>
          </p:cNvPr>
          <p:cNvSpPr txBox="1"/>
          <p:nvPr/>
        </p:nvSpPr>
        <p:spPr>
          <a:xfrm>
            <a:off x="5690250" y="4896555"/>
            <a:ext cx="277351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b="1" dirty="0">
                <a:latin typeface="+mj-lt"/>
              </a:rPr>
              <a:t>Credits:</a:t>
            </a:r>
            <a:r>
              <a:rPr lang="en-US" sz="1000" dirty="0">
                <a:latin typeface="+mj-lt"/>
              </a:rPr>
              <a:t> Adapted from Jennifer Rexford, Princeton</a:t>
            </a:r>
            <a:endParaRPr lang="en-SG" sz="1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50850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00ADA82-D959-4DE0-931A-531C340FEE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0A993-0AA1-412D-A37A-2D363295DE68}" type="slidenum">
              <a:rPr lang="en-SG" smtClean="0"/>
              <a:t>38</a:t>
            </a:fld>
            <a:endParaRPr lang="en-S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C94FDF7-5302-40FD-A08C-903DF768C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traditional network before SDN 1.0</a:t>
            </a:r>
            <a:endParaRPr lang="en-SG" dirty="0"/>
          </a:p>
        </p:txBody>
      </p:sp>
      <p:grpSp>
        <p:nvGrpSpPr>
          <p:cNvPr id="5" name="object 3">
            <a:extLst>
              <a:ext uri="{FF2B5EF4-FFF2-40B4-BE49-F238E27FC236}">
                <a16:creationId xmlns:a16="http://schemas.microsoft.com/office/drawing/2014/main" id="{325AE4F5-BE02-4608-8DA4-4ACF1A4491CD}"/>
              </a:ext>
            </a:extLst>
          </p:cNvPr>
          <p:cNvGrpSpPr/>
          <p:nvPr/>
        </p:nvGrpSpPr>
        <p:grpSpPr>
          <a:xfrm>
            <a:off x="3579809" y="2141753"/>
            <a:ext cx="4531659" cy="1967893"/>
            <a:chOff x="2725758" y="2907979"/>
            <a:chExt cx="6847840" cy="2973705"/>
          </a:xfrm>
        </p:grpSpPr>
        <p:pic>
          <p:nvPicPr>
            <p:cNvPr id="6" name="object 4">
              <a:extLst>
                <a:ext uri="{FF2B5EF4-FFF2-40B4-BE49-F238E27FC236}">
                  <a16:creationId xmlns:a16="http://schemas.microsoft.com/office/drawing/2014/main" id="{5CB215BF-1080-4F51-B5CB-EE1652708EBD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57931" y="3147059"/>
              <a:ext cx="6815328" cy="2734056"/>
            </a:xfrm>
            <a:prstGeom prst="rect">
              <a:avLst/>
            </a:prstGeom>
          </p:spPr>
        </p:pic>
        <p:pic>
          <p:nvPicPr>
            <p:cNvPr id="7" name="object 5">
              <a:extLst>
                <a:ext uri="{FF2B5EF4-FFF2-40B4-BE49-F238E27FC236}">
                  <a16:creationId xmlns:a16="http://schemas.microsoft.com/office/drawing/2014/main" id="{4459A063-8F14-4F19-8534-9C4866D17F5A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25758" y="3165825"/>
              <a:ext cx="6803978" cy="2647333"/>
            </a:xfrm>
            <a:prstGeom prst="rect">
              <a:avLst/>
            </a:prstGeom>
          </p:spPr>
        </p:pic>
        <p:pic>
          <p:nvPicPr>
            <p:cNvPr id="8" name="object 6">
              <a:extLst>
                <a:ext uri="{FF2B5EF4-FFF2-40B4-BE49-F238E27FC236}">
                  <a16:creationId xmlns:a16="http://schemas.microsoft.com/office/drawing/2014/main" id="{0EF46167-21D6-4027-A69E-19433AED7311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711955" y="3512819"/>
              <a:ext cx="1164336" cy="816863"/>
            </a:xfrm>
            <a:prstGeom prst="rect">
              <a:avLst/>
            </a:prstGeom>
          </p:spPr>
        </p:pic>
        <p:sp>
          <p:nvSpPr>
            <p:cNvPr id="9" name="object 7">
              <a:extLst>
                <a:ext uri="{FF2B5EF4-FFF2-40B4-BE49-F238E27FC236}">
                  <a16:creationId xmlns:a16="http://schemas.microsoft.com/office/drawing/2014/main" id="{5494483E-B08B-4429-926E-D7B48395D44F}"/>
                </a:ext>
              </a:extLst>
            </p:cNvPr>
            <p:cNvSpPr/>
            <p:nvPr/>
          </p:nvSpPr>
          <p:spPr>
            <a:xfrm>
              <a:off x="3762366" y="3550317"/>
              <a:ext cx="1056640" cy="702945"/>
            </a:xfrm>
            <a:custGeom>
              <a:avLst/>
              <a:gdLst/>
              <a:ahLst/>
              <a:cxnLst/>
              <a:rect l="l" t="t" r="r" b="b"/>
              <a:pathLst>
                <a:path w="1056639" h="702945">
                  <a:moveTo>
                    <a:pt x="0" y="702556"/>
                  </a:moveTo>
                  <a:lnTo>
                    <a:pt x="1056251" y="0"/>
                  </a:lnTo>
                </a:path>
              </a:pathLst>
            </a:custGeom>
            <a:ln w="26756">
              <a:solidFill>
                <a:srgbClr val="FBCBA3"/>
              </a:solidFill>
            </a:ln>
          </p:spPr>
          <p:txBody>
            <a:bodyPr wrap="square" lIns="0" tIns="0" rIns="0" bIns="0" rtlCol="0"/>
            <a:lstStyle/>
            <a:p>
              <a:endParaRPr sz="927"/>
            </a:p>
          </p:txBody>
        </p:sp>
        <p:pic>
          <p:nvPicPr>
            <p:cNvPr id="10" name="object 8">
              <a:extLst>
                <a:ext uri="{FF2B5EF4-FFF2-40B4-BE49-F238E27FC236}">
                  <a16:creationId xmlns:a16="http://schemas.microsoft.com/office/drawing/2014/main" id="{8CD439F8-A075-4542-A74C-CB152FD7A3DE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711955" y="4216907"/>
              <a:ext cx="1965960" cy="917447"/>
            </a:xfrm>
            <a:prstGeom prst="rect">
              <a:avLst/>
            </a:prstGeom>
          </p:spPr>
        </p:pic>
        <p:sp>
          <p:nvSpPr>
            <p:cNvPr id="11" name="object 9">
              <a:extLst>
                <a:ext uri="{FF2B5EF4-FFF2-40B4-BE49-F238E27FC236}">
                  <a16:creationId xmlns:a16="http://schemas.microsoft.com/office/drawing/2014/main" id="{1A21AC9F-B5D3-4670-BF64-35136F178637}"/>
                </a:ext>
              </a:extLst>
            </p:cNvPr>
            <p:cNvSpPr/>
            <p:nvPr/>
          </p:nvSpPr>
          <p:spPr>
            <a:xfrm>
              <a:off x="3762366" y="4252874"/>
              <a:ext cx="1858645" cy="803275"/>
            </a:xfrm>
            <a:custGeom>
              <a:avLst/>
              <a:gdLst/>
              <a:ahLst/>
              <a:cxnLst/>
              <a:rect l="l" t="t" r="r" b="b"/>
              <a:pathLst>
                <a:path w="1858645" h="803275">
                  <a:moveTo>
                    <a:pt x="0" y="0"/>
                  </a:moveTo>
                  <a:lnTo>
                    <a:pt x="1858468" y="802922"/>
                  </a:lnTo>
                </a:path>
              </a:pathLst>
            </a:custGeom>
            <a:ln w="26760">
              <a:solidFill>
                <a:srgbClr val="FBCBA3"/>
              </a:solidFill>
            </a:ln>
          </p:spPr>
          <p:txBody>
            <a:bodyPr wrap="square" lIns="0" tIns="0" rIns="0" bIns="0" rtlCol="0"/>
            <a:lstStyle/>
            <a:p>
              <a:endParaRPr sz="927"/>
            </a:p>
          </p:txBody>
        </p:sp>
        <p:pic>
          <p:nvPicPr>
            <p:cNvPr id="12" name="object 10">
              <a:extLst>
                <a:ext uri="{FF2B5EF4-FFF2-40B4-BE49-F238E27FC236}">
                  <a16:creationId xmlns:a16="http://schemas.microsoft.com/office/drawing/2014/main" id="{861971D5-C2DD-4816-9FD8-C22BBD1D1579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455411" y="3604259"/>
              <a:ext cx="463296" cy="1307591"/>
            </a:xfrm>
            <a:prstGeom prst="rect">
              <a:avLst/>
            </a:prstGeom>
          </p:spPr>
        </p:pic>
        <p:sp>
          <p:nvSpPr>
            <p:cNvPr id="13" name="object 11">
              <a:extLst>
                <a:ext uri="{FF2B5EF4-FFF2-40B4-BE49-F238E27FC236}">
                  <a16:creationId xmlns:a16="http://schemas.microsoft.com/office/drawing/2014/main" id="{6D3D2473-BDBB-4161-BB21-525C0809AA2F}"/>
                </a:ext>
              </a:extLst>
            </p:cNvPr>
            <p:cNvSpPr/>
            <p:nvPr/>
          </p:nvSpPr>
          <p:spPr>
            <a:xfrm>
              <a:off x="5510529" y="3630609"/>
              <a:ext cx="351155" cy="1204595"/>
            </a:xfrm>
            <a:custGeom>
              <a:avLst/>
              <a:gdLst/>
              <a:ahLst/>
              <a:cxnLst/>
              <a:rect l="l" t="t" r="r" b="b"/>
              <a:pathLst>
                <a:path w="351154" h="1204595">
                  <a:moveTo>
                    <a:pt x="0" y="0"/>
                  </a:moveTo>
                  <a:lnTo>
                    <a:pt x="350969" y="1204383"/>
                  </a:lnTo>
                </a:path>
              </a:pathLst>
            </a:custGeom>
            <a:ln w="26762">
              <a:solidFill>
                <a:srgbClr val="FBCBA3"/>
              </a:solidFill>
            </a:ln>
          </p:spPr>
          <p:txBody>
            <a:bodyPr wrap="square" lIns="0" tIns="0" rIns="0" bIns="0" rtlCol="0"/>
            <a:lstStyle/>
            <a:p>
              <a:endParaRPr sz="927"/>
            </a:p>
          </p:txBody>
        </p:sp>
        <p:pic>
          <p:nvPicPr>
            <p:cNvPr id="14" name="object 12">
              <a:extLst>
                <a:ext uri="{FF2B5EF4-FFF2-40B4-BE49-F238E27FC236}">
                  <a16:creationId xmlns:a16="http://schemas.microsoft.com/office/drawing/2014/main" id="{6A929971-B86C-42E9-8385-C20BAB2DD535}"/>
                </a:ext>
              </a:extLst>
            </p:cNvPr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720588" y="3415283"/>
              <a:ext cx="2734056" cy="615696"/>
            </a:xfrm>
            <a:prstGeom prst="rect">
              <a:avLst/>
            </a:prstGeom>
          </p:spPr>
        </p:pic>
        <p:sp>
          <p:nvSpPr>
            <p:cNvPr id="15" name="object 13">
              <a:extLst>
                <a:ext uri="{FF2B5EF4-FFF2-40B4-BE49-F238E27FC236}">
                  <a16:creationId xmlns:a16="http://schemas.microsoft.com/office/drawing/2014/main" id="{BDAADF39-D894-417C-A03A-EA25ED2A99B3}"/>
                </a:ext>
              </a:extLst>
            </p:cNvPr>
            <p:cNvSpPr/>
            <p:nvPr/>
          </p:nvSpPr>
          <p:spPr>
            <a:xfrm>
              <a:off x="5767908" y="3449952"/>
              <a:ext cx="2630805" cy="502284"/>
            </a:xfrm>
            <a:custGeom>
              <a:avLst/>
              <a:gdLst/>
              <a:ahLst/>
              <a:cxnLst/>
              <a:rect l="l" t="t" r="r" b="b"/>
              <a:pathLst>
                <a:path w="2630804" h="502285">
                  <a:moveTo>
                    <a:pt x="0" y="0"/>
                  </a:moveTo>
                  <a:lnTo>
                    <a:pt x="2630602" y="501826"/>
                  </a:lnTo>
                </a:path>
              </a:pathLst>
            </a:custGeom>
            <a:ln w="26763">
              <a:solidFill>
                <a:srgbClr val="FBCBA3"/>
              </a:solidFill>
            </a:ln>
          </p:spPr>
          <p:txBody>
            <a:bodyPr wrap="square" lIns="0" tIns="0" rIns="0" bIns="0" rtlCol="0"/>
            <a:lstStyle/>
            <a:p>
              <a:endParaRPr sz="927"/>
            </a:p>
          </p:txBody>
        </p:sp>
        <p:pic>
          <p:nvPicPr>
            <p:cNvPr id="16" name="object 14">
              <a:extLst>
                <a:ext uri="{FF2B5EF4-FFF2-40B4-BE49-F238E27FC236}">
                  <a16:creationId xmlns:a16="http://schemas.microsoft.com/office/drawing/2014/main" id="{4486F25D-2DA1-4540-841E-537B4596142C}"/>
                </a:ext>
              </a:extLst>
            </p:cNvPr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601460" y="4155947"/>
              <a:ext cx="1804416" cy="975359"/>
            </a:xfrm>
            <a:prstGeom prst="rect">
              <a:avLst/>
            </a:prstGeom>
          </p:spPr>
        </p:pic>
        <p:sp>
          <p:nvSpPr>
            <p:cNvPr id="17" name="object 15">
              <a:extLst>
                <a:ext uri="{FF2B5EF4-FFF2-40B4-BE49-F238E27FC236}">
                  <a16:creationId xmlns:a16="http://schemas.microsoft.com/office/drawing/2014/main" id="{104EF336-5726-4F4E-9D0E-14F5A00FA7C9}"/>
                </a:ext>
              </a:extLst>
            </p:cNvPr>
            <p:cNvSpPr/>
            <p:nvPr/>
          </p:nvSpPr>
          <p:spPr>
            <a:xfrm>
              <a:off x="6650346" y="4192656"/>
              <a:ext cx="1698625" cy="863600"/>
            </a:xfrm>
            <a:custGeom>
              <a:avLst/>
              <a:gdLst/>
              <a:ahLst/>
              <a:cxnLst/>
              <a:rect l="l" t="t" r="r" b="b"/>
              <a:pathLst>
                <a:path w="1698625" h="863600">
                  <a:moveTo>
                    <a:pt x="0" y="863141"/>
                  </a:moveTo>
                  <a:lnTo>
                    <a:pt x="1698025" y="0"/>
                  </a:lnTo>
                </a:path>
              </a:pathLst>
            </a:custGeom>
            <a:ln w="26759">
              <a:solidFill>
                <a:srgbClr val="FBCBA3"/>
              </a:solidFill>
            </a:ln>
          </p:spPr>
          <p:txBody>
            <a:bodyPr wrap="square" lIns="0" tIns="0" rIns="0" bIns="0" rtlCol="0"/>
            <a:lstStyle/>
            <a:p>
              <a:endParaRPr sz="927"/>
            </a:p>
          </p:txBody>
        </p:sp>
        <p:pic>
          <p:nvPicPr>
            <p:cNvPr id="18" name="object 16">
              <a:extLst>
                <a:ext uri="{FF2B5EF4-FFF2-40B4-BE49-F238E27FC236}">
                  <a16:creationId xmlns:a16="http://schemas.microsoft.com/office/drawing/2014/main" id="{ED73906D-21D3-4194-965A-CC74E2EAFA18}"/>
                </a:ext>
              </a:extLst>
            </p:cNvPr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455923" y="3031235"/>
              <a:ext cx="1709927" cy="762000"/>
            </a:xfrm>
            <a:prstGeom prst="rect">
              <a:avLst/>
            </a:prstGeom>
          </p:spPr>
        </p:pic>
        <p:sp>
          <p:nvSpPr>
            <p:cNvPr id="19" name="object 17">
              <a:extLst>
                <a:ext uri="{FF2B5EF4-FFF2-40B4-BE49-F238E27FC236}">
                  <a16:creationId xmlns:a16="http://schemas.microsoft.com/office/drawing/2014/main" id="{C2DF3398-C413-4621-A90C-806D6066CAD3}"/>
                </a:ext>
              </a:extLst>
            </p:cNvPr>
            <p:cNvSpPr/>
            <p:nvPr/>
          </p:nvSpPr>
          <p:spPr>
            <a:xfrm>
              <a:off x="3504987" y="3068564"/>
              <a:ext cx="1604645" cy="649605"/>
            </a:xfrm>
            <a:custGeom>
              <a:avLst/>
              <a:gdLst/>
              <a:ahLst/>
              <a:cxnLst/>
              <a:rect l="l" t="t" r="r" b="b"/>
              <a:pathLst>
                <a:path w="1604645" h="649604">
                  <a:moveTo>
                    <a:pt x="0" y="649028"/>
                  </a:moveTo>
                  <a:lnTo>
                    <a:pt x="1604433" y="0"/>
                  </a:lnTo>
                </a:path>
              </a:pathLst>
            </a:custGeom>
            <a:ln w="2676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sz="927"/>
            </a:p>
          </p:txBody>
        </p:sp>
        <p:pic>
          <p:nvPicPr>
            <p:cNvPr id="20" name="object 18">
              <a:extLst>
                <a:ext uri="{FF2B5EF4-FFF2-40B4-BE49-F238E27FC236}">
                  <a16:creationId xmlns:a16="http://schemas.microsoft.com/office/drawing/2014/main" id="{7EB7F725-C5ED-461E-B18A-8E4FAB9BE23E}"/>
                </a:ext>
              </a:extLst>
            </p:cNvPr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546851" y="3031235"/>
              <a:ext cx="3148583" cy="524256"/>
            </a:xfrm>
            <a:prstGeom prst="rect">
              <a:avLst/>
            </a:prstGeom>
          </p:spPr>
        </p:pic>
        <p:sp>
          <p:nvSpPr>
            <p:cNvPr id="21" name="object 19">
              <a:extLst>
                <a:ext uri="{FF2B5EF4-FFF2-40B4-BE49-F238E27FC236}">
                  <a16:creationId xmlns:a16="http://schemas.microsoft.com/office/drawing/2014/main" id="{E8B7284F-B092-414B-AAB6-1251628229EB}"/>
                </a:ext>
              </a:extLst>
            </p:cNvPr>
            <p:cNvSpPr/>
            <p:nvPr/>
          </p:nvSpPr>
          <p:spPr>
            <a:xfrm>
              <a:off x="5590752" y="3068565"/>
              <a:ext cx="3048635" cy="408305"/>
            </a:xfrm>
            <a:custGeom>
              <a:avLst/>
              <a:gdLst/>
              <a:ahLst/>
              <a:cxnLst/>
              <a:rect l="l" t="t" r="r" b="b"/>
              <a:pathLst>
                <a:path w="3048634" h="408304">
                  <a:moveTo>
                    <a:pt x="0" y="0"/>
                  </a:moveTo>
                  <a:lnTo>
                    <a:pt x="3048423" y="408152"/>
                  </a:lnTo>
                </a:path>
              </a:pathLst>
            </a:custGeom>
            <a:ln w="26763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sz="927"/>
            </a:p>
          </p:txBody>
        </p:sp>
        <p:pic>
          <p:nvPicPr>
            <p:cNvPr id="22" name="object 20">
              <a:extLst>
                <a:ext uri="{FF2B5EF4-FFF2-40B4-BE49-F238E27FC236}">
                  <a16:creationId xmlns:a16="http://schemas.microsoft.com/office/drawing/2014/main" id="{9BEA1F4F-3529-4B5E-A824-E43C1EFDD18B}"/>
                </a:ext>
              </a:extLst>
            </p:cNvPr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455923" y="3915155"/>
              <a:ext cx="2511552" cy="850391"/>
            </a:xfrm>
            <a:prstGeom prst="rect">
              <a:avLst/>
            </a:prstGeom>
          </p:spPr>
        </p:pic>
        <p:sp>
          <p:nvSpPr>
            <p:cNvPr id="23" name="object 21">
              <a:extLst>
                <a:ext uri="{FF2B5EF4-FFF2-40B4-BE49-F238E27FC236}">
                  <a16:creationId xmlns:a16="http://schemas.microsoft.com/office/drawing/2014/main" id="{807E235A-803F-4486-93BD-A8B037A24C19}"/>
                </a:ext>
              </a:extLst>
            </p:cNvPr>
            <p:cNvSpPr/>
            <p:nvPr/>
          </p:nvSpPr>
          <p:spPr>
            <a:xfrm>
              <a:off x="3504987" y="3951778"/>
              <a:ext cx="2406650" cy="736600"/>
            </a:xfrm>
            <a:custGeom>
              <a:avLst/>
              <a:gdLst/>
              <a:ahLst/>
              <a:cxnLst/>
              <a:rect l="l" t="t" r="r" b="b"/>
              <a:pathLst>
                <a:path w="2406650" h="736600">
                  <a:moveTo>
                    <a:pt x="0" y="0"/>
                  </a:moveTo>
                  <a:lnTo>
                    <a:pt x="2406649" y="736012"/>
                  </a:lnTo>
                </a:path>
              </a:pathLst>
            </a:custGeom>
            <a:ln w="2676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sz="927"/>
            </a:p>
          </p:txBody>
        </p:sp>
        <p:pic>
          <p:nvPicPr>
            <p:cNvPr id="24" name="object 22">
              <a:extLst>
                <a:ext uri="{FF2B5EF4-FFF2-40B4-BE49-F238E27FC236}">
                  <a16:creationId xmlns:a16="http://schemas.microsoft.com/office/drawing/2014/main" id="{5FA53BB6-722F-42A9-B968-65497AC82827}"/>
                </a:ext>
              </a:extLst>
            </p:cNvPr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424675" y="3607307"/>
              <a:ext cx="2191512" cy="1063752"/>
            </a:xfrm>
            <a:prstGeom prst="rect">
              <a:avLst/>
            </a:prstGeom>
          </p:spPr>
        </p:pic>
        <p:sp>
          <p:nvSpPr>
            <p:cNvPr id="25" name="object 23">
              <a:extLst>
                <a:ext uri="{FF2B5EF4-FFF2-40B4-BE49-F238E27FC236}">
                  <a16:creationId xmlns:a16="http://schemas.microsoft.com/office/drawing/2014/main" id="{11E407D8-BE72-42AD-B30A-A0C029041CA6}"/>
                </a:ext>
              </a:extLst>
            </p:cNvPr>
            <p:cNvSpPr/>
            <p:nvPr/>
          </p:nvSpPr>
          <p:spPr>
            <a:xfrm>
              <a:off x="6473189" y="3643992"/>
              <a:ext cx="2085975" cy="950594"/>
            </a:xfrm>
            <a:custGeom>
              <a:avLst/>
              <a:gdLst/>
              <a:ahLst/>
              <a:cxnLst/>
              <a:rect l="l" t="t" r="r" b="b"/>
              <a:pathLst>
                <a:path w="2085975" h="950595">
                  <a:moveTo>
                    <a:pt x="0" y="950124"/>
                  </a:moveTo>
                  <a:lnTo>
                    <a:pt x="2085763" y="0"/>
                  </a:lnTo>
                </a:path>
              </a:pathLst>
            </a:custGeom>
            <a:ln w="2676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sz="927"/>
            </a:p>
          </p:txBody>
        </p:sp>
        <p:pic>
          <p:nvPicPr>
            <p:cNvPr id="26" name="object 24">
              <a:extLst>
                <a:ext uri="{FF2B5EF4-FFF2-40B4-BE49-F238E27FC236}">
                  <a16:creationId xmlns:a16="http://schemas.microsoft.com/office/drawing/2014/main" id="{34FBFE7B-05AE-4B4D-8ACF-F4DDB4CFEB08}"/>
                </a:ext>
              </a:extLst>
            </p:cNvPr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376163" y="3040379"/>
              <a:ext cx="832103" cy="1551432"/>
            </a:xfrm>
            <a:prstGeom prst="rect">
              <a:avLst/>
            </a:prstGeom>
          </p:spPr>
        </p:pic>
        <p:sp>
          <p:nvSpPr>
            <p:cNvPr id="27" name="object 25">
              <a:extLst>
                <a:ext uri="{FF2B5EF4-FFF2-40B4-BE49-F238E27FC236}">
                  <a16:creationId xmlns:a16="http://schemas.microsoft.com/office/drawing/2014/main" id="{F0CD6960-B2BB-4302-B778-628D8576F224}"/>
                </a:ext>
              </a:extLst>
            </p:cNvPr>
            <p:cNvSpPr/>
            <p:nvPr/>
          </p:nvSpPr>
          <p:spPr>
            <a:xfrm>
              <a:off x="5430307" y="3068565"/>
              <a:ext cx="721995" cy="1445260"/>
            </a:xfrm>
            <a:custGeom>
              <a:avLst/>
              <a:gdLst/>
              <a:ahLst/>
              <a:cxnLst/>
              <a:rect l="l" t="t" r="r" b="b"/>
              <a:pathLst>
                <a:path w="721995" h="1445260">
                  <a:moveTo>
                    <a:pt x="0" y="0"/>
                  </a:moveTo>
                  <a:lnTo>
                    <a:pt x="721994" y="1445259"/>
                  </a:lnTo>
                </a:path>
              </a:pathLst>
            </a:custGeom>
            <a:ln w="2675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sz="927"/>
            </a:p>
          </p:txBody>
        </p:sp>
        <p:sp>
          <p:nvSpPr>
            <p:cNvPr id="28" name="object 26">
              <a:extLst>
                <a:ext uri="{FF2B5EF4-FFF2-40B4-BE49-F238E27FC236}">
                  <a16:creationId xmlns:a16="http://schemas.microsoft.com/office/drawing/2014/main" id="{5AB91E93-B5C2-4014-8E35-5FF445F16D20}"/>
                </a:ext>
              </a:extLst>
            </p:cNvPr>
            <p:cNvSpPr/>
            <p:nvPr/>
          </p:nvSpPr>
          <p:spPr>
            <a:xfrm>
              <a:off x="3103879" y="3710901"/>
              <a:ext cx="481330" cy="321310"/>
            </a:xfrm>
            <a:custGeom>
              <a:avLst/>
              <a:gdLst/>
              <a:ahLst/>
              <a:cxnLst/>
              <a:rect l="l" t="t" r="r" b="b"/>
              <a:pathLst>
                <a:path w="481329" h="321310">
                  <a:moveTo>
                    <a:pt x="427847" y="0"/>
                  </a:moveTo>
                  <a:lnTo>
                    <a:pt x="53482" y="0"/>
                  </a:lnTo>
                  <a:lnTo>
                    <a:pt x="32664" y="4206"/>
                  </a:lnTo>
                  <a:lnTo>
                    <a:pt x="15664" y="15678"/>
                  </a:lnTo>
                  <a:lnTo>
                    <a:pt x="4202" y="32693"/>
                  </a:lnTo>
                  <a:lnTo>
                    <a:pt x="0" y="53529"/>
                  </a:lnTo>
                  <a:lnTo>
                    <a:pt x="0" y="267639"/>
                  </a:lnTo>
                  <a:lnTo>
                    <a:pt x="4202" y="288476"/>
                  </a:lnTo>
                  <a:lnTo>
                    <a:pt x="15664" y="305491"/>
                  </a:lnTo>
                  <a:lnTo>
                    <a:pt x="32664" y="316962"/>
                  </a:lnTo>
                  <a:lnTo>
                    <a:pt x="53482" y="321169"/>
                  </a:lnTo>
                  <a:lnTo>
                    <a:pt x="427847" y="321169"/>
                  </a:lnTo>
                  <a:lnTo>
                    <a:pt x="448665" y="316962"/>
                  </a:lnTo>
                  <a:lnTo>
                    <a:pt x="465665" y="305491"/>
                  </a:lnTo>
                  <a:lnTo>
                    <a:pt x="477127" y="288476"/>
                  </a:lnTo>
                  <a:lnTo>
                    <a:pt x="481330" y="267639"/>
                  </a:lnTo>
                  <a:lnTo>
                    <a:pt x="481330" y="53529"/>
                  </a:lnTo>
                  <a:lnTo>
                    <a:pt x="477127" y="32693"/>
                  </a:lnTo>
                  <a:lnTo>
                    <a:pt x="465665" y="15678"/>
                  </a:lnTo>
                  <a:lnTo>
                    <a:pt x="448665" y="4206"/>
                  </a:lnTo>
                  <a:lnTo>
                    <a:pt x="427847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 sz="927"/>
            </a:p>
          </p:txBody>
        </p:sp>
        <p:sp>
          <p:nvSpPr>
            <p:cNvPr id="29" name="object 27">
              <a:extLst>
                <a:ext uri="{FF2B5EF4-FFF2-40B4-BE49-F238E27FC236}">
                  <a16:creationId xmlns:a16="http://schemas.microsoft.com/office/drawing/2014/main" id="{A7444459-395D-4AB2-A549-2B6E4BA147FE}"/>
                </a:ext>
              </a:extLst>
            </p:cNvPr>
            <p:cNvSpPr/>
            <p:nvPr/>
          </p:nvSpPr>
          <p:spPr>
            <a:xfrm>
              <a:off x="3103879" y="3710901"/>
              <a:ext cx="481330" cy="321310"/>
            </a:xfrm>
            <a:custGeom>
              <a:avLst/>
              <a:gdLst/>
              <a:ahLst/>
              <a:cxnLst/>
              <a:rect l="l" t="t" r="r" b="b"/>
              <a:pathLst>
                <a:path w="481329" h="321310">
                  <a:moveTo>
                    <a:pt x="0" y="53529"/>
                  </a:moveTo>
                  <a:lnTo>
                    <a:pt x="4202" y="32693"/>
                  </a:lnTo>
                  <a:lnTo>
                    <a:pt x="15664" y="15678"/>
                  </a:lnTo>
                  <a:lnTo>
                    <a:pt x="32664" y="4206"/>
                  </a:lnTo>
                  <a:lnTo>
                    <a:pt x="53482" y="0"/>
                  </a:lnTo>
                  <a:lnTo>
                    <a:pt x="427847" y="0"/>
                  </a:lnTo>
                  <a:lnTo>
                    <a:pt x="448665" y="4206"/>
                  </a:lnTo>
                  <a:lnTo>
                    <a:pt x="465665" y="15678"/>
                  </a:lnTo>
                  <a:lnTo>
                    <a:pt x="477127" y="32693"/>
                  </a:lnTo>
                  <a:lnTo>
                    <a:pt x="481329" y="53529"/>
                  </a:lnTo>
                  <a:lnTo>
                    <a:pt x="481329" y="267639"/>
                  </a:lnTo>
                  <a:lnTo>
                    <a:pt x="477127" y="288475"/>
                  </a:lnTo>
                  <a:lnTo>
                    <a:pt x="465665" y="305490"/>
                  </a:lnTo>
                  <a:lnTo>
                    <a:pt x="448665" y="316962"/>
                  </a:lnTo>
                  <a:lnTo>
                    <a:pt x="427847" y="321168"/>
                  </a:lnTo>
                  <a:lnTo>
                    <a:pt x="53482" y="321168"/>
                  </a:lnTo>
                  <a:lnTo>
                    <a:pt x="32664" y="316962"/>
                  </a:lnTo>
                  <a:lnTo>
                    <a:pt x="15664" y="305490"/>
                  </a:lnTo>
                  <a:lnTo>
                    <a:pt x="4202" y="288475"/>
                  </a:lnTo>
                  <a:lnTo>
                    <a:pt x="0" y="267639"/>
                  </a:lnTo>
                  <a:lnTo>
                    <a:pt x="0" y="53529"/>
                  </a:lnTo>
                  <a:close/>
                </a:path>
              </a:pathLst>
            </a:custGeom>
            <a:ln w="4013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sz="927"/>
            </a:p>
          </p:txBody>
        </p:sp>
        <p:sp>
          <p:nvSpPr>
            <p:cNvPr id="30" name="object 28">
              <a:extLst>
                <a:ext uri="{FF2B5EF4-FFF2-40B4-BE49-F238E27FC236}">
                  <a16:creationId xmlns:a16="http://schemas.microsoft.com/office/drawing/2014/main" id="{DCF31100-A801-487A-875A-335867E0BC37}"/>
                </a:ext>
              </a:extLst>
            </p:cNvPr>
            <p:cNvSpPr/>
            <p:nvPr/>
          </p:nvSpPr>
          <p:spPr>
            <a:xfrm>
              <a:off x="5109413" y="2907982"/>
              <a:ext cx="3931285" cy="1927225"/>
            </a:xfrm>
            <a:custGeom>
              <a:avLst/>
              <a:gdLst/>
              <a:ahLst/>
              <a:cxnLst/>
              <a:rect l="l" t="t" r="r" b="b"/>
              <a:pathLst>
                <a:path w="3931284" h="1927225">
                  <a:moveTo>
                    <a:pt x="481330" y="53530"/>
                  </a:moveTo>
                  <a:lnTo>
                    <a:pt x="477126" y="32702"/>
                  </a:lnTo>
                  <a:lnTo>
                    <a:pt x="465670" y="15684"/>
                  </a:lnTo>
                  <a:lnTo>
                    <a:pt x="448665" y="4216"/>
                  </a:lnTo>
                  <a:lnTo>
                    <a:pt x="427850" y="0"/>
                  </a:lnTo>
                  <a:lnTo>
                    <a:pt x="53479" y="0"/>
                  </a:lnTo>
                  <a:lnTo>
                    <a:pt x="32664" y="4216"/>
                  </a:lnTo>
                  <a:lnTo>
                    <a:pt x="15671" y="15684"/>
                  </a:lnTo>
                  <a:lnTo>
                    <a:pt x="4203" y="32702"/>
                  </a:lnTo>
                  <a:lnTo>
                    <a:pt x="0" y="53530"/>
                  </a:lnTo>
                  <a:lnTo>
                    <a:pt x="0" y="267639"/>
                  </a:lnTo>
                  <a:lnTo>
                    <a:pt x="4203" y="288480"/>
                  </a:lnTo>
                  <a:lnTo>
                    <a:pt x="15671" y="305498"/>
                  </a:lnTo>
                  <a:lnTo>
                    <a:pt x="32664" y="316966"/>
                  </a:lnTo>
                  <a:lnTo>
                    <a:pt x="53479" y="321170"/>
                  </a:lnTo>
                  <a:lnTo>
                    <a:pt x="427850" y="321170"/>
                  </a:lnTo>
                  <a:lnTo>
                    <a:pt x="448665" y="316966"/>
                  </a:lnTo>
                  <a:lnTo>
                    <a:pt x="465670" y="305498"/>
                  </a:lnTo>
                  <a:lnTo>
                    <a:pt x="477126" y="288480"/>
                  </a:lnTo>
                  <a:lnTo>
                    <a:pt x="481330" y="267639"/>
                  </a:lnTo>
                  <a:lnTo>
                    <a:pt x="481330" y="53530"/>
                  </a:lnTo>
                  <a:close/>
                </a:path>
                <a:path w="3931284" h="1927225">
                  <a:moveTo>
                    <a:pt x="1283550" y="1659382"/>
                  </a:moveTo>
                  <a:lnTo>
                    <a:pt x="1279347" y="1638541"/>
                  </a:lnTo>
                  <a:lnTo>
                    <a:pt x="1267879" y="1621523"/>
                  </a:lnTo>
                  <a:lnTo>
                    <a:pt x="1250886" y="1610055"/>
                  </a:lnTo>
                  <a:lnTo>
                    <a:pt x="1230071" y="1605851"/>
                  </a:lnTo>
                  <a:lnTo>
                    <a:pt x="855700" y="1605851"/>
                  </a:lnTo>
                  <a:lnTo>
                    <a:pt x="834885" y="1610055"/>
                  </a:lnTo>
                  <a:lnTo>
                    <a:pt x="817880" y="1621523"/>
                  </a:lnTo>
                  <a:lnTo>
                    <a:pt x="806424" y="1638541"/>
                  </a:lnTo>
                  <a:lnTo>
                    <a:pt x="802220" y="1659382"/>
                  </a:lnTo>
                  <a:lnTo>
                    <a:pt x="802220" y="1873491"/>
                  </a:lnTo>
                  <a:lnTo>
                    <a:pt x="806424" y="1894319"/>
                  </a:lnTo>
                  <a:lnTo>
                    <a:pt x="817880" y="1911337"/>
                  </a:lnTo>
                  <a:lnTo>
                    <a:pt x="834885" y="1922805"/>
                  </a:lnTo>
                  <a:lnTo>
                    <a:pt x="855700" y="1927021"/>
                  </a:lnTo>
                  <a:lnTo>
                    <a:pt x="1230071" y="1927021"/>
                  </a:lnTo>
                  <a:lnTo>
                    <a:pt x="1250886" y="1922805"/>
                  </a:lnTo>
                  <a:lnTo>
                    <a:pt x="1267879" y="1911337"/>
                  </a:lnTo>
                  <a:lnTo>
                    <a:pt x="1279347" y="1894319"/>
                  </a:lnTo>
                  <a:lnTo>
                    <a:pt x="1283550" y="1873491"/>
                  </a:lnTo>
                  <a:lnTo>
                    <a:pt x="1283550" y="1659382"/>
                  </a:lnTo>
                  <a:close/>
                </a:path>
                <a:path w="3931284" h="1927225">
                  <a:moveTo>
                    <a:pt x="3930866" y="615581"/>
                  </a:moveTo>
                  <a:lnTo>
                    <a:pt x="3926662" y="594741"/>
                  </a:lnTo>
                  <a:lnTo>
                    <a:pt x="3915194" y="577723"/>
                  </a:lnTo>
                  <a:lnTo>
                    <a:pt x="3898201" y="566254"/>
                  </a:lnTo>
                  <a:lnTo>
                    <a:pt x="3877386" y="562051"/>
                  </a:lnTo>
                  <a:lnTo>
                    <a:pt x="3503015" y="562051"/>
                  </a:lnTo>
                  <a:lnTo>
                    <a:pt x="3482200" y="566254"/>
                  </a:lnTo>
                  <a:lnTo>
                    <a:pt x="3465195" y="577723"/>
                  </a:lnTo>
                  <a:lnTo>
                    <a:pt x="3453739" y="594741"/>
                  </a:lnTo>
                  <a:lnTo>
                    <a:pt x="3449536" y="615581"/>
                  </a:lnTo>
                  <a:lnTo>
                    <a:pt x="3449536" y="829691"/>
                  </a:lnTo>
                  <a:lnTo>
                    <a:pt x="3453739" y="850531"/>
                  </a:lnTo>
                  <a:lnTo>
                    <a:pt x="3465195" y="867537"/>
                  </a:lnTo>
                  <a:lnTo>
                    <a:pt x="3482200" y="879017"/>
                  </a:lnTo>
                  <a:lnTo>
                    <a:pt x="3503015" y="883221"/>
                  </a:lnTo>
                  <a:lnTo>
                    <a:pt x="3877386" y="883221"/>
                  </a:lnTo>
                  <a:lnTo>
                    <a:pt x="3898201" y="879017"/>
                  </a:lnTo>
                  <a:lnTo>
                    <a:pt x="3915194" y="867537"/>
                  </a:lnTo>
                  <a:lnTo>
                    <a:pt x="3926662" y="850531"/>
                  </a:lnTo>
                  <a:lnTo>
                    <a:pt x="3930866" y="829691"/>
                  </a:lnTo>
                  <a:lnTo>
                    <a:pt x="3930866" y="615581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 sz="927"/>
            </a:p>
          </p:txBody>
        </p:sp>
      </p:grpSp>
      <p:sp>
        <p:nvSpPr>
          <p:cNvPr id="31" name="object 29">
            <a:extLst>
              <a:ext uri="{FF2B5EF4-FFF2-40B4-BE49-F238E27FC236}">
                <a16:creationId xmlns:a16="http://schemas.microsoft.com/office/drawing/2014/main" id="{3C026D7C-798D-4A2E-B97D-D38A01972313}"/>
              </a:ext>
            </a:extLst>
          </p:cNvPr>
          <p:cNvSpPr txBox="1"/>
          <p:nvPr/>
        </p:nvSpPr>
        <p:spPr>
          <a:xfrm>
            <a:off x="3355034" y="4134934"/>
            <a:ext cx="4032857" cy="619423"/>
          </a:xfrm>
          <a:prstGeom prst="rect">
            <a:avLst/>
          </a:prstGeom>
        </p:spPr>
        <p:txBody>
          <a:bodyPr vert="horz" wrap="square" lIns="0" tIns="8404" rIns="0" bIns="0" rtlCol="0">
            <a:spAutoFit/>
          </a:bodyPr>
          <a:lstStyle/>
          <a:p>
            <a:pPr marL="202557" marR="3362" indent="-194573">
              <a:spcBef>
                <a:spcPts val="66"/>
              </a:spcBef>
            </a:pPr>
            <a:r>
              <a:rPr sz="1985" b="1" spc="-36" dirty="0">
                <a:solidFill>
                  <a:srgbClr val="FF0000"/>
                </a:solidFill>
              </a:rPr>
              <a:t>Track </a:t>
            </a:r>
            <a:r>
              <a:rPr sz="1985" b="1" spc="-17" dirty="0">
                <a:solidFill>
                  <a:srgbClr val="FF0000"/>
                </a:solidFill>
              </a:rPr>
              <a:t>topology changes, </a:t>
            </a:r>
            <a:r>
              <a:rPr sz="1985" b="1" spc="-20" dirty="0">
                <a:solidFill>
                  <a:srgbClr val="FF0000"/>
                </a:solidFill>
              </a:rPr>
              <a:t>compute </a:t>
            </a:r>
            <a:r>
              <a:rPr sz="1985" b="1" spc="-546" dirty="0">
                <a:solidFill>
                  <a:srgbClr val="FF0000"/>
                </a:solidFill>
              </a:rPr>
              <a:t> </a:t>
            </a:r>
            <a:r>
              <a:rPr sz="1985" b="1" spc="-17" dirty="0">
                <a:solidFill>
                  <a:srgbClr val="FF0000"/>
                </a:solidFill>
              </a:rPr>
              <a:t>routes,</a:t>
            </a:r>
            <a:r>
              <a:rPr sz="1985" b="1" spc="-30" dirty="0">
                <a:solidFill>
                  <a:srgbClr val="FF0000"/>
                </a:solidFill>
              </a:rPr>
              <a:t> </a:t>
            </a:r>
            <a:r>
              <a:rPr sz="1985" b="1" spc="-13" dirty="0">
                <a:solidFill>
                  <a:srgbClr val="FF0000"/>
                </a:solidFill>
              </a:rPr>
              <a:t>install</a:t>
            </a:r>
            <a:r>
              <a:rPr sz="1985" b="1" spc="-30" dirty="0">
                <a:solidFill>
                  <a:srgbClr val="FF0000"/>
                </a:solidFill>
              </a:rPr>
              <a:t> </a:t>
            </a:r>
            <a:r>
              <a:rPr sz="1985" b="1" spc="-20" dirty="0">
                <a:solidFill>
                  <a:srgbClr val="FF0000"/>
                </a:solidFill>
              </a:rPr>
              <a:t>forwarding</a:t>
            </a:r>
            <a:r>
              <a:rPr sz="1985" b="1" spc="-36" dirty="0">
                <a:solidFill>
                  <a:srgbClr val="FF0000"/>
                </a:solidFill>
              </a:rPr>
              <a:t> </a:t>
            </a:r>
            <a:r>
              <a:rPr sz="1985" b="1" spc="-20" dirty="0">
                <a:solidFill>
                  <a:srgbClr val="FF0000"/>
                </a:solidFill>
              </a:rPr>
              <a:t>rules</a:t>
            </a:r>
            <a:endParaRPr sz="1985"/>
          </a:p>
        </p:txBody>
      </p:sp>
      <p:sp>
        <p:nvSpPr>
          <p:cNvPr id="32" name="object 30">
            <a:extLst>
              <a:ext uri="{FF2B5EF4-FFF2-40B4-BE49-F238E27FC236}">
                <a16:creationId xmlns:a16="http://schemas.microsoft.com/office/drawing/2014/main" id="{72CAE5FD-0D54-44AA-AF37-327AD9C15847}"/>
              </a:ext>
            </a:extLst>
          </p:cNvPr>
          <p:cNvSpPr txBox="1"/>
          <p:nvPr/>
        </p:nvSpPr>
        <p:spPr>
          <a:xfrm>
            <a:off x="2902016" y="1670319"/>
            <a:ext cx="2278856" cy="507807"/>
          </a:xfrm>
          <a:prstGeom prst="rect">
            <a:avLst/>
          </a:prstGeom>
        </p:spPr>
        <p:txBody>
          <a:bodyPr vert="horz" wrap="square" lIns="0" tIns="420" rIns="0" bIns="0" rtlCol="0">
            <a:spAutoFit/>
          </a:bodyPr>
          <a:lstStyle/>
          <a:p>
            <a:pPr marL="8405" marR="3362" indent="413099">
              <a:lnSpc>
                <a:spcPct val="103200"/>
              </a:lnSpc>
              <a:spcBef>
                <a:spcPts val="3"/>
              </a:spcBef>
            </a:pPr>
            <a:r>
              <a:rPr sz="1655" b="1" spc="3" dirty="0">
                <a:solidFill>
                  <a:srgbClr val="FF0000"/>
                </a:solidFill>
              </a:rPr>
              <a:t>Control plane: </a:t>
            </a:r>
            <a:r>
              <a:rPr sz="1655" b="1" spc="7" dirty="0">
                <a:solidFill>
                  <a:srgbClr val="FF0000"/>
                </a:solidFill>
              </a:rPr>
              <a:t> </a:t>
            </a:r>
            <a:r>
              <a:rPr sz="1655" b="1" spc="3" dirty="0"/>
              <a:t>Distributed</a:t>
            </a:r>
            <a:r>
              <a:rPr sz="1655" b="1" spc="-13" dirty="0"/>
              <a:t> </a:t>
            </a:r>
            <a:r>
              <a:rPr sz="1655" b="1" spc="3" dirty="0"/>
              <a:t>algorithms</a:t>
            </a:r>
            <a:endParaRPr sz="1655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8E04AEA-56F0-428A-9895-B72B59A7B750}"/>
              </a:ext>
            </a:extLst>
          </p:cNvPr>
          <p:cNvSpPr txBox="1"/>
          <p:nvPr/>
        </p:nvSpPr>
        <p:spPr>
          <a:xfrm>
            <a:off x="3536467" y="3111729"/>
            <a:ext cx="667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solidFill>
                  <a:schemeClr val="accent2"/>
                </a:solidFill>
                <a:latin typeface="+mj-lt"/>
              </a:rPr>
              <a:t>Cisco</a:t>
            </a:r>
            <a:endParaRPr lang="en-SG" sz="1800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79D7A7F-CEE6-4B27-B98E-DC41329871F5}"/>
              </a:ext>
            </a:extLst>
          </p:cNvPr>
          <p:cNvSpPr txBox="1"/>
          <p:nvPr/>
        </p:nvSpPr>
        <p:spPr>
          <a:xfrm>
            <a:off x="7177742" y="2947257"/>
            <a:ext cx="720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solidFill>
                  <a:schemeClr val="accent2"/>
                </a:solidFill>
                <a:latin typeface="+mj-lt"/>
              </a:rPr>
              <a:t>Arista</a:t>
            </a:r>
            <a:endParaRPr lang="en-SG" sz="1800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1C68E7A-34F5-4F8C-81FB-AFBF9AB263D0}"/>
              </a:ext>
            </a:extLst>
          </p:cNvPr>
          <p:cNvSpPr txBox="1"/>
          <p:nvPr/>
        </p:nvSpPr>
        <p:spPr>
          <a:xfrm>
            <a:off x="5314864" y="3648313"/>
            <a:ext cx="862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solidFill>
                  <a:schemeClr val="accent2"/>
                </a:solidFill>
                <a:latin typeface="+mj-lt"/>
              </a:rPr>
              <a:t>Juniper</a:t>
            </a:r>
            <a:endParaRPr lang="en-SG" sz="1800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D90099F-8FF5-425B-A2D2-7D860FDCF49A}"/>
              </a:ext>
            </a:extLst>
          </p:cNvPr>
          <p:cNvSpPr txBox="1"/>
          <p:nvPr/>
        </p:nvSpPr>
        <p:spPr>
          <a:xfrm>
            <a:off x="4897450" y="2556216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solidFill>
                  <a:schemeClr val="accent2"/>
                </a:solidFill>
                <a:latin typeface="+mj-lt"/>
              </a:rPr>
              <a:t>HPE</a:t>
            </a:r>
            <a:endParaRPr lang="en-SG" sz="1800" dirty="0">
              <a:solidFill>
                <a:schemeClr val="accent2"/>
              </a:solidFill>
              <a:latin typeface="+mj-lt"/>
            </a:endParaRPr>
          </a:p>
        </p:txBody>
      </p:sp>
      <p:pic>
        <p:nvPicPr>
          <p:cNvPr id="40" name="Picture 39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9C43FD16-8AF1-48A5-92B6-1B75303112AD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t="30423"/>
          <a:stretch/>
        </p:blipFill>
        <p:spPr>
          <a:xfrm flipH="1">
            <a:off x="6943084" y="874817"/>
            <a:ext cx="1631459" cy="1135112"/>
          </a:xfrm>
          <a:prstGeom prst="rect">
            <a:avLst/>
          </a:prstGeom>
        </p:spPr>
      </p:pic>
      <p:grpSp>
        <p:nvGrpSpPr>
          <p:cNvPr id="58" name="Group 57">
            <a:extLst>
              <a:ext uri="{FF2B5EF4-FFF2-40B4-BE49-F238E27FC236}">
                <a16:creationId xmlns:a16="http://schemas.microsoft.com/office/drawing/2014/main" id="{BC5A9612-8BB1-4721-990E-3D64BACE7197}"/>
              </a:ext>
            </a:extLst>
          </p:cNvPr>
          <p:cNvGrpSpPr/>
          <p:nvPr/>
        </p:nvGrpSpPr>
        <p:grpSpPr>
          <a:xfrm>
            <a:off x="4095476" y="1479151"/>
            <a:ext cx="4378118" cy="1843659"/>
            <a:chOff x="3563330" y="1261796"/>
            <a:chExt cx="4378118" cy="1843659"/>
          </a:xfrm>
        </p:grpSpPr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ED81D221-2CD6-49BC-AD0B-BB08F803BBF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63330" y="1612295"/>
              <a:ext cx="3017352" cy="949764"/>
            </a:xfrm>
            <a:prstGeom prst="line">
              <a:avLst/>
            </a:prstGeom>
            <a:ln w="28575">
              <a:solidFill>
                <a:schemeClr val="tx1"/>
              </a:solidFill>
              <a:prstDash val="dashDot"/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C8A0C3C6-3E6A-487A-A86D-87F15837F6D0}"/>
                </a:ext>
              </a:extLst>
            </p:cNvPr>
            <p:cNvCxnSpPr>
              <a:cxnSpLocks/>
            </p:cNvCxnSpPr>
            <p:nvPr/>
          </p:nvCxnSpPr>
          <p:spPr>
            <a:xfrm>
              <a:off x="6945037" y="1646696"/>
              <a:ext cx="123726" cy="611400"/>
            </a:xfrm>
            <a:prstGeom prst="line">
              <a:avLst/>
            </a:prstGeom>
            <a:ln w="28575">
              <a:solidFill>
                <a:schemeClr val="tx1"/>
              </a:solidFill>
              <a:prstDash val="dashDot"/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18642F4B-0E74-4602-9CD4-DD83DB6FFAE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68628" y="1340740"/>
              <a:ext cx="1724337" cy="662328"/>
            </a:xfrm>
            <a:prstGeom prst="line">
              <a:avLst/>
            </a:prstGeom>
            <a:ln w="28575">
              <a:solidFill>
                <a:schemeClr val="tx1"/>
              </a:solidFill>
              <a:prstDash val="dashDot"/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EFD5EECD-7F0B-4633-AD09-0C7762B635C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34993" y="1618930"/>
              <a:ext cx="1293101" cy="1486525"/>
            </a:xfrm>
            <a:prstGeom prst="line">
              <a:avLst/>
            </a:prstGeom>
            <a:ln w="28575">
              <a:solidFill>
                <a:schemeClr val="tx1"/>
              </a:solidFill>
              <a:prstDash val="dashDot"/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AAF66FCE-E89B-4F23-9A28-43224F23E227}"/>
                </a:ext>
              </a:extLst>
            </p:cNvPr>
            <p:cNvSpPr txBox="1"/>
            <p:nvPr/>
          </p:nvSpPr>
          <p:spPr>
            <a:xfrm rot="20245109">
              <a:off x="5479347" y="1261796"/>
              <a:ext cx="80983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latin typeface="+mj-lt"/>
                </a:rPr>
                <a:t>HPE CLI</a:t>
              </a:r>
              <a:endParaRPr lang="en-SG" sz="1600" dirty="0">
                <a:latin typeface="+mj-lt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6F9806DC-A745-4789-9564-9C6E12FCEAAC}"/>
                </a:ext>
              </a:extLst>
            </p:cNvPr>
            <p:cNvSpPr txBox="1"/>
            <p:nvPr/>
          </p:nvSpPr>
          <p:spPr>
            <a:xfrm rot="20541527">
              <a:off x="5289620" y="1601131"/>
              <a:ext cx="90762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latin typeface="+mj-lt"/>
                </a:rPr>
                <a:t>Cisco CLI</a:t>
              </a:r>
              <a:endParaRPr lang="en-SG" sz="1600" dirty="0">
                <a:latin typeface="+mj-lt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14DE711E-4188-4177-8EDE-9837998BAD98}"/>
                </a:ext>
              </a:extLst>
            </p:cNvPr>
            <p:cNvSpPr txBox="1"/>
            <p:nvPr/>
          </p:nvSpPr>
          <p:spPr>
            <a:xfrm>
              <a:off x="6988943" y="1722186"/>
              <a:ext cx="95250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latin typeface="+mj-lt"/>
                </a:rPr>
                <a:t>Arista CLI</a:t>
              </a:r>
              <a:endParaRPr lang="en-SG" sz="1600" dirty="0">
                <a:latin typeface="+mj-lt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9B5134E3-E23C-4E14-9CF8-BED01F7C9FEC}"/>
                </a:ext>
              </a:extLst>
            </p:cNvPr>
            <p:cNvSpPr txBox="1"/>
            <p:nvPr/>
          </p:nvSpPr>
          <p:spPr>
            <a:xfrm rot="18650827">
              <a:off x="5502311" y="2021116"/>
              <a:ext cx="108074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latin typeface="+mj-lt"/>
                </a:rPr>
                <a:t>Juniper CLI</a:t>
              </a:r>
              <a:endParaRPr lang="en-SG" sz="1600" dirty="0">
                <a:latin typeface="+mj-lt"/>
              </a:endParaRPr>
            </a:p>
          </p:txBody>
        </p: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7991C2F4-724F-4A8E-84CA-D6FAB8193DAF}"/>
              </a:ext>
            </a:extLst>
          </p:cNvPr>
          <p:cNvSpPr txBox="1"/>
          <p:nvPr/>
        </p:nvSpPr>
        <p:spPr>
          <a:xfrm>
            <a:off x="5579145" y="4767266"/>
            <a:ext cx="27638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b="1" dirty="0">
                <a:latin typeface="+mj-lt"/>
              </a:rPr>
              <a:t>Credits:</a:t>
            </a:r>
            <a:r>
              <a:rPr lang="en-US" sz="1000" dirty="0">
                <a:latin typeface="+mj-lt"/>
              </a:rPr>
              <a:t> Adapted from Jennifer Rexford, Princeton</a:t>
            </a:r>
            <a:br>
              <a:rPr lang="en-US" sz="1000" dirty="0">
                <a:latin typeface="+mj-lt"/>
              </a:rPr>
            </a:br>
            <a:r>
              <a:rPr lang="en-SG" sz="1000" dirty="0">
                <a:latin typeface="+mj-lt"/>
              </a:rPr>
              <a:t>Work illustrations by </a:t>
            </a:r>
            <a:r>
              <a:rPr lang="en-SG" sz="1000" dirty="0">
                <a:latin typeface="+mj-lt"/>
                <a:hlinkClick r:id="rId16"/>
              </a:rPr>
              <a:t>Storyset</a:t>
            </a:r>
            <a:endParaRPr lang="en-SG" sz="1000" dirty="0">
              <a:latin typeface="+mj-lt"/>
            </a:endParaRPr>
          </a:p>
        </p:txBody>
      </p:sp>
      <p:sp>
        <p:nvSpPr>
          <p:cNvPr id="60" name="Content Placeholder 1">
            <a:extLst>
              <a:ext uri="{FF2B5EF4-FFF2-40B4-BE49-F238E27FC236}">
                <a16:creationId xmlns:a16="http://schemas.microsoft.com/office/drawing/2014/main" id="{A1EAB1C7-62A5-4B47-8459-1CFF64425B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814390"/>
            <a:ext cx="5829300" cy="1001902"/>
          </a:xfrm>
        </p:spPr>
        <p:txBody>
          <a:bodyPr>
            <a:normAutofit fontScale="70000" lnSpcReduction="20000"/>
          </a:bodyPr>
          <a:lstStyle/>
          <a:p>
            <a:r>
              <a:rPr lang="en-US" sz="2600" dirty="0"/>
              <a:t>Managing a traditional network</a:t>
            </a:r>
          </a:p>
          <a:p>
            <a:pPr lvl="1"/>
            <a:r>
              <a:rPr lang="en-US" sz="2600" dirty="0"/>
              <a:t>Use different CLI to talk to different control plane apps</a:t>
            </a:r>
          </a:p>
          <a:p>
            <a:pPr lvl="1"/>
            <a:r>
              <a:rPr lang="en-US" sz="2600" dirty="0"/>
              <a:t>Box-by-box configuration</a:t>
            </a:r>
            <a:endParaRPr lang="en-SG" sz="2600" dirty="0"/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56BBB849-0E89-4339-8A72-CC6EFAE607C7}"/>
              </a:ext>
            </a:extLst>
          </p:cNvPr>
          <p:cNvGrpSpPr/>
          <p:nvPr/>
        </p:nvGrpSpPr>
        <p:grpSpPr>
          <a:xfrm>
            <a:off x="389746" y="1835262"/>
            <a:ext cx="2473378" cy="3147376"/>
            <a:chOff x="389746" y="1835262"/>
            <a:chExt cx="2473378" cy="3147376"/>
          </a:xfrm>
        </p:grpSpPr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id="{A85108F3-FDEF-4D40-9358-6AD92770181B}"/>
                </a:ext>
              </a:extLst>
            </p:cNvPr>
            <p:cNvSpPr/>
            <p:nvPr/>
          </p:nvSpPr>
          <p:spPr>
            <a:xfrm>
              <a:off x="474717" y="3963004"/>
              <a:ext cx="2318132" cy="604021"/>
            </a:xfrm>
            <a:prstGeom prst="roundRect">
              <a:avLst/>
            </a:prstGeom>
            <a:ln>
              <a:headEnd type="none" w="med" len="med"/>
              <a:tailEnd type="triangle" w="sm" len="sm"/>
            </a:ln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+mj-lt"/>
                </a:rPr>
                <a:t>Custom &amp; Fixed Forwarding Hardware</a:t>
              </a:r>
              <a:endParaRPr lang="en-SG" sz="1600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62" name="Rectangle: Rounded Corners 61">
              <a:extLst>
                <a:ext uri="{FF2B5EF4-FFF2-40B4-BE49-F238E27FC236}">
                  <a16:creationId xmlns:a16="http://schemas.microsoft.com/office/drawing/2014/main" id="{09F78844-3783-4B2A-A2F6-1F0835B73DA8}"/>
                </a:ext>
              </a:extLst>
            </p:cNvPr>
            <p:cNvSpPr/>
            <p:nvPr/>
          </p:nvSpPr>
          <p:spPr>
            <a:xfrm>
              <a:off x="474717" y="3395250"/>
              <a:ext cx="2318132" cy="521473"/>
            </a:xfrm>
            <a:prstGeom prst="roundRect">
              <a:avLst/>
            </a:prstGeom>
            <a:solidFill>
              <a:srgbClr val="777777"/>
            </a:solidFill>
            <a:ln>
              <a:headEnd type="none" w="med" len="med"/>
              <a:tailEnd type="triangle" w="sm" len="sm"/>
            </a:ln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+mj-lt"/>
                </a:rPr>
                <a:t>Closed Interface (driver)</a:t>
              </a:r>
              <a:endParaRPr lang="en-SG" sz="1600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63" name="Rectangle: Rounded Corners 62">
              <a:extLst>
                <a:ext uri="{FF2B5EF4-FFF2-40B4-BE49-F238E27FC236}">
                  <a16:creationId xmlns:a16="http://schemas.microsoft.com/office/drawing/2014/main" id="{A8771C9F-50FF-4D63-A44F-D97D135B5D32}"/>
                </a:ext>
              </a:extLst>
            </p:cNvPr>
            <p:cNvSpPr/>
            <p:nvPr/>
          </p:nvSpPr>
          <p:spPr>
            <a:xfrm>
              <a:off x="474716" y="2816281"/>
              <a:ext cx="2318133" cy="521473"/>
            </a:xfrm>
            <a:prstGeom prst="roundRect">
              <a:avLst/>
            </a:prstGeom>
            <a:solidFill>
              <a:schemeClr val="accent2"/>
            </a:solidFill>
            <a:ln>
              <a:headEnd type="none" w="med" len="med"/>
              <a:tailEnd type="triangle" w="sm" len="sm"/>
            </a:ln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+mj-lt"/>
                </a:rPr>
                <a:t>Closed Operating System</a:t>
              </a:r>
              <a:endParaRPr lang="en-SG" sz="1600" b="1" dirty="0">
                <a:solidFill>
                  <a:schemeClr val="bg1"/>
                </a:solidFill>
                <a:latin typeface="+mj-lt"/>
              </a:endParaRPr>
            </a:p>
          </p:txBody>
        </p: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FEBAB48C-1AEB-421C-9EE3-59EF0C9FB254}"/>
                </a:ext>
              </a:extLst>
            </p:cNvPr>
            <p:cNvGrpSpPr/>
            <p:nvPr/>
          </p:nvGrpSpPr>
          <p:grpSpPr>
            <a:xfrm>
              <a:off x="474717" y="2234301"/>
              <a:ext cx="2318132" cy="521473"/>
              <a:chOff x="602132" y="2024441"/>
              <a:chExt cx="2318132" cy="521473"/>
            </a:xfrm>
          </p:grpSpPr>
          <p:sp>
            <p:nvSpPr>
              <p:cNvPr id="65" name="Rectangle: Rounded Corners 64">
                <a:extLst>
                  <a:ext uri="{FF2B5EF4-FFF2-40B4-BE49-F238E27FC236}">
                    <a16:creationId xmlns:a16="http://schemas.microsoft.com/office/drawing/2014/main" id="{A90C8535-E7B8-4DA5-9752-98C119E2F0E5}"/>
                  </a:ext>
                </a:extLst>
              </p:cNvPr>
              <p:cNvSpPr/>
              <p:nvPr/>
            </p:nvSpPr>
            <p:spPr>
              <a:xfrm>
                <a:off x="602132" y="2024441"/>
                <a:ext cx="415292" cy="521473"/>
              </a:xfrm>
              <a:prstGeom prst="roundRect">
                <a:avLst/>
              </a:prstGeom>
              <a:solidFill>
                <a:srgbClr val="FFC000"/>
              </a:solidFill>
              <a:ln>
                <a:headEnd type="none" w="med" len="med"/>
                <a:tailEnd type="triangle" w="sm" len="sm"/>
              </a:ln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dirty="0">
                    <a:solidFill>
                      <a:schemeClr val="bg1"/>
                    </a:solidFill>
                    <a:latin typeface="+mj-lt"/>
                  </a:rPr>
                  <a:t>L2</a:t>
                </a:r>
                <a:endParaRPr lang="en-SG" sz="1600" b="1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66" name="Rectangle: Rounded Corners 65">
                <a:extLst>
                  <a:ext uri="{FF2B5EF4-FFF2-40B4-BE49-F238E27FC236}">
                    <a16:creationId xmlns:a16="http://schemas.microsoft.com/office/drawing/2014/main" id="{21A4F666-B20A-48A5-AECF-AB5D26024BED}"/>
                  </a:ext>
                </a:extLst>
              </p:cNvPr>
              <p:cNvSpPr/>
              <p:nvPr/>
            </p:nvSpPr>
            <p:spPr>
              <a:xfrm>
                <a:off x="1079595" y="2024441"/>
                <a:ext cx="593790" cy="521473"/>
              </a:xfrm>
              <a:prstGeom prst="roundRect">
                <a:avLst/>
              </a:prstGeom>
              <a:solidFill>
                <a:srgbClr val="FFC000"/>
              </a:solidFill>
              <a:ln>
                <a:headEnd type="none" w="med" len="med"/>
                <a:tailEnd type="triangle" w="sm" len="sm"/>
              </a:ln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dirty="0">
                    <a:solidFill>
                      <a:schemeClr val="bg1"/>
                    </a:solidFill>
                    <a:latin typeface="+mj-lt"/>
                  </a:rPr>
                  <a:t>BGP</a:t>
                </a:r>
                <a:endParaRPr lang="en-SG" sz="1600" b="1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67" name="Rectangle: Rounded Corners 66">
                <a:extLst>
                  <a:ext uri="{FF2B5EF4-FFF2-40B4-BE49-F238E27FC236}">
                    <a16:creationId xmlns:a16="http://schemas.microsoft.com/office/drawing/2014/main" id="{D2F7D717-F9A0-48BF-A86C-1732DBA2F548}"/>
                  </a:ext>
                </a:extLst>
              </p:cNvPr>
              <p:cNvSpPr/>
              <p:nvPr/>
            </p:nvSpPr>
            <p:spPr>
              <a:xfrm>
                <a:off x="2213019" y="2024441"/>
                <a:ext cx="707245" cy="521473"/>
              </a:xfrm>
              <a:prstGeom prst="roundRect">
                <a:avLst/>
              </a:prstGeom>
              <a:solidFill>
                <a:srgbClr val="FFC000"/>
              </a:solidFill>
              <a:ln>
                <a:headEnd type="none" w="med" len="med"/>
                <a:tailEnd type="triangle" w="sm" len="sm"/>
              </a:ln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dirty="0">
                    <a:solidFill>
                      <a:schemeClr val="bg1"/>
                    </a:solidFill>
                    <a:latin typeface="+mj-lt"/>
                  </a:rPr>
                  <a:t>VLAN</a:t>
                </a:r>
                <a:endParaRPr lang="en-SG" sz="1600" b="1" dirty="0">
                  <a:solidFill>
                    <a:schemeClr val="bg1"/>
                  </a:solidFill>
                  <a:latin typeface="+mj-lt"/>
                </a:endParaRPr>
              </a:p>
            </p:txBody>
          </p:sp>
          <p:pic>
            <p:nvPicPr>
              <p:cNvPr id="68" name="Picture 67">
                <a:extLst>
                  <a:ext uri="{FF2B5EF4-FFF2-40B4-BE49-F238E27FC236}">
                    <a16:creationId xmlns:a16="http://schemas.microsoft.com/office/drawing/2014/main" id="{90648D42-68F2-45C3-8354-4F8D4FCEB7A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7"/>
              <a:srcRect l="33541" t="46504" r="30997" b="32535"/>
              <a:stretch/>
            </p:blipFill>
            <p:spPr>
              <a:xfrm>
                <a:off x="1699876" y="2135881"/>
                <a:ext cx="510235" cy="336084"/>
              </a:xfrm>
              <a:prstGeom prst="rect">
                <a:avLst/>
              </a:prstGeom>
            </p:spPr>
          </p:pic>
        </p:grp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34FBE088-98B0-44FD-84D6-554DC062F6CC}"/>
                </a:ext>
              </a:extLst>
            </p:cNvPr>
            <p:cNvGrpSpPr/>
            <p:nvPr/>
          </p:nvGrpSpPr>
          <p:grpSpPr>
            <a:xfrm>
              <a:off x="389746" y="3916723"/>
              <a:ext cx="2473377" cy="1065915"/>
              <a:chOff x="517161" y="3706863"/>
              <a:chExt cx="2473377" cy="1065915"/>
            </a:xfrm>
          </p:grpSpPr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7FACA577-DF5C-4705-B281-3A5FDC71B374}"/>
                  </a:ext>
                </a:extLst>
              </p:cNvPr>
              <p:cNvSpPr/>
              <p:nvPr/>
            </p:nvSpPr>
            <p:spPr>
              <a:xfrm>
                <a:off x="517161" y="3706863"/>
                <a:ext cx="2473377" cy="696583"/>
              </a:xfrm>
              <a:prstGeom prst="rect">
                <a:avLst/>
              </a:prstGeom>
              <a:noFill/>
              <a:ln w="19050">
                <a:solidFill>
                  <a:schemeClr val="accent5"/>
                </a:solidFill>
                <a:headEnd type="none" w="med" len="med"/>
                <a:tailEnd type="triangle"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C4728C95-6AF3-4C3E-998F-94A1394ECF15}"/>
                  </a:ext>
                </a:extLst>
              </p:cNvPr>
              <p:cNvSpPr txBox="1"/>
              <p:nvPr/>
            </p:nvSpPr>
            <p:spPr>
              <a:xfrm>
                <a:off x="1108968" y="4403446"/>
                <a:ext cx="112883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800" dirty="0" err="1">
                    <a:solidFill>
                      <a:schemeClr val="accent5"/>
                    </a:solidFill>
                    <a:latin typeface="+mj-lt"/>
                  </a:rPr>
                  <a:t>DataPlane</a:t>
                </a:r>
                <a:endParaRPr lang="en-SG" sz="1800" dirty="0">
                  <a:solidFill>
                    <a:schemeClr val="accent5"/>
                  </a:solidFill>
                  <a:latin typeface="+mj-lt"/>
                </a:endParaRPr>
              </a:p>
            </p:txBody>
          </p:sp>
        </p:grp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A80884DA-3BED-4A84-9D6C-293F6FA325CB}"/>
                </a:ext>
              </a:extLst>
            </p:cNvPr>
            <p:cNvGrpSpPr/>
            <p:nvPr/>
          </p:nvGrpSpPr>
          <p:grpSpPr>
            <a:xfrm>
              <a:off x="389746" y="1835262"/>
              <a:ext cx="2473378" cy="1530282"/>
              <a:chOff x="664086" y="3397683"/>
              <a:chExt cx="2473378" cy="986610"/>
            </a:xfrm>
          </p:grpSpPr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60D9CEB0-FFCF-4D6C-8C04-3519D9A023B5}"/>
                  </a:ext>
                </a:extLst>
              </p:cNvPr>
              <p:cNvSpPr/>
              <p:nvPr/>
            </p:nvSpPr>
            <p:spPr>
              <a:xfrm>
                <a:off x="664086" y="3612189"/>
                <a:ext cx="2473378" cy="772104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  <a:headEnd type="none" w="med" len="med"/>
                <a:tailEnd type="triangle"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 sz="2400" dirty="0">
                  <a:solidFill>
                    <a:srgbClr val="FF0000"/>
                  </a:solidFill>
                  <a:latin typeface="+mj-lt"/>
                </a:endParaRPr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4016552D-6060-49B9-A1FE-EDD02307F8BD}"/>
                  </a:ext>
                </a:extLst>
              </p:cNvPr>
              <p:cNvSpPr txBox="1"/>
              <p:nvPr/>
            </p:nvSpPr>
            <p:spPr>
              <a:xfrm>
                <a:off x="1188212" y="3397683"/>
                <a:ext cx="1439818" cy="2381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800" dirty="0">
                    <a:solidFill>
                      <a:srgbClr val="FF0000"/>
                    </a:solidFill>
                    <a:latin typeface="+mj-lt"/>
                  </a:rPr>
                  <a:t>Control Plane</a:t>
                </a:r>
                <a:endParaRPr lang="en-SG" sz="1800" dirty="0">
                  <a:solidFill>
                    <a:srgbClr val="FF0000"/>
                  </a:solidFill>
                  <a:latin typeface="+mj-lt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66219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CB4645-3096-47A1-B131-972C1065C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0A993-0AA1-412D-A37A-2D363295DE68}" type="slidenum">
              <a:rPr lang="en-SG" smtClean="0"/>
              <a:t>39</a:t>
            </a:fld>
            <a:endParaRPr lang="en-S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C48AD4B-39FD-4CF8-B33D-3422E1B3C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SDN 1.0</a:t>
            </a:r>
            <a:endParaRPr lang="en-SG" dirty="0"/>
          </a:p>
        </p:txBody>
      </p:sp>
      <p:grpSp>
        <p:nvGrpSpPr>
          <p:cNvPr id="5" name="object 3">
            <a:extLst>
              <a:ext uri="{FF2B5EF4-FFF2-40B4-BE49-F238E27FC236}">
                <a16:creationId xmlns:a16="http://schemas.microsoft.com/office/drawing/2014/main" id="{6381BBE8-07E3-44B1-ACC0-00ED8BBD22BB}"/>
              </a:ext>
            </a:extLst>
          </p:cNvPr>
          <p:cNvGrpSpPr/>
          <p:nvPr/>
        </p:nvGrpSpPr>
        <p:grpSpPr>
          <a:xfrm>
            <a:off x="2481991" y="1761901"/>
            <a:ext cx="4546787" cy="2825983"/>
            <a:chOff x="1870964" y="2662427"/>
            <a:chExt cx="6870700" cy="4270375"/>
          </a:xfrm>
        </p:grpSpPr>
        <p:pic>
          <p:nvPicPr>
            <p:cNvPr id="6" name="object 4">
              <a:extLst>
                <a:ext uri="{FF2B5EF4-FFF2-40B4-BE49-F238E27FC236}">
                  <a16:creationId xmlns:a16="http://schemas.microsoft.com/office/drawing/2014/main" id="{EC09E97E-B66F-4E45-844D-B8F5DF2194BE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25828" y="4186427"/>
              <a:ext cx="6815328" cy="2746248"/>
            </a:xfrm>
            <a:prstGeom prst="rect">
              <a:avLst/>
            </a:prstGeom>
          </p:spPr>
        </p:pic>
        <p:pic>
          <p:nvPicPr>
            <p:cNvPr id="7" name="object 5">
              <a:extLst>
                <a:ext uri="{FF2B5EF4-FFF2-40B4-BE49-F238E27FC236}">
                  <a16:creationId xmlns:a16="http://schemas.microsoft.com/office/drawing/2014/main" id="{BB0CFC8B-1D30-427C-9CF2-E55FA44650FB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70169" y="4204649"/>
              <a:ext cx="6727268" cy="2660721"/>
            </a:xfrm>
            <a:prstGeom prst="rect">
              <a:avLst/>
            </a:prstGeom>
          </p:spPr>
        </p:pic>
        <p:pic>
          <p:nvPicPr>
            <p:cNvPr id="8" name="object 6">
              <a:extLst>
                <a:ext uri="{FF2B5EF4-FFF2-40B4-BE49-F238E27FC236}">
                  <a16:creationId xmlns:a16="http://schemas.microsoft.com/office/drawing/2014/main" id="{126E4BB1-E69B-4CED-BF9E-E97C4C7E017B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879852" y="4552188"/>
              <a:ext cx="1164336" cy="816863"/>
            </a:xfrm>
            <a:prstGeom prst="rect">
              <a:avLst/>
            </a:prstGeom>
          </p:spPr>
        </p:pic>
        <p:sp>
          <p:nvSpPr>
            <p:cNvPr id="9" name="object 7">
              <a:extLst>
                <a:ext uri="{FF2B5EF4-FFF2-40B4-BE49-F238E27FC236}">
                  <a16:creationId xmlns:a16="http://schemas.microsoft.com/office/drawing/2014/main" id="{0F5FF30F-89FD-4E1F-89D1-226A6B5DAC4D}"/>
                </a:ext>
              </a:extLst>
            </p:cNvPr>
            <p:cNvSpPr/>
            <p:nvPr/>
          </p:nvSpPr>
          <p:spPr>
            <a:xfrm>
              <a:off x="2930066" y="4589098"/>
              <a:ext cx="1056640" cy="702945"/>
            </a:xfrm>
            <a:custGeom>
              <a:avLst/>
              <a:gdLst/>
              <a:ahLst/>
              <a:cxnLst/>
              <a:rect l="l" t="t" r="r" b="b"/>
              <a:pathLst>
                <a:path w="1056639" h="702945">
                  <a:moveTo>
                    <a:pt x="0" y="702556"/>
                  </a:moveTo>
                  <a:lnTo>
                    <a:pt x="1056251" y="0"/>
                  </a:lnTo>
                </a:path>
              </a:pathLst>
            </a:custGeom>
            <a:ln w="26756">
              <a:solidFill>
                <a:srgbClr val="4F81BD"/>
              </a:solidFill>
            </a:ln>
          </p:spPr>
          <p:txBody>
            <a:bodyPr wrap="square" lIns="0" tIns="0" rIns="0" bIns="0" rtlCol="0"/>
            <a:lstStyle/>
            <a:p>
              <a:endParaRPr sz="927"/>
            </a:p>
          </p:txBody>
        </p:sp>
        <p:pic>
          <p:nvPicPr>
            <p:cNvPr id="10" name="object 8">
              <a:extLst>
                <a:ext uri="{FF2B5EF4-FFF2-40B4-BE49-F238E27FC236}">
                  <a16:creationId xmlns:a16="http://schemas.microsoft.com/office/drawing/2014/main" id="{6AEC2575-3CA5-44CE-8D2F-7F750B6D36B7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879852" y="5256276"/>
              <a:ext cx="1965960" cy="917448"/>
            </a:xfrm>
            <a:prstGeom prst="rect">
              <a:avLst/>
            </a:prstGeom>
          </p:spPr>
        </p:pic>
        <p:sp>
          <p:nvSpPr>
            <p:cNvPr id="11" name="object 9">
              <a:extLst>
                <a:ext uri="{FF2B5EF4-FFF2-40B4-BE49-F238E27FC236}">
                  <a16:creationId xmlns:a16="http://schemas.microsoft.com/office/drawing/2014/main" id="{8EDE7230-BFED-4B07-8BD7-EFEC2ED3967E}"/>
                </a:ext>
              </a:extLst>
            </p:cNvPr>
            <p:cNvSpPr/>
            <p:nvPr/>
          </p:nvSpPr>
          <p:spPr>
            <a:xfrm>
              <a:off x="2930066" y="5291655"/>
              <a:ext cx="1858645" cy="803275"/>
            </a:xfrm>
            <a:custGeom>
              <a:avLst/>
              <a:gdLst/>
              <a:ahLst/>
              <a:cxnLst/>
              <a:rect l="l" t="t" r="r" b="b"/>
              <a:pathLst>
                <a:path w="1858645" h="803275">
                  <a:moveTo>
                    <a:pt x="0" y="0"/>
                  </a:moveTo>
                  <a:lnTo>
                    <a:pt x="1858468" y="802922"/>
                  </a:lnTo>
                </a:path>
              </a:pathLst>
            </a:custGeom>
            <a:ln w="26760">
              <a:solidFill>
                <a:srgbClr val="4F81BD"/>
              </a:solidFill>
            </a:ln>
          </p:spPr>
          <p:txBody>
            <a:bodyPr wrap="square" lIns="0" tIns="0" rIns="0" bIns="0" rtlCol="0"/>
            <a:lstStyle/>
            <a:p>
              <a:endParaRPr sz="927"/>
            </a:p>
          </p:txBody>
        </p:sp>
        <p:pic>
          <p:nvPicPr>
            <p:cNvPr id="12" name="object 10">
              <a:extLst>
                <a:ext uri="{FF2B5EF4-FFF2-40B4-BE49-F238E27FC236}">
                  <a16:creationId xmlns:a16="http://schemas.microsoft.com/office/drawing/2014/main" id="{948682D8-6E14-4E9B-83E1-0CD7F68FFD02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650740" y="4722876"/>
              <a:ext cx="435863" cy="1228344"/>
            </a:xfrm>
            <a:prstGeom prst="rect">
              <a:avLst/>
            </a:prstGeom>
          </p:spPr>
        </p:pic>
        <p:sp>
          <p:nvSpPr>
            <p:cNvPr id="13" name="object 11">
              <a:extLst>
                <a:ext uri="{FF2B5EF4-FFF2-40B4-BE49-F238E27FC236}">
                  <a16:creationId xmlns:a16="http://schemas.microsoft.com/office/drawing/2014/main" id="{21B4F8EF-AFB9-4E59-9177-6D7E45D731D9}"/>
                </a:ext>
              </a:extLst>
            </p:cNvPr>
            <p:cNvSpPr/>
            <p:nvPr/>
          </p:nvSpPr>
          <p:spPr>
            <a:xfrm>
              <a:off x="4708312" y="4749683"/>
              <a:ext cx="321310" cy="1124585"/>
            </a:xfrm>
            <a:custGeom>
              <a:avLst/>
              <a:gdLst/>
              <a:ahLst/>
              <a:cxnLst/>
              <a:rect l="l" t="t" r="r" b="b"/>
              <a:pathLst>
                <a:path w="321310" h="1124585">
                  <a:moveTo>
                    <a:pt x="0" y="0"/>
                  </a:moveTo>
                  <a:lnTo>
                    <a:pt x="320886" y="1124091"/>
                  </a:lnTo>
                </a:path>
              </a:pathLst>
            </a:custGeom>
            <a:ln w="26742">
              <a:solidFill>
                <a:srgbClr val="4F81BD"/>
              </a:solidFill>
            </a:ln>
          </p:spPr>
          <p:txBody>
            <a:bodyPr wrap="square" lIns="0" tIns="0" rIns="0" bIns="0" rtlCol="0"/>
            <a:lstStyle/>
            <a:p>
              <a:endParaRPr sz="927"/>
            </a:p>
          </p:txBody>
        </p:sp>
        <p:pic>
          <p:nvPicPr>
            <p:cNvPr id="14" name="object 12">
              <a:extLst>
                <a:ext uri="{FF2B5EF4-FFF2-40B4-BE49-F238E27FC236}">
                  <a16:creationId xmlns:a16="http://schemas.microsoft.com/office/drawing/2014/main" id="{186A1B99-C117-46B1-B832-B280D7C0EFBB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888484" y="4451604"/>
              <a:ext cx="2602991" cy="536448"/>
            </a:xfrm>
            <a:prstGeom prst="rect">
              <a:avLst/>
            </a:prstGeom>
          </p:spPr>
        </p:pic>
        <p:sp>
          <p:nvSpPr>
            <p:cNvPr id="15" name="object 13">
              <a:extLst>
                <a:ext uri="{FF2B5EF4-FFF2-40B4-BE49-F238E27FC236}">
                  <a16:creationId xmlns:a16="http://schemas.microsoft.com/office/drawing/2014/main" id="{946020BD-72BC-46B7-8A99-2F88309B313E}"/>
                </a:ext>
              </a:extLst>
            </p:cNvPr>
            <p:cNvSpPr/>
            <p:nvPr/>
          </p:nvSpPr>
          <p:spPr>
            <a:xfrm>
              <a:off x="4935608" y="4488732"/>
              <a:ext cx="2500630" cy="421640"/>
            </a:xfrm>
            <a:custGeom>
              <a:avLst/>
              <a:gdLst/>
              <a:ahLst/>
              <a:cxnLst/>
              <a:rect l="l" t="t" r="r" b="b"/>
              <a:pathLst>
                <a:path w="2500629" h="421639">
                  <a:moveTo>
                    <a:pt x="0" y="0"/>
                  </a:moveTo>
                  <a:lnTo>
                    <a:pt x="2500241" y="421534"/>
                  </a:lnTo>
                </a:path>
              </a:pathLst>
            </a:custGeom>
            <a:ln w="26763">
              <a:solidFill>
                <a:srgbClr val="4F81BD"/>
              </a:solidFill>
            </a:ln>
          </p:spPr>
          <p:txBody>
            <a:bodyPr wrap="square" lIns="0" tIns="0" rIns="0" bIns="0" rtlCol="0"/>
            <a:lstStyle/>
            <a:p>
              <a:endParaRPr sz="927"/>
            </a:p>
          </p:txBody>
        </p:sp>
        <p:pic>
          <p:nvPicPr>
            <p:cNvPr id="16" name="object 14">
              <a:extLst>
                <a:ext uri="{FF2B5EF4-FFF2-40B4-BE49-F238E27FC236}">
                  <a16:creationId xmlns:a16="http://schemas.microsoft.com/office/drawing/2014/main" id="{B733BC67-455E-43B6-81F6-68B4CD2CEDC0}"/>
                </a:ext>
              </a:extLst>
            </p:cNvPr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769355" y="5195316"/>
              <a:ext cx="1804416" cy="975360"/>
            </a:xfrm>
            <a:prstGeom prst="rect">
              <a:avLst/>
            </a:prstGeom>
          </p:spPr>
        </p:pic>
        <p:sp>
          <p:nvSpPr>
            <p:cNvPr id="17" name="object 15">
              <a:extLst>
                <a:ext uri="{FF2B5EF4-FFF2-40B4-BE49-F238E27FC236}">
                  <a16:creationId xmlns:a16="http://schemas.microsoft.com/office/drawing/2014/main" id="{6BA9FA18-6DA5-4F00-8DA6-0917081F9465}"/>
                </a:ext>
              </a:extLst>
            </p:cNvPr>
            <p:cNvSpPr/>
            <p:nvPr/>
          </p:nvSpPr>
          <p:spPr>
            <a:xfrm>
              <a:off x="5818046" y="5231436"/>
              <a:ext cx="1698625" cy="863600"/>
            </a:xfrm>
            <a:custGeom>
              <a:avLst/>
              <a:gdLst/>
              <a:ahLst/>
              <a:cxnLst/>
              <a:rect l="l" t="t" r="r" b="b"/>
              <a:pathLst>
                <a:path w="1698625" h="863600">
                  <a:moveTo>
                    <a:pt x="0" y="863141"/>
                  </a:moveTo>
                  <a:lnTo>
                    <a:pt x="1698025" y="0"/>
                  </a:lnTo>
                </a:path>
              </a:pathLst>
            </a:custGeom>
            <a:ln w="26759">
              <a:solidFill>
                <a:srgbClr val="4F81BD"/>
              </a:solidFill>
            </a:ln>
          </p:spPr>
          <p:txBody>
            <a:bodyPr wrap="square" lIns="0" tIns="0" rIns="0" bIns="0" rtlCol="0"/>
            <a:lstStyle/>
            <a:p>
              <a:endParaRPr sz="927"/>
            </a:p>
          </p:txBody>
        </p:sp>
        <p:sp>
          <p:nvSpPr>
            <p:cNvPr id="18" name="object 16">
              <a:extLst>
                <a:ext uri="{FF2B5EF4-FFF2-40B4-BE49-F238E27FC236}">
                  <a16:creationId xmlns:a16="http://schemas.microsoft.com/office/drawing/2014/main" id="{2B138CC7-2B5E-4D92-8736-F65D99E757EC}"/>
                </a:ext>
              </a:extLst>
            </p:cNvPr>
            <p:cNvSpPr/>
            <p:nvPr/>
          </p:nvSpPr>
          <p:spPr>
            <a:xfrm>
              <a:off x="1900555" y="5389217"/>
              <a:ext cx="786765" cy="201930"/>
            </a:xfrm>
            <a:custGeom>
              <a:avLst/>
              <a:gdLst/>
              <a:ahLst/>
              <a:cxnLst/>
              <a:rect l="l" t="t" r="r" b="b"/>
              <a:pathLst>
                <a:path w="786764" h="201929">
                  <a:moveTo>
                    <a:pt x="786616" y="0"/>
                  </a:moveTo>
                  <a:lnTo>
                    <a:pt x="0" y="0"/>
                  </a:lnTo>
                  <a:lnTo>
                    <a:pt x="0" y="201861"/>
                  </a:lnTo>
                  <a:lnTo>
                    <a:pt x="786616" y="201861"/>
                  </a:lnTo>
                  <a:lnTo>
                    <a:pt x="786616" y="0"/>
                  </a:lnTo>
                  <a:close/>
                </a:path>
              </a:pathLst>
            </a:custGeom>
            <a:solidFill>
              <a:srgbClr val="0096D5"/>
            </a:solidFill>
          </p:spPr>
          <p:txBody>
            <a:bodyPr wrap="square" lIns="0" tIns="0" rIns="0" bIns="0" rtlCol="0"/>
            <a:lstStyle/>
            <a:p>
              <a:endParaRPr sz="927"/>
            </a:p>
          </p:txBody>
        </p:sp>
        <p:sp>
          <p:nvSpPr>
            <p:cNvPr id="19" name="object 17">
              <a:extLst>
                <a:ext uri="{FF2B5EF4-FFF2-40B4-BE49-F238E27FC236}">
                  <a16:creationId xmlns:a16="http://schemas.microsoft.com/office/drawing/2014/main" id="{E7457CD7-FB15-4CAA-A949-C7BFB8FB17E7}"/>
                </a:ext>
              </a:extLst>
            </p:cNvPr>
            <p:cNvSpPr/>
            <p:nvPr/>
          </p:nvSpPr>
          <p:spPr>
            <a:xfrm>
              <a:off x="1900555" y="5389217"/>
              <a:ext cx="786765" cy="201930"/>
            </a:xfrm>
            <a:custGeom>
              <a:avLst/>
              <a:gdLst/>
              <a:ahLst/>
              <a:cxnLst/>
              <a:rect l="l" t="t" r="r" b="b"/>
              <a:pathLst>
                <a:path w="786764" h="201929">
                  <a:moveTo>
                    <a:pt x="0" y="201861"/>
                  </a:moveTo>
                  <a:lnTo>
                    <a:pt x="786616" y="201861"/>
                  </a:lnTo>
                  <a:lnTo>
                    <a:pt x="786616" y="0"/>
                  </a:lnTo>
                  <a:lnTo>
                    <a:pt x="0" y="0"/>
                  </a:lnTo>
                  <a:lnTo>
                    <a:pt x="0" y="201861"/>
                  </a:lnTo>
                  <a:close/>
                </a:path>
              </a:pathLst>
            </a:custGeom>
            <a:ln w="14191">
              <a:solidFill>
                <a:srgbClr val="AAE6FF"/>
              </a:solidFill>
            </a:ln>
          </p:spPr>
          <p:txBody>
            <a:bodyPr wrap="square" lIns="0" tIns="0" rIns="0" bIns="0" rtlCol="0"/>
            <a:lstStyle/>
            <a:p>
              <a:endParaRPr sz="927"/>
            </a:p>
          </p:txBody>
        </p:sp>
        <p:sp>
          <p:nvSpPr>
            <p:cNvPr id="20" name="object 18">
              <a:extLst>
                <a:ext uri="{FF2B5EF4-FFF2-40B4-BE49-F238E27FC236}">
                  <a16:creationId xmlns:a16="http://schemas.microsoft.com/office/drawing/2014/main" id="{90F8FC3A-1062-4072-8108-F2AFCC12B174}"/>
                </a:ext>
              </a:extLst>
            </p:cNvPr>
            <p:cNvSpPr/>
            <p:nvPr/>
          </p:nvSpPr>
          <p:spPr>
            <a:xfrm>
              <a:off x="2687171" y="5151144"/>
              <a:ext cx="243204" cy="440055"/>
            </a:xfrm>
            <a:custGeom>
              <a:avLst/>
              <a:gdLst/>
              <a:ahLst/>
              <a:cxnLst/>
              <a:rect l="l" t="t" r="r" b="b"/>
              <a:pathLst>
                <a:path w="243205" h="440054">
                  <a:moveTo>
                    <a:pt x="242895" y="0"/>
                  </a:moveTo>
                  <a:lnTo>
                    <a:pt x="0" y="238072"/>
                  </a:lnTo>
                  <a:lnTo>
                    <a:pt x="0" y="439934"/>
                  </a:lnTo>
                  <a:lnTo>
                    <a:pt x="242895" y="201860"/>
                  </a:lnTo>
                  <a:lnTo>
                    <a:pt x="242895" y="0"/>
                  </a:lnTo>
                  <a:close/>
                </a:path>
              </a:pathLst>
            </a:custGeom>
            <a:solidFill>
              <a:srgbClr val="005A80"/>
            </a:solidFill>
          </p:spPr>
          <p:txBody>
            <a:bodyPr wrap="square" lIns="0" tIns="0" rIns="0" bIns="0" rtlCol="0"/>
            <a:lstStyle/>
            <a:p>
              <a:endParaRPr sz="927"/>
            </a:p>
          </p:txBody>
        </p:sp>
        <p:sp>
          <p:nvSpPr>
            <p:cNvPr id="21" name="object 19">
              <a:extLst>
                <a:ext uri="{FF2B5EF4-FFF2-40B4-BE49-F238E27FC236}">
                  <a16:creationId xmlns:a16="http://schemas.microsoft.com/office/drawing/2014/main" id="{23A936B3-6968-4384-91BD-6FF1552148DE}"/>
                </a:ext>
              </a:extLst>
            </p:cNvPr>
            <p:cNvSpPr/>
            <p:nvPr/>
          </p:nvSpPr>
          <p:spPr>
            <a:xfrm>
              <a:off x="2687171" y="5151144"/>
              <a:ext cx="243204" cy="440055"/>
            </a:xfrm>
            <a:custGeom>
              <a:avLst/>
              <a:gdLst/>
              <a:ahLst/>
              <a:cxnLst/>
              <a:rect l="l" t="t" r="r" b="b"/>
              <a:pathLst>
                <a:path w="243205" h="440054">
                  <a:moveTo>
                    <a:pt x="242894" y="0"/>
                  </a:moveTo>
                  <a:lnTo>
                    <a:pt x="0" y="238072"/>
                  </a:lnTo>
                  <a:lnTo>
                    <a:pt x="0" y="439933"/>
                  </a:lnTo>
                  <a:lnTo>
                    <a:pt x="242894" y="201860"/>
                  </a:lnTo>
                  <a:lnTo>
                    <a:pt x="242894" y="0"/>
                  </a:lnTo>
                  <a:close/>
                </a:path>
              </a:pathLst>
            </a:custGeom>
            <a:solidFill>
              <a:srgbClr val="005A80"/>
            </a:solidFill>
          </p:spPr>
          <p:txBody>
            <a:bodyPr wrap="square" lIns="0" tIns="0" rIns="0" bIns="0" rtlCol="0"/>
            <a:lstStyle/>
            <a:p>
              <a:endParaRPr sz="927"/>
            </a:p>
          </p:txBody>
        </p:sp>
        <p:sp>
          <p:nvSpPr>
            <p:cNvPr id="22" name="object 20">
              <a:extLst>
                <a:ext uri="{FF2B5EF4-FFF2-40B4-BE49-F238E27FC236}">
                  <a16:creationId xmlns:a16="http://schemas.microsoft.com/office/drawing/2014/main" id="{86C66D05-B127-4E5A-ACD4-CE79E6533ED8}"/>
                </a:ext>
              </a:extLst>
            </p:cNvPr>
            <p:cNvSpPr/>
            <p:nvPr/>
          </p:nvSpPr>
          <p:spPr>
            <a:xfrm>
              <a:off x="2687171" y="5151144"/>
              <a:ext cx="243204" cy="440055"/>
            </a:xfrm>
            <a:custGeom>
              <a:avLst/>
              <a:gdLst/>
              <a:ahLst/>
              <a:cxnLst/>
              <a:rect l="l" t="t" r="r" b="b"/>
              <a:pathLst>
                <a:path w="243205" h="440054">
                  <a:moveTo>
                    <a:pt x="0" y="439933"/>
                  </a:moveTo>
                  <a:lnTo>
                    <a:pt x="0" y="238072"/>
                  </a:lnTo>
                  <a:lnTo>
                    <a:pt x="17678" y="220745"/>
                  </a:lnTo>
                  <a:lnTo>
                    <a:pt x="242894" y="0"/>
                  </a:lnTo>
                  <a:lnTo>
                    <a:pt x="242894" y="201860"/>
                  </a:lnTo>
                  <a:lnTo>
                    <a:pt x="130733" y="311795"/>
                  </a:lnTo>
                  <a:lnTo>
                    <a:pt x="0" y="439933"/>
                  </a:lnTo>
                </a:path>
              </a:pathLst>
            </a:custGeom>
            <a:ln w="14197">
              <a:solidFill>
                <a:srgbClr val="AAE6FF"/>
              </a:solidFill>
            </a:ln>
          </p:spPr>
          <p:txBody>
            <a:bodyPr wrap="square" lIns="0" tIns="0" rIns="0" bIns="0" rtlCol="0"/>
            <a:lstStyle/>
            <a:p>
              <a:endParaRPr sz="927"/>
            </a:p>
          </p:txBody>
        </p:sp>
        <p:sp>
          <p:nvSpPr>
            <p:cNvPr id="23" name="object 21">
              <a:extLst>
                <a:ext uri="{FF2B5EF4-FFF2-40B4-BE49-F238E27FC236}">
                  <a16:creationId xmlns:a16="http://schemas.microsoft.com/office/drawing/2014/main" id="{75D30EB7-D510-47ED-9AF0-D91528BE0A85}"/>
                </a:ext>
              </a:extLst>
            </p:cNvPr>
            <p:cNvSpPr/>
            <p:nvPr/>
          </p:nvSpPr>
          <p:spPr>
            <a:xfrm>
              <a:off x="1900555" y="5151144"/>
              <a:ext cx="1029969" cy="238125"/>
            </a:xfrm>
            <a:custGeom>
              <a:avLst/>
              <a:gdLst/>
              <a:ahLst/>
              <a:cxnLst/>
              <a:rect l="l" t="t" r="r" b="b"/>
              <a:pathLst>
                <a:path w="1029969" h="238125">
                  <a:moveTo>
                    <a:pt x="1029511" y="0"/>
                  </a:moveTo>
                  <a:lnTo>
                    <a:pt x="243112" y="0"/>
                  </a:lnTo>
                  <a:lnTo>
                    <a:pt x="0" y="238072"/>
                  </a:lnTo>
                  <a:lnTo>
                    <a:pt x="786616" y="238072"/>
                  </a:lnTo>
                  <a:lnTo>
                    <a:pt x="1029511" y="0"/>
                  </a:lnTo>
                  <a:close/>
                </a:path>
              </a:pathLst>
            </a:custGeom>
            <a:solidFill>
              <a:srgbClr val="00B4FF"/>
            </a:solidFill>
          </p:spPr>
          <p:txBody>
            <a:bodyPr wrap="square" lIns="0" tIns="0" rIns="0" bIns="0" rtlCol="0"/>
            <a:lstStyle/>
            <a:p>
              <a:endParaRPr sz="927"/>
            </a:p>
          </p:txBody>
        </p:sp>
        <p:sp>
          <p:nvSpPr>
            <p:cNvPr id="24" name="object 22">
              <a:extLst>
                <a:ext uri="{FF2B5EF4-FFF2-40B4-BE49-F238E27FC236}">
                  <a16:creationId xmlns:a16="http://schemas.microsoft.com/office/drawing/2014/main" id="{3DD9F296-6FD8-4B11-8EB4-5B73D6DABD65}"/>
                </a:ext>
              </a:extLst>
            </p:cNvPr>
            <p:cNvSpPr/>
            <p:nvPr/>
          </p:nvSpPr>
          <p:spPr>
            <a:xfrm>
              <a:off x="1900555" y="5151144"/>
              <a:ext cx="1029969" cy="238125"/>
            </a:xfrm>
            <a:custGeom>
              <a:avLst/>
              <a:gdLst/>
              <a:ahLst/>
              <a:cxnLst/>
              <a:rect l="l" t="t" r="r" b="b"/>
              <a:pathLst>
                <a:path w="1029969" h="238125">
                  <a:moveTo>
                    <a:pt x="1029510" y="0"/>
                  </a:moveTo>
                  <a:lnTo>
                    <a:pt x="243111" y="0"/>
                  </a:lnTo>
                  <a:lnTo>
                    <a:pt x="0" y="238072"/>
                  </a:lnTo>
                  <a:lnTo>
                    <a:pt x="786616" y="238072"/>
                  </a:lnTo>
                  <a:lnTo>
                    <a:pt x="1029510" y="0"/>
                  </a:lnTo>
                  <a:close/>
                </a:path>
              </a:pathLst>
            </a:custGeom>
            <a:solidFill>
              <a:srgbClr val="00B4FF"/>
            </a:solidFill>
          </p:spPr>
          <p:txBody>
            <a:bodyPr wrap="square" lIns="0" tIns="0" rIns="0" bIns="0" rtlCol="0"/>
            <a:lstStyle/>
            <a:p>
              <a:endParaRPr sz="927"/>
            </a:p>
          </p:txBody>
        </p:sp>
        <p:sp>
          <p:nvSpPr>
            <p:cNvPr id="25" name="object 23">
              <a:extLst>
                <a:ext uri="{FF2B5EF4-FFF2-40B4-BE49-F238E27FC236}">
                  <a16:creationId xmlns:a16="http://schemas.microsoft.com/office/drawing/2014/main" id="{1315E982-728E-4191-8EDF-20D2C1BEA387}"/>
                </a:ext>
              </a:extLst>
            </p:cNvPr>
            <p:cNvSpPr/>
            <p:nvPr/>
          </p:nvSpPr>
          <p:spPr>
            <a:xfrm>
              <a:off x="1900555" y="5151144"/>
              <a:ext cx="1029969" cy="238125"/>
            </a:xfrm>
            <a:custGeom>
              <a:avLst/>
              <a:gdLst/>
              <a:ahLst/>
              <a:cxnLst/>
              <a:rect l="l" t="t" r="r" b="b"/>
              <a:pathLst>
                <a:path w="1029969" h="238125">
                  <a:moveTo>
                    <a:pt x="0" y="238072"/>
                  </a:moveTo>
                  <a:lnTo>
                    <a:pt x="786616" y="238072"/>
                  </a:lnTo>
                  <a:lnTo>
                    <a:pt x="804294" y="220745"/>
                  </a:lnTo>
                  <a:lnTo>
                    <a:pt x="1029510" y="0"/>
                  </a:lnTo>
                  <a:lnTo>
                    <a:pt x="243111" y="0"/>
                  </a:lnTo>
                  <a:lnTo>
                    <a:pt x="86422" y="153441"/>
                  </a:lnTo>
                  <a:lnTo>
                    <a:pt x="0" y="238072"/>
                  </a:lnTo>
                </a:path>
              </a:pathLst>
            </a:custGeom>
            <a:ln w="14191">
              <a:solidFill>
                <a:srgbClr val="AAE6FF"/>
              </a:solidFill>
            </a:ln>
          </p:spPr>
          <p:txBody>
            <a:bodyPr wrap="square" lIns="0" tIns="0" rIns="0" bIns="0" rtlCol="0"/>
            <a:lstStyle/>
            <a:p>
              <a:endParaRPr sz="927"/>
            </a:p>
          </p:txBody>
        </p:sp>
        <p:sp>
          <p:nvSpPr>
            <p:cNvPr id="26" name="object 24">
              <a:extLst>
                <a:ext uri="{FF2B5EF4-FFF2-40B4-BE49-F238E27FC236}">
                  <a16:creationId xmlns:a16="http://schemas.microsoft.com/office/drawing/2014/main" id="{C57B3E96-B923-434A-A5A8-C8D5CAA68A02}"/>
                </a:ext>
              </a:extLst>
            </p:cNvPr>
            <p:cNvSpPr/>
            <p:nvPr/>
          </p:nvSpPr>
          <p:spPr>
            <a:xfrm>
              <a:off x="2015121" y="5158231"/>
              <a:ext cx="786765" cy="209550"/>
            </a:xfrm>
            <a:custGeom>
              <a:avLst/>
              <a:gdLst/>
              <a:ahLst/>
              <a:cxnLst/>
              <a:rect l="l" t="t" r="r" b="b"/>
              <a:pathLst>
                <a:path w="786764" h="209550">
                  <a:moveTo>
                    <a:pt x="335902" y="165900"/>
                  </a:moveTo>
                  <a:lnTo>
                    <a:pt x="128536" y="165900"/>
                  </a:lnTo>
                  <a:lnTo>
                    <a:pt x="164274" y="129933"/>
                  </a:lnTo>
                  <a:lnTo>
                    <a:pt x="0" y="173240"/>
                  </a:lnTo>
                  <a:lnTo>
                    <a:pt x="85686" y="209207"/>
                  </a:lnTo>
                  <a:lnTo>
                    <a:pt x="99885" y="194779"/>
                  </a:lnTo>
                  <a:lnTo>
                    <a:pt x="307263" y="194779"/>
                  </a:lnTo>
                  <a:lnTo>
                    <a:pt x="335902" y="165900"/>
                  </a:lnTo>
                  <a:close/>
                </a:path>
                <a:path w="786764" h="209550">
                  <a:moveTo>
                    <a:pt x="428929" y="65100"/>
                  </a:moveTo>
                  <a:lnTo>
                    <a:pt x="228676" y="65100"/>
                  </a:lnTo>
                  <a:lnTo>
                    <a:pt x="264414" y="28879"/>
                  </a:lnTo>
                  <a:lnTo>
                    <a:pt x="92786" y="79527"/>
                  </a:lnTo>
                  <a:lnTo>
                    <a:pt x="185826" y="115506"/>
                  </a:lnTo>
                  <a:lnTo>
                    <a:pt x="200025" y="93967"/>
                  </a:lnTo>
                  <a:lnTo>
                    <a:pt x="400291" y="93967"/>
                  </a:lnTo>
                  <a:lnTo>
                    <a:pt x="428929" y="65100"/>
                  </a:lnTo>
                  <a:close/>
                </a:path>
                <a:path w="786764" h="209550">
                  <a:moveTo>
                    <a:pt x="686244" y="137033"/>
                  </a:moveTo>
                  <a:lnTo>
                    <a:pt x="600557" y="101066"/>
                  </a:lnTo>
                  <a:lnTo>
                    <a:pt x="579018" y="115506"/>
                  </a:lnTo>
                  <a:lnTo>
                    <a:pt x="378739" y="115506"/>
                  </a:lnTo>
                  <a:lnTo>
                    <a:pt x="350100" y="144373"/>
                  </a:lnTo>
                  <a:lnTo>
                    <a:pt x="550367" y="144373"/>
                  </a:lnTo>
                  <a:lnTo>
                    <a:pt x="521728" y="180340"/>
                  </a:lnTo>
                  <a:lnTo>
                    <a:pt x="686244" y="137033"/>
                  </a:lnTo>
                  <a:close/>
                </a:path>
                <a:path w="786764" h="209550">
                  <a:moveTo>
                    <a:pt x="786371" y="36220"/>
                  </a:moveTo>
                  <a:lnTo>
                    <a:pt x="693343" y="0"/>
                  </a:lnTo>
                  <a:lnTo>
                    <a:pt x="679145" y="21793"/>
                  </a:lnTo>
                  <a:lnTo>
                    <a:pt x="478878" y="21793"/>
                  </a:lnTo>
                  <a:lnTo>
                    <a:pt x="450227" y="50660"/>
                  </a:lnTo>
                  <a:lnTo>
                    <a:pt x="650506" y="50660"/>
                  </a:lnTo>
                  <a:lnTo>
                    <a:pt x="614756" y="86626"/>
                  </a:lnTo>
                  <a:lnTo>
                    <a:pt x="786371" y="3622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927"/>
            </a:p>
          </p:txBody>
        </p:sp>
        <p:sp>
          <p:nvSpPr>
            <p:cNvPr id="27" name="object 25">
              <a:extLst>
                <a:ext uri="{FF2B5EF4-FFF2-40B4-BE49-F238E27FC236}">
                  <a16:creationId xmlns:a16="http://schemas.microsoft.com/office/drawing/2014/main" id="{195B4A57-732B-42B0-B92B-6F894695DDD9}"/>
                </a:ext>
              </a:extLst>
            </p:cNvPr>
            <p:cNvSpPr/>
            <p:nvPr/>
          </p:nvSpPr>
          <p:spPr>
            <a:xfrm>
              <a:off x="2022233" y="5165585"/>
              <a:ext cx="786765" cy="209550"/>
            </a:xfrm>
            <a:custGeom>
              <a:avLst/>
              <a:gdLst/>
              <a:ahLst/>
              <a:cxnLst/>
              <a:rect l="l" t="t" r="r" b="b"/>
              <a:pathLst>
                <a:path w="786764" h="209550">
                  <a:moveTo>
                    <a:pt x="335889" y="165887"/>
                  </a:moveTo>
                  <a:lnTo>
                    <a:pt x="128524" y="165887"/>
                  </a:lnTo>
                  <a:lnTo>
                    <a:pt x="164274" y="129679"/>
                  </a:lnTo>
                  <a:lnTo>
                    <a:pt x="0" y="172986"/>
                  </a:lnTo>
                  <a:lnTo>
                    <a:pt x="85674" y="209194"/>
                  </a:lnTo>
                  <a:lnTo>
                    <a:pt x="100126" y="194767"/>
                  </a:lnTo>
                  <a:lnTo>
                    <a:pt x="307238" y="194767"/>
                  </a:lnTo>
                  <a:lnTo>
                    <a:pt x="335889" y="165887"/>
                  </a:lnTo>
                  <a:close/>
                </a:path>
                <a:path w="786764" h="209550">
                  <a:moveTo>
                    <a:pt x="428917" y="64833"/>
                  </a:moveTo>
                  <a:lnTo>
                    <a:pt x="228663" y="64833"/>
                  </a:lnTo>
                  <a:lnTo>
                    <a:pt x="264401" y="28867"/>
                  </a:lnTo>
                  <a:lnTo>
                    <a:pt x="92773" y="79273"/>
                  </a:lnTo>
                  <a:lnTo>
                    <a:pt x="185813" y="115239"/>
                  </a:lnTo>
                  <a:lnTo>
                    <a:pt x="200012" y="93713"/>
                  </a:lnTo>
                  <a:lnTo>
                    <a:pt x="400278" y="93713"/>
                  </a:lnTo>
                  <a:lnTo>
                    <a:pt x="428917" y="64833"/>
                  </a:lnTo>
                  <a:close/>
                </a:path>
                <a:path w="786764" h="209550">
                  <a:moveTo>
                    <a:pt x="686231" y="137020"/>
                  </a:moveTo>
                  <a:lnTo>
                    <a:pt x="600544" y="101053"/>
                  </a:lnTo>
                  <a:lnTo>
                    <a:pt x="579005" y="115239"/>
                  </a:lnTo>
                  <a:lnTo>
                    <a:pt x="378726" y="115239"/>
                  </a:lnTo>
                  <a:lnTo>
                    <a:pt x="350342" y="144119"/>
                  </a:lnTo>
                  <a:lnTo>
                    <a:pt x="550354" y="144119"/>
                  </a:lnTo>
                  <a:lnTo>
                    <a:pt x="521957" y="180327"/>
                  </a:lnTo>
                  <a:lnTo>
                    <a:pt x="686231" y="137020"/>
                  </a:lnTo>
                  <a:close/>
                </a:path>
                <a:path w="786764" h="209550">
                  <a:moveTo>
                    <a:pt x="786358" y="35966"/>
                  </a:moveTo>
                  <a:lnTo>
                    <a:pt x="693331" y="0"/>
                  </a:lnTo>
                  <a:lnTo>
                    <a:pt x="679132" y="21526"/>
                  </a:lnTo>
                  <a:lnTo>
                    <a:pt x="478866" y="21526"/>
                  </a:lnTo>
                  <a:lnTo>
                    <a:pt x="450469" y="50406"/>
                  </a:lnTo>
                  <a:lnTo>
                    <a:pt x="650481" y="50406"/>
                  </a:lnTo>
                  <a:lnTo>
                    <a:pt x="614743" y="86614"/>
                  </a:lnTo>
                  <a:lnTo>
                    <a:pt x="786358" y="3596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927"/>
            </a:p>
          </p:txBody>
        </p:sp>
        <p:pic>
          <p:nvPicPr>
            <p:cNvPr id="28" name="object 26">
              <a:extLst>
                <a:ext uri="{FF2B5EF4-FFF2-40B4-BE49-F238E27FC236}">
                  <a16:creationId xmlns:a16="http://schemas.microsoft.com/office/drawing/2014/main" id="{7EA4DA57-135B-4E73-8DB4-88BE850DFD67}"/>
                </a:ext>
              </a:extLst>
            </p:cNvPr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870964" y="2842259"/>
              <a:ext cx="585215" cy="2401824"/>
            </a:xfrm>
            <a:prstGeom prst="rect">
              <a:avLst/>
            </a:prstGeom>
          </p:spPr>
        </p:pic>
        <p:sp>
          <p:nvSpPr>
            <p:cNvPr id="29" name="object 27">
              <a:extLst>
                <a:ext uri="{FF2B5EF4-FFF2-40B4-BE49-F238E27FC236}">
                  <a16:creationId xmlns:a16="http://schemas.microsoft.com/office/drawing/2014/main" id="{EF0FD6C1-B043-4D74-8E50-0C9746E33F2E}"/>
                </a:ext>
              </a:extLst>
            </p:cNvPr>
            <p:cNvSpPr/>
            <p:nvPr/>
          </p:nvSpPr>
          <p:spPr>
            <a:xfrm>
              <a:off x="1927386" y="2866161"/>
              <a:ext cx="473075" cy="2298065"/>
            </a:xfrm>
            <a:custGeom>
              <a:avLst/>
              <a:gdLst/>
              <a:ahLst/>
              <a:cxnLst/>
              <a:rect l="l" t="t" r="r" b="b"/>
              <a:pathLst>
                <a:path w="473075" h="2298065">
                  <a:moveTo>
                    <a:pt x="80940" y="0"/>
                  </a:moveTo>
                  <a:lnTo>
                    <a:pt x="71864" y="47349"/>
                  </a:lnTo>
                  <a:lnTo>
                    <a:pt x="62890" y="94754"/>
                  </a:lnTo>
                  <a:lnTo>
                    <a:pt x="54119" y="142273"/>
                  </a:lnTo>
                  <a:lnTo>
                    <a:pt x="45654" y="189961"/>
                  </a:lnTo>
                  <a:lnTo>
                    <a:pt x="37595" y="237875"/>
                  </a:lnTo>
                  <a:lnTo>
                    <a:pt x="30046" y="286071"/>
                  </a:lnTo>
                  <a:lnTo>
                    <a:pt x="23107" y="334606"/>
                  </a:lnTo>
                  <a:lnTo>
                    <a:pt x="16881" y="383536"/>
                  </a:lnTo>
                  <a:lnTo>
                    <a:pt x="11469" y="432918"/>
                  </a:lnTo>
                  <a:lnTo>
                    <a:pt x="6973" y="482809"/>
                  </a:lnTo>
                  <a:lnTo>
                    <a:pt x="3495" y="533264"/>
                  </a:lnTo>
                  <a:lnTo>
                    <a:pt x="1137" y="584340"/>
                  </a:lnTo>
                  <a:lnTo>
                    <a:pt x="0" y="636094"/>
                  </a:lnTo>
                  <a:lnTo>
                    <a:pt x="186" y="688582"/>
                  </a:lnTo>
                  <a:lnTo>
                    <a:pt x="1797" y="741860"/>
                  </a:lnTo>
                  <a:lnTo>
                    <a:pt x="4934" y="795986"/>
                  </a:lnTo>
                  <a:lnTo>
                    <a:pt x="9701" y="851015"/>
                  </a:lnTo>
                  <a:lnTo>
                    <a:pt x="16197" y="907004"/>
                  </a:lnTo>
                  <a:lnTo>
                    <a:pt x="24526" y="964010"/>
                  </a:lnTo>
                  <a:lnTo>
                    <a:pt x="32273" y="1007309"/>
                  </a:lnTo>
                  <a:lnTo>
                    <a:pt x="41852" y="1052950"/>
                  </a:lnTo>
                  <a:lnTo>
                    <a:pt x="53115" y="1100677"/>
                  </a:lnTo>
                  <a:lnTo>
                    <a:pt x="65912" y="1150235"/>
                  </a:lnTo>
                  <a:lnTo>
                    <a:pt x="80094" y="1201367"/>
                  </a:lnTo>
                  <a:lnTo>
                    <a:pt x="95512" y="1253819"/>
                  </a:lnTo>
                  <a:lnTo>
                    <a:pt x="112017" y="1307335"/>
                  </a:lnTo>
                  <a:lnTo>
                    <a:pt x="129458" y="1361659"/>
                  </a:lnTo>
                  <a:lnTo>
                    <a:pt x="147688" y="1416535"/>
                  </a:lnTo>
                  <a:lnTo>
                    <a:pt x="166556" y="1471708"/>
                  </a:lnTo>
                  <a:lnTo>
                    <a:pt x="185914" y="1526922"/>
                  </a:lnTo>
                  <a:lnTo>
                    <a:pt x="205612" y="1581921"/>
                  </a:lnTo>
                  <a:lnTo>
                    <a:pt x="225501" y="1636451"/>
                  </a:lnTo>
                  <a:lnTo>
                    <a:pt x="245432" y="1690254"/>
                  </a:lnTo>
                  <a:lnTo>
                    <a:pt x="265255" y="1743076"/>
                  </a:lnTo>
                  <a:lnTo>
                    <a:pt x="284822" y="1794662"/>
                  </a:lnTo>
                  <a:lnTo>
                    <a:pt x="303982" y="1844754"/>
                  </a:lnTo>
                  <a:lnTo>
                    <a:pt x="322587" y="1893098"/>
                  </a:lnTo>
                  <a:lnTo>
                    <a:pt x="340488" y="1939439"/>
                  </a:lnTo>
                  <a:lnTo>
                    <a:pt x="357535" y="1983520"/>
                  </a:lnTo>
                  <a:lnTo>
                    <a:pt x="373578" y="2025085"/>
                  </a:lnTo>
                  <a:lnTo>
                    <a:pt x="388470" y="2063880"/>
                  </a:lnTo>
                  <a:lnTo>
                    <a:pt x="402060" y="2099648"/>
                  </a:lnTo>
                  <a:lnTo>
                    <a:pt x="424738" y="2161083"/>
                  </a:lnTo>
                  <a:lnTo>
                    <a:pt x="452603" y="2242132"/>
                  </a:lnTo>
                  <a:lnTo>
                    <a:pt x="464946" y="2277624"/>
                  </a:lnTo>
                  <a:lnTo>
                    <a:pt x="471398" y="2295263"/>
                  </a:lnTo>
                  <a:lnTo>
                    <a:pt x="472801" y="2297601"/>
                  </a:lnTo>
                  <a:lnTo>
                    <a:pt x="469996" y="2287187"/>
                  </a:lnTo>
                  <a:lnTo>
                    <a:pt x="463824" y="2266573"/>
                  </a:lnTo>
                  <a:lnTo>
                    <a:pt x="455128" y="2238307"/>
                  </a:lnTo>
                  <a:lnTo>
                    <a:pt x="444749" y="2204941"/>
                  </a:lnTo>
                  <a:lnTo>
                    <a:pt x="433528" y="2169024"/>
                  </a:lnTo>
                </a:path>
              </a:pathLst>
            </a:custGeom>
            <a:ln w="26741">
              <a:solidFill>
                <a:srgbClr val="C0504D"/>
              </a:solidFill>
            </a:ln>
          </p:spPr>
          <p:txBody>
            <a:bodyPr wrap="square" lIns="0" tIns="0" rIns="0" bIns="0" rtlCol="0"/>
            <a:lstStyle/>
            <a:p>
              <a:endParaRPr sz="927"/>
            </a:p>
          </p:txBody>
        </p:sp>
        <p:pic>
          <p:nvPicPr>
            <p:cNvPr id="30" name="object 28">
              <a:extLst>
                <a:ext uri="{FF2B5EF4-FFF2-40B4-BE49-F238E27FC236}">
                  <a16:creationId xmlns:a16="http://schemas.microsoft.com/office/drawing/2014/main" id="{52B19D90-0063-47A9-9823-340A4E9156FA}"/>
                </a:ext>
              </a:extLst>
            </p:cNvPr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657348" y="3287268"/>
              <a:ext cx="2328672" cy="2682239"/>
            </a:xfrm>
            <a:prstGeom prst="rect">
              <a:avLst/>
            </a:prstGeom>
          </p:spPr>
        </p:pic>
        <p:sp>
          <p:nvSpPr>
            <p:cNvPr id="31" name="object 29">
              <a:extLst>
                <a:ext uri="{FF2B5EF4-FFF2-40B4-BE49-F238E27FC236}">
                  <a16:creationId xmlns:a16="http://schemas.microsoft.com/office/drawing/2014/main" id="{B9C1CD39-7CFD-4D58-A933-D9840703EFAF}"/>
                </a:ext>
              </a:extLst>
            </p:cNvPr>
            <p:cNvSpPr/>
            <p:nvPr/>
          </p:nvSpPr>
          <p:spPr>
            <a:xfrm>
              <a:off x="2712798" y="3316132"/>
              <a:ext cx="2223135" cy="2578100"/>
            </a:xfrm>
            <a:custGeom>
              <a:avLst/>
              <a:gdLst/>
              <a:ahLst/>
              <a:cxnLst/>
              <a:rect l="l" t="t" r="r" b="b"/>
              <a:pathLst>
                <a:path w="2223135" h="2578100">
                  <a:moveTo>
                    <a:pt x="0" y="0"/>
                  </a:moveTo>
                  <a:lnTo>
                    <a:pt x="19189" y="46416"/>
                  </a:lnTo>
                  <a:lnTo>
                    <a:pt x="38410" y="92812"/>
                  </a:lnTo>
                  <a:lnTo>
                    <a:pt x="57695" y="139168"/>
                  </a:lnTo>
                  <a:lnTo>
                    <a:pt x="77074" y="185465"/>
                  </a:lnTo>
                  <a:lnTo>
                    <a:pt x="96581" y="231683"/>
                  </a:lnTo>
                  <a:lnTo>
                    <a:pt x="116246" y="277801"/>
                  </a:lnTo>
                  <a:lnTo>
                    <a:pt x="136101" y="323801"/>
                  </a:lnTo>
                  <a:lnTo>
                    <a:pt x="156179" y="369661"/>
                  </a:lnTo>
                  <a:lnTo>
                    <a:pt x="176510" y="415363"/>
                  </a:lnTo>
                  <a:lnTo>
                    <a:pt x="197126" y="460886"/>
                  </a:lnTo>
                  <a:lnTo>
                    <a:pt x="218060" y="506211"/>
                  </a:lnTo>
                  <a:lnTo>
                    <a:pt x="239342" y="551317"/>
                  </a:lnTo>
                  <a:lnTo>
                    <a:pt x="261005" y="596186"/>
                  </a:lnTo>
                  <a:lnTo>
                    <a:pt x="283080" y="640796"/>
                  </a:lnTo>
                  <a:lnTo>
                    <a:pt x="305599" y="685128"/>
                  </a:lnTo>
                  <a:lnTo>
                    <a:pt x="328593" y="729163"/>
                  </a:lnTo>
                  <a:lnTo>
                    <a:pt x="352095" y="772881"/>
                  </a:lnTo>
                  <a:lnTo>
                    <a:pt x="376136" y="816261"/>
                  </a:lnTo>
                  <a:lnTo>
                    <a:pt x="400748" y="859284"/>
                  </a:lnTo>
                  <a:lnTo>
                    <a:pt x="425962" y="901930"/>
                  </a:lnTo>
                  <a:lnTo>
                    <a:pt x="451811" y="944179"/>
                  </a:lnTo>
                  <a:lnTo>
                    <a:pt x="478325" y="986011"/>
                  </a:lnTo>
                  <a:lnTo>
                    <a:pt x="505305" y="1027441"/>
                  </a:lnTo>
                  <a:lnTo>
                    <a:pt x="532548" y="1068505"/>
                  </a:lnTo>
                  <a:lnTo>
                    <a:pt x="560088" y="1109214"/>
                  </a:lnTo>
                  <a:lnTo>
                    <a:pt x="587955" y="1149581"/>
                  </a:lnTo>
                  <a:lnTo>
                    <a:pt x="616182" y="1189616"/>
                  </a:lnTo>
                  <a:lnTo>
                    <a:pt x="644800" y="1229333"/>
                  </a:lnTo>
                  <a:lnTo>
                    <a:pt x="673840" y="1268744"/>
                  </a:lnTo>
                  <a:lnTo>
                    <a:pt x="703335" y="1307859"/>
                  </a:lnTo>
                  <a:lnTo>
                    <a:pt x="733316" y="1346691"/>
                  </a:lnTo>
                  <a:lnTo>
                    <a:pt x="763816" y="1385252"/>
                  </a:lnTo>
                  <a:lnTo>
                    <a:pt x="794864" y="1423553"/>
                  </a:lnTo>
                  <a:lnTo>
                    <a:pt x="826494" y="1461607"/>
                  </a:lnTo>
                  <a:lnTo>
                    <a:pt x="858738" y="1499426"/>
                  </a:lnTo>
                  <a:lnTo>
                    <a:pt x="891626" y="1537021"/>
                  </a:lnTo>
                  <a:lnTo>
                    <a:pt x="925190" y="1574405"/>
                  </a:lnTo>
                  <a:lnTo>
                    <a:pt x="959463" y="1611588"/>
                  </a:lnTo>
                  <a:lnTo>
                    <a:pt x="994475" y="1648584"/>
                  </a:lnTo>
                  <a:lnTo>
                    <a:pt x="1030259" y="1685404"/>
                  </a:lnTo>
                  <a:lnTo>
                    <a:pt x="1066847" y="1722060"/>
                  </a:lnTo>
                  <a:lnTo>
                    <a:pt x="1104269" y="1758564"/>
                  </a:lnTo>
                  <a:lnTo>
                    <a:pt x="1142558" y="1794927"/>
                  </a:lnTo>
                  <a:lnTo>
                    <a:pt x="1181746" y="1831163"/>
                  </a:lnTo>
                  <a:lnTo>
                    <a:pt x="1217035" y="1862880"/>
                  </a:lnTo>
                  <a:lnTo>
                    <a:pt x="1253103" y="1894370"/>
                  </a:lnTo>
                  <a:lnTo>
                    <a:pt x="1289916" y="1925643"/>
                  </a:lnTo>
                  <a:lnTo>
                    <a:pt x="1327442" y="1956707"/>
                  </a:lnTo>
                  <a:lnTo>
                    <a:pt x="1365648" y="1987572"/>
                  </a:lnTo>
                  <a:lnTo>
                    <a:pt x="1404503" y="2018249"/>
                  </a:lnTo>
                  <a:lnTo>
                    <a:pt x="1443974" y="2048745"/>
                  </a:lnTo>
                  <a:lnTo>
                    <a:pt x="1484028" y="2079071"/>
                  </a:lnTo>
                  <a:lnTo>
                    <a:pt x="1524634" y="2109236"/>
                  </a:lnTo>
                  <a:lnTo>
                    <a:pt x="1565757" y="2139249"/>
                  </a:lnTo>
                  <a:lnTo>
                    <a:pt x="1607367" y="2169121"/>
                  </a:lnTo>
                  <a:lnTo>
                    <a:pt x="1649431" y="2198860"/>
                  </a:lnTo>
                  <a:lnTo>
                    <a:pt x="1691917" y="2228476"/>
                  </a:lnTo>
                  <a:lnTo>
                    <a:pt x="1734791" y="2257978"/>
                  </a:lnTo>
                  <a:lnTo>
                    <a:pt x="1778022" y="2287376"/>
                  </a:lnTo>
                  <a:lnTo>
                    <a:pt x="1821576" y="2316680"/>
                  </a:lnTo>
                  <a:lnTo>
                    <a:pt x="1865423" y="2345898"/>
                  </a:lnTo>
                  <a:lnTo>
                    <a:pt x="1909529" y="2375041"/>
                  </a:lnTo>
                  <a:lnTo>
                    <a:pt x="1953862" y="2404117"/>
                  </a:lnTo>
                  <a:lnTo>
                    <a:pt x="1998389" y="2433137"/>
                  </a:lnTo>
                  <a:lnTo>
                    <a:pt x="2043078" y="2462109"/>
                  </a:lnTo>
                  <a:lnTo>
                    <a:pt x="2087897" y="2491043"/>
                  </a:lnTo>
                  <a:lnTo>
                    <a:pt x="2132814" y="2519949"/>
                  </a:lnTo>
                  <a:lnTo>
                    <a:pt x="2177795" y="2548836"/>
                  </a:lnTo>
                  <a:lnTo>
                    <a:pt x="2222808" y="2577714"/>
                  </a:lnTo>
                </a:path>
              </a:pathLst>
            </a:custGeom>
            <a:ln w="26750">
              <a:solidFill>
                <a:srgbClr val="C0504D"/>
              </a:solidFill>
            </a:ln>
          </p:spPr>
          <p:txBody>
            <a:bodyPr wrap="square" lIns="0" tIns="0" rIns="0" bIns="0" rtlCol="0"/>
            <a:lstStyle/>
            <a:p>
              <a:endParaRPr sz="927"/>
            </a:p>
          </p:txBody>
        </p:sp>
        <p:pic>
          <p:nvPicPr>
            <p:cNvPr id="32" name="object 30">
              <a:extLst>
                <a:ext uri="{FF2B5EF4-FFF2-40B4-BE49-F238E27FC236}">
                  <a16:creationId xmlns:a16="http://schemas.microsoft.com/office/drawing/2014/main" id="{F21D4E32-4ADE-400B-A9A2-E494E0434A04}"/>
                </a:ext>
              </a:extLst>
            </p:cNvPr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730500" y="2915411"/>
              <a:ext cx="1709927" cy="1520952"/>
            </a:xfrm>
            <a:prstGeom prst="rect">
              <a:avLst/>
            </a:prstGeom>
          </p:spPr>
        </p:pic>
        <p:sp>
          <p:nvSpPr>
            <p:cNvPr id="33" name="object 31">
              <a:extLst>
                <a:ext uri="{FF2B5EF4-FFF2-40B4-BE49-F238E27FC236}">
                  <a16:creationId xmlns:a16="http://schemas.microsoft.com/office/drawing/2014/main" id="{AE449A77-3536-4111-82C8-43502E8BDF3B}"/>
                </a:ext>
              </a:extLst>
            </p:cNvPr>
            <p:cNvSpPr/>
            <p:nvPr/>
          </p:nvSpPr>
          <p:spPr>
            <a:xfrm>
              <a:off x="2782993" y="2949798"/>
              <a:ext cx="1604645" cy="1412240"/>
            </a:xfrm>
            <a:custGeom>
              <a:avLst/>
              <a:gdLst/>
              <a:ahLst/>
              <a:cxnLst/>
              <a:rect l="l" t="t" r="r" b="b"/>
              <a:pathLst>
                <a:path w="1604645" h="1412239">
                  <a:moveTo>
                    <a:pt x="0" y="0"/>
                  </a:moveTo>
                  <a:lnTo>
                    <a:pt x="38037" y="28682"/>
                  </a:lnTo>
                  <a:lnTo>
                    <a:pt x="76086" y="57398"/>
                  </a:lnTo>
                  <a:lnTo>
                    <a:pt x="114155" y="86180"/>
                  </a:lnTo>
                  <a:lnTo>
                    <a:pt x="152255" y="115061"/>
                  </a:lnTo>
                  <a:lnTo>
                    <a:pt x="190396" y="144075"/>
                  </a:lnTo>
                  <a:lnTo>
                    <a:pt x="228590" y="173254"/>
                  </a:lnTo>
                  <a:lnTo>
                    <a:pt x="266846" y="202632"/>
                  </a:lnTo>
                  <a:lnTo>
                    <a:pt x="305174" y="232241"/>
                  </a:lnTo>
                  <a:lnTo>
                    <a:pt x="343585" y="262115"/>
                  </a:lnTo>
                  <a:lnTo>
                    <a:pt x="382090" y="292287"/>
                  </a:lnTo>
                  <a:lnTo>
                    <a:pt x="420698" y="322790"/>
                  </a:lnTo>
                  <a:lnTo>
                    <a:pt x="459421" y="353656"/>
                  </a:lnTo>
                  <a:lnTo>
                    <a:pt x="498268" y="384920"/>
                  </a:lnTo>
                  <a:lnTo>
                    <a:pt x="537250" y="416614"/>
                  </a:lnTo>
                  <a:lnTo>
                    <a:pt x="576377" y="448771"/>
                  </a:lnTo>
                  <a:lnTo>
                    <a:pt x="615660" y="481425"/>
                  </a:lnTo>
                  <a:lnTo>
                    <a:pt x="655108" y="514608"/>
                  </a:lnTo>
                  <a:lnTo>
                    <a:pt x="694733" y="548353"/>
                  </a:lnTo>
                  <a:lnTo>
                    <a:pt x="734545" y="582694"/>
                  </a:lnTo>
                  <a:lnTo>
                    <a:pt x="774554" y="617664"/>
                  </a:lnTo>
                  <a:lnTo>
                    <a:pt x="809510" y="648602"/>
                  </a:lnTo>
                  <a:lnTo>
                    <a:pt x="844616" y="680019"/>
                  </a:lnTo>
                  <a:lnTo>
                    <a:pt x="879866" y="711892"/>
                  </a:lnTo>
                  <a:lnTo>
                    <a:pt x="915252" y="744201"/>
                  </a:lnTo>
                  <a:lnTo>
                    <a:pt x="950767" y="776923"/>
                  </a:lnTo>
                  <a:lnTo>
                    <a:pt x="986406" y="810037"/>
                  </a:lnTo>
                  <a:lnTo>
                    <a:pt x="1022160" y="843520"/>
                  </a:lnTo>
                  <a:lnTo>
                    <a:pt x="1058023" y="877352"/>
                  </a:lnTo>
                  <a:lnTo>
                    <a:pt x="1093989" y="911510"/>
                  </a:lnTo>
                  <a:lnTo>
                    <a:pt x="1130050" y="945973"/>
                  </a:lnTo>
                  <a:lnTo>
                    <a:pt x="1166200" y="980718"/>
                  </a:lnTo>
                  <a:lnTo>
                    <a:pt x="1202432" y="1015725"/>
                  </a:lnTo>
                  <a:lnTo>
                    <a:pt x="1238738" y="1050970"/>
                  </a:lnTo>
                  <a:lnTo>
                    <a:pt x="1275113" y="1086434"/>
                  </a:lnTo>
                  <a:lnTo>
                    <a:pt x="1311550" y="1122093"/>
                  </a:lnTo>
                  <a:lnTo>
                    <a:pt x="1348041" y="1157926"/>
                  </a:lnTo>
                  <a:lnTo>
                    <a:pt x="1384579" y="1193912"/>
                  </a:lnTo>
                  <a:lnTo>
                    <a:pt x="1421159" y="1230028"/>
                  </a:lnTo>
                  <a:lnTo>
                    <a:pt x="1457773" y="1266252"/>
                  </a:lnTo>
                  <a:lnTo>
                    <a:pt x="1494414" y="1302564"/>
                  </a:lnTo>
                  <a:lnTo>
                    <a:pt x="1531076" y="1338941"/>
                  </a:lnTo>
                  <a:lnTo>
                    <a:pt x="1567751" y="1375362"/>
                  </a:lnTo>
                  <a:lnTo>
                    <a:pt x="1604433" y="1411804"/>
                  </a:lnTo>
                </a:path>
              </a:pathLst>
            </a:custGeom>
            <a:ln w="26753">
              <a:solidFill>
                <a:srgbClr val="C0504D"/>
              </a:solidFill>
            </a:ln>
          </p:spPr>
          <p:txBody>
            <a:bodyPr wrap="square" lIns="0" tIns="0" rIns="0" bIns="0" rtlCol="0"/>
            <a:lstStyle/>
            <a:p>
              <a:endParaRPr sz="927"/>
            </a:p>
          </p:txBody>
        </p:sp>
        <p:pic>
          <p:nvPicPr>
            <p:cNvPr id="34" name="object 32">
              <a:extLst>
                <a:ext uri="{FF2B5EF4-FFF2-40B4-BE49-F238E27FC236}">
                  <a16:creationId xmlns:a16="http://schemas.microsoft.com/office/drawing/2014/main" id="{DE232F2B-A2AF-4B00-8870-96E5D962ED1F}"/>
                </a:ext>
              </a:extLst>
            </p:cNvPr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806700" y="2662427"/>
              <a:ext cx="5081015" cy="2255520"/>
            </a:xfrm>
            <a:prstGeom prst="rect">
              <a:avLst/>
            </a:prstGeom>
          </p:spPr>
        </p:pic>
        <p:sp>
          <p:nvSpPr>
            <p:cNvPr id="35" name="object 33">
              <a:extLst>
                <a:ext uri="{FF2B5EF4-FFF2-40B4-BE49-F238E27FC236}">
                  <a16:creationId xmlns:a16="http://schemas.microsoft.com/office/drawing/2014/main" id="{7111A4AA-4396-40F8-B392-A8F52A8F2CC2}"/>
                </a:ext>
              </a:extLst>
            </p:cNvPr>
            <p:cNvSpPr/>
            <p:nvPr/>
          </p:nvSpPr>
          <p:spPr>
            <a:xfrm>
              <a:off x="2853187" y="2697213"/>
              <a:ext cx="4984115" cy="2146300"/>
            </a:xfrm>
            <a:custGeom>
              <a:avLst/>
              <a:gdLst/>
              <a:ahLst/>
              <a:cxnLst/>
              <a:rect l="l" t="t" r="r" b="b"/>
              <a:pathLst>
                <a:path w="4984115" h="2146300">
                  <a:moveTo>
                    <a:pt x="0" y="0"/>
                  </a:moveTo>
                  <a:lnTo>
                    <a:pt x="52930" y="16102"/>
                  </a:lnTo>
                  <a:lnTo>
                    <a:pt x="105849" y="32202"/>
                  </a:lnTo>
                  <a:lnTo>
                    <a:pt x="158745" y="48297"/>
                  </a:lnTo>
                  <a:lnTo>
                    <a:pt x="211607" y="64387"/>
                  </a:lnTo>
                  <a:lnTo>
                    <a:pt x="264424" y="80467"/>
                  </a:lnTo>
                  <a:lnTo>
                    <a:pt x="317183" y="96537"/>
                  </a:lnTo>
                  <a:lnTo>
                    <a:pt x="369875" y="112594"/>
                  </a:lnTo>
                  <a:lnTo>
                    <a:pt x="422487" y="128637"/>
                  </a:lnTo>
                  <a:lnTo>
                    <a:pt x="475008" y="144661"/>
                  </a:lnTo>
                  <a:lnTo>
                    <a:pt x="527427" y="160667"/>
                  </a:lnTo>
                  <a:lnTo>
                    <a:pt x="579732" y="176651"/>
                  </a:lnTo>
                  <a:lnTo>
                    <a:pt x="631911" y="192612"/>
                  </a:lnTo>
                  <a:lnTo>
                    <a:pt x="683955" y="208546"/>
                  </a:lnTo>
                  <a:lnTo>
                    <a:pt x="735851" y="224453"/>
                  </a:lnTo>
                  <a:lnTo>
                    <a:pt x="787587" y="240330"/>
                  </a:lnTo>
                  <a:lnTo>
                    <a:pt x="839153" y="256175"/>
                  </a:lnTo>
                  <a:lnTo>
                    <a:pt x="890537" y="271985"/>
                  </a:lnTo>
                  <a:lnTo>
                    <a:pt x="941728" y="287759"/>
                  </a:lnTo>
                  <a:lnTo>
                    <a:pt x="992714" y="303494"/>
                  </a:lnTo>
                  <a:lnTo>
                    <a:pt x="1043484" y="319188"/>
                  </a:lnTo>
                  <a:lnTo>
                    <a:pt x="1094026" y="334840"/>
                  </a:lnTo>
                  <a:lnTo>
                    <a:pt x="1144330" y="350446"/>
                  </a:lnTo>
                  <a:lnTo>
                    <a:pt x="1194384" y="366005"/>
                  </a:lnTo>
                  <a:lnTo>
                    <a:pt x="1244176" y="381515"/>
                  </a:lnTo>
                  <a:lnTo>
                    <a:pt x="1293695" y="396974"/>
                  </a:lnTo>
                  <a:lnTo>
                    <a:pt x="1342930" y="412378"/>
                  </a:lnTo>
                  <a:lnTo>
                    <a:pt x="1391870" y="427727"/>
                  </a:lnTo>
                  <a:lnTo>
                    <a:pt x="1440502" y="443018"/>
                  </a:lnTo>
                  <a:lnTo>
                    <a:pt x="1488816" y="458249"/>
                  </a:lnTo>
                  <a:lnTo>
                    <a:pt x="1536801" y="473417"/>
                  </a:lnTo>
                  <a:lnTo>
                    <a:pt x="1584444" y="488521"/>
                  </a:lnTo>
                  <a:lnTo>
                    <a:pt x="1631735" y="503559"/>
                  </a:lnTo>
                  <a:lnTo>
                    <a:pt x="1678662" y="518528"/>
                  </a:lnTo>
                  <a:lnTo>
                    <a:pt x="1725213" y="533426"/>
                  </a:lnTo>
                  <a:lnTo>
                    <a:pt x="1771378" y="548251"/>
                  </a:lnTo>
                  <a:lnTo>
                    <a:pt x="1817146" y="563001"/>
                  </a:lnTo>
                  <a:lnTo>
                    <a:pt x="1862504" y="577674"/>
                  </a:lnTo>
                  <a:lnTo>
                    <a:pt x="1907441" y="592268"/>
                  </a:lnTo>
                  <a:lnTo>
                    <a:pt x="1951946" y="606779"/>
                  </a:lnTo>
                  <a:lnTo>
                    <a:pt x="1996008" y="621208"/>
                  </a:lnTo>
                  <a:lnTo>
                    <a:pt x="2039614" y="635550"/>
                  </a:lnTo>
                  <a:lnTo>
                    <a:pt x="2082755" y="649804"/>
                  </a:lnTo>
                  <a:lnTo>
                    <a:pt x="2125418" y="663968"/>
                  </a:lnTo>
                  <a:lnTo>
                    <a:pt x="2167593" y="678040"/>
                  </a:lnTo>
                  <a:lnTo>
                    <a:pt x="2209267" y="692018"/>
                  </a:lnTo>
                  <a:lnTo>
                    <a:pt x="2250429" y="705898"/>
                  </a:lnTo>
                  <a:lnTo>
                    <a:pt x="2291068" y="719680"/>
                  </a:lnTo>
                  <a:lnTo>
                    <a:pt x="2331173" y="733362"/>
                  </a:lnTo>
                  <a:lnTo>
                    <a:pt x="2370732" y="746940"/>
                  </a:lnTo>
                  <a:lnTo>
                    <a:pt x="2409734" y="760413"/>
                  </a:lnTo>
                  <a:lnTo>
                    <a:pt x="2448168" y="773779"/>
                  </a:lnTo>
                  <a:lnTo>
                    <a:pt x="2510070" y="795381"/>
                  </a:lnTo>
                  <a:lnTo>
                    <a:pt x="2570310" y="816415"/>
                  </a:lnTo>
                  <a:lnTo>
                    <a:pt x="2628952" y="836921"/>
                  </a:lnTo>
                  <a:lnTo>
                    <a:pt x="2686065" y="856939"/>
                  </a:lnTo>
                  <a:lnTo>
                    <a:pt x="2741713" y="876507"/>
                  </a:lnTo>
                  <a:lnTo>
                    <a:pt x="2795962" y="895666"/>
                  </a:lnTo>
                  <a:lnTo>
                    <a:pt x="2848879" y="914456"/>
                  </a:lnTo>
                  <a:lnTo>
                    <a:pt x="2900529" y="932916"/>
                  </a:lnTo>
                  <a:lnTo>
                    <a:pt x="2950979" y="951086"/>
                  </a:lnTo>
                  <a:lnTo>
                    <a:pt x="3000295" y="969005"/>
                  </a:lnTo>
                  <a:lnTo>
                    <a:pt x="3048542" y="986713"/>
                  </a:lnTo>
                  <a:lnTo>
                    <a:pt x="3095788" y="1004251"/>
                  </a:lnTo>
                  <a:lnTo>
                    <a:pt x="3142096" y="1021657"/>
                  </a:lnTo>
                  <a:lnTo>
                    <a:pt x="3187535" y="1038972"/>
                  </a:lnTo>
                  <a:lnTo>
                    <a:pt x="3232170" y="1056234"/>
                  </a:lnTo>
                  <a:lnTo>
                    <a:pt x="3276066" y="1073485"/>
                  </a:lnTo>
                  <a:lnTo>
                    <a:pt x="3319290" y="1090763"/>
                  </a:lnTo>
                  <a:lnTo>
                    <a:pt x="3361908" y="1108108"/>
                  </a:lnTo>
                  <a:lnTo>
                    <a:pt x="3403986" y="1125559"/>
                  </a:lnTo>
                  <a:lnTo>
                    <a:pt x="3445591" y="1143158"/>
                  </a:lnTo>
                  <a:lnTo>
                    <a:pt x="3486787" y="1160942"/>
                  </a:lnTo>
                  <a:lnTo>
                    <a:pt x="3527641" y="1178953"/>
                  </a:lnTo>
                  <a:lnTo>
                    <a:pt x="3568219" y="1197229"/>
                  </a:lnTo>
                  <a:lnTo>
                    <a:pt x="3608588" y="1215810"/>
                  </a:lnTo>
                  <a:lnTo>
                    <a:pt x="3648813" y="1234737"/>
                  </a:lnTo>
                  <a:lnTo>
                    <a:pt x="3688960" y="1254048"/>
                  </a:lnTo>
                  <a:lnTo>
                    <a:pt x="3729095" y="1273784"/>
                  </a:lnTo>
                  <a:lnTo>
                    <a:pt x="3769284" y="1293983"/>
                  </a:lnTo>
                  <a:lnTo>
                    <a:pt x="3809594" y="1314687"/>
                  </a:lnTo>
                  <a:lnTo>
                    <a:pt x="3850090" y="1335934"/>
                  </a:lnTo>
                  <a:lnTo>
                    <a:pt x="3890839" y="1357764"/>
                  </a:lnTo>
                  <a:lnTo>
                    <a:pt x="3937439" y="1383386"/>
                  </a:lnTo>
                  <a:lnTo>
                    <a:pt x="3983346" y="1409413"/>
                  </a:lnTo>
                  <a:lnTo>
                    <a:pt x="4028587" y="1435829"/>
                  </a:lnTo>
                  <a:lnTo>
                    <a:pt x="4073189" y="1462619"/>
                  </a:lnTo>
                  <a:lnTo>
                    <a:pt x="4117177" y="1489767"/>
                  </a:lnTo>
                  <a:lnTo>
                    <a:pt x="4160579" y="1517258"/>
                  </a:lnTo>
                  <a:lnTo>
                    <a:pt x="4203421" y="1545077"/>
                  </a:lnTo>
                  <a:lnTo>
                    <a:pt x="4245730" y="1573206"/>
                  </a:lnTo>
                  <a:lnTo>
                    <a:pt x="4287533" y="1601632"/>
                  </a:lnTo>
                  <a:lnTo>
                    <a:pt x="4328856" y="1630338"/>
                  </a:lnTo>
                  <a:lnTo>
                    <a:pt x="4369726" y="1659309"/>
                  </a:lnTo>
                  <a:lnTo>
                    <a:pt x="4410169" y="1688529"/>
                  </a:lnTo>
                  <a:lnTo>
                    <a:pt x="4450213" y="1717982"/>
                  </a:lnTo>
                  <a:lnTo>
                    <a:pt x="4489883" y="1747654"/>
                  </a:lnTo>
                  <a:lnTo>
                    <a:pt x="4529207" y="1777528"/>
                  </a:lnTo>
                  <a:lnTo>
                    <a:pt x="4568211" y="1807589"/>
                  </a:lnTo>
                  <a:lnTo>
                    <a:pt x="4606922" y="1837822"/>
                  </a:lnTo>
                  <a:lnTo>
                    <a:pt x="4645367" y="1868210"/>
                  </a:lnTo>
                  <a:lnTo>
                    <a:pt x="4683571" y="1898738"/>
                  </a:lnTo>
                  <a:lnTo>
                    <a:pt x="4721563" y="1929391"/>
                  </a:lnTo>
                  <a:lnTo>
                    <a:pt x="4759367" y="1960153"/>
                  </a:lnTo>
                  <a:lnTo>
                    <a:pt x="4797012" y="1991009"/>
                  </a:lnTo>
                  <a:lnTo>
                    <a:pt x="4834524" y="2021942"/>
                  </a:lnTo>
                  <a:lnTo>
                    <a:pt x="4871929" y="2052938"/>
                  </a:lnTo>
                  <a:lnTo>
                    <a:pt x="4909254" y="2083980"/>
                  </a:lnTo>
                  <a:lnTo>
                    <a:pt x="4946525" y="2115054"/>
                  </a:lnTo>
                  <a:lnTo>
                    <a:pt x="4983770" y="2146143"/>
                  </a:lnTo>
                </a:path>
              </a:pathLst>
            </a:custGeom>
            <a:ln w="26760">
              <a:solidFill>
                <a:srgbClr val="C0504D"/>
              </a:solidFill>
            </a:ln>
          </p:spPr>
          <p:txBody>
            <a:bodyPr wrap="square" lIns="0" tIns="0" rIns="0" bIns="0" rtlCol="0"/>
            <a:lstStyle/>
            <a:p>
              <a:endParaRPr sz="927"/>
            </a:p>
          </p:txBody>
        </p:sp>
      </p:grpSp>
      <p:sp>
        <p:nvSpPr>
          <p:cNvPr id="36" name="object 34">
            <a:extLst>
              <a:ext uri="{FF2B5EF4-FFF2-40B4-BE49-F238E27FC236}">
                <a16:creationId xmlns:a16="http://schemas.microsoft.com/office/drawing/2014/main" id="{3513F11A-716C-4109-B2EB-81F5C6ED508B}"/>
              </a:ext>
            </a:extLst>
          </p:cNvPr>
          <p:cNvSpPr txBox="1"/>
          <p:nvPr/>
        </p:nvSpPr>
        <p:spPr>
          <a:xfrm>
            <a:off x="4425898" y="1734179"/>
            <a:ext cx="2836836" cy="439076"/>
          </a:xfrm>
          <a:prstGeom prst="rect">
            <a:avLst/>
          </a:prstGeom>
        </p:spPr>
        <p:txBody>
          <a:bodyPr vert="horz" wrap="square" lIns="0" tIns="16809" rIns="0" bIns="0" rtlCol="0">
            <a:spAutoFit/>
          </a:bodyPr>
          <a:lstStyle/>
          <a:p>
            <a:pPr marR="3362" indent="7938">
              <a:lnSpc>
                <a:spcPts val="1655"/>
              </a:lnSpc>
              <a:spcBef>
                <a:spcPts val="132"/>
              </a:spcBef>
            </a:pPr>
            <a:r>
              <a:rPr lang="en-US" sz="1390" b="1" spc="-20" dirty="0"/>
              <a:t>Open and standard interface </a:t>
            </a:r>
            <a:r>
              <a:rPr sz="1390" b="1" spc="-3" dirty="0"/>
              <a:t>to</a:t>
            </a:r>
            <a:r>
              <a:rPr lang="en-US" sz="1390" b="1" spc="-13" dirty="0"/>
              <a:t> </a:t>
            </a:r>
            <a:r>
              <a:rPr sz="1390" b="1" dirty="0"/>
              <a:t>the</a:t>
            </a:r>
            <a:r>
              <a:rPr sz="1390" b="1" spc="-17" dirty="0"/>
              <a:t> </a:t>
            </a:r>
            <a:r>
              <a:rPr sz="1390" b="1" dirty="0"/>
              <a:t>data</a:t>
            </a:r>
            <a:r>
              <a:rPr sz="1390" b="1" spc="-17" dirty="0"/>
              <a:t> </a:t>
            </a:r>
            <a:r>
              <a:rPr sz="1390" b="1" dirty="0"/>
              <a:t>plane </a:t>
            </a:r>
            <a:r>
              <a:rPr sz="1390" b="1" spc="-377" dirty="0"/>
              <a:t> </a:t>
            </a:r>
            <a:r>
              <a:rPr sz="1390" b="1" spc="-3" dirty="0"/>
              <a:t>(e.g.,</a:t>
            </a:r>
            <a:r>
              <a:rPr sz="1390" b="1" spc="-20" dirty="0"/>
              <a:t> </a:t>
            </a:r>
            <a:r>
              <a:rPr sz="1390" b="1" dirty="0"/>
              <a:t>OpenFlow)</a:t>
            </a:r>
            <a:endParaRPr sz="1390" dirty="0"/>
          </a:p>
        </p:txBody>
      </p:sp>
      <p:sp>
        <p:nvSpPr>
          <p:cNvPr id="37" name="object 35">
            <a:extLst>
              <a:ext uri="{FF2B5EF4-FFF2-40B4-BE49-F238E27FC236}">
                <a16:creationId xmlns:a16="http://schemas.microsoft.com/office/drawing/2014/main" id="{934C3CAB-03B6-4C01-A2D6-899AD9C89887}"/>
              </a:ext>
            </a:extLst>
          </p:cNvPr>
          <p:cNvSpPr txBox="1"/>
          <p:nvPr/>
        </p:nvSpPr>
        <p:spPr>
          <a:xfrm>
            <a:off x="1225836" y="1132127"/>
            <a:ext cx="3649931" cy="222391"/>
          </a:xfrm>
          <a:prstGeom prst="rect">
            <a:avLst/>
          </a:prstGeom>
        </p:spPr>
        <p:txBody>
          <a:bodyPr vert="horz" wrap="square" lIns="0" tIns="8404" rIns="0" bIns="0" rtlCol="0">
            <a:spAutoFit/>
          </a:bodyPr>
          <a:lstStyle/>
          <a:p>
            <a:pPr marL="8405">
              <a:spcBef>
                <a:spcPts val="66"/>
              </a:spcBef>
            </a:pPr>
            <a:r>
              <a:rPr sz="1390" b="1" spc="-3" dirty="0">
                <a:solidFill>
                  <a:srgbClr val="FF0000"/>
                </a:solidFill>
              </a:rPr>
              <a:t>Logically-centralized</a:t>
            </a:r>
            <a:r>
              <a:rPr lang="en-US" sz="1390" b="1" spc="-3" dirty="0">
                <a:solidFill>
                  <a:srgbClr val="FF0000"/>
                </a:solidFill>
              </a:rPr>
              <a:t> </a:t>
            </a:r>
            <a:r>
              <a:rPr lang="en-US" sz="1390" b="1" u="sng" spc="-3" dirty="0">
                <a:solidFill>
                  <a:srgbClr val="FF0000"/>
                </a:solidFill>
              </a:rPr>
              <a:t>open</a:t>
            </a:r>
            <a:r>
              <a:rPr sz="1390" b="1" spc="-13" dirty="0">
                <a:solidFill>
                  <a:srgbClr val="FF0000"/>
                </a:solidFill>
              </a:rPr>
              <a:t> </a:t>
            </a:r>
            <a:r>
              <a:rPr sz="1390" b="1" dirty="0">
                <a:solidFill>
                  <a:srgbClr val="FF0000"/>
                </a:solidFill>
              </a:rPr>
              <a:t>control</a:t>
            </a:r>
            <a:r>
              <a:rPr lang="en-US" sz="1390" b="1" dirty="0">
                <a:solidFill>
                  <a:srgbClr val="FF0000"/>
                </a:solidFill>
              </a:rPr>
              <a:t> plane</a:t>
            </a:r>
            <a:endParaRPr sz="1390" dirty="0"/>
          </a:p>
        </p:txBody>
      </p:sp>
      <p:grpSp>
        <p:nvGrpSpPr>
          <p:cNvPr id="38" name="object 36">
            <a:extLst>
              <a:ext uri="{FF2B5EF4-FFF2-40B4-BE49-F238E27FC236}">
                <a16:creationId xmlns:a16="http://schemas.microsoft.com/office/drawing/2014/main" id="{931CC73D-D7A8-4FFF-9E61-9666D820E2E5}"/>
              </a:ext>
            </a:extLst>
          </p:cNvPr>
          <p:cNvGrpSpPr/>
          <p:nvPr/>
        </p:nvGrpSpPr>
        <p:grpSpPr>
          <a:xfrm>
            <a:off x="2488295" y="1438444"/>
            <a:ext cx="716896" cy="717317"/>
            <a:chOff x="1880490" y="2173648"/>
            <a:chExt cx="1083310" cy="1083945"/>
          </a:xfrm>
        </p:grpSpPr>
        <p:sp>
          <p:nvSpPr>
            <p:cNvPr id="39" name="object 37">
              <a:extLst>
                <a:ext uri="{FF2B5EF4-FFF2-40B4-BE49-F238E27FC236}">
                  <a16:creationId xmlns:a16="http://schemas.microsoft.com/office/drawing/2014/main" id="{A1C90D76-5FD8-423F-949A-C7137CBD9F42}"/>
                </a:ext>
              </a:extLst>
            </p:cNvPr>
            <p:cNvSpPr/>
            <p:nvPr/>
          </p:nvSpPr>
          <p:spPr>
            <a:xfrm>
              <a:off x="1900555" y="2193712"/>
              <a:ext cx="1043305" cy="1043940"/>
            </a:xfrm>
            <a:custGeom>
              <a:avLst/>
              <a:gdLst/>
              <a:ahLst/>
              <a:cxnLst/>
              <a:rect l="l" t="t" r="r" b="b"/>
              <a:pathLst>
                <a:path w="1043305" h="1043939">
                  <a:moveTo>
                    <a:pt x="869064" y="0"/>
                  </a:moveTo>
                  <a:lnTo>
                    <a:pt x="173817" y="0"/>
                  </a:lnTo>
                  <a:lnTo>
                    <a:pt x="127609" y="6214"/>
                  </a:lnTo>
                  <a:lnTo>
                    <a:pt x="86088" y="23752"/>
                  </a:lnTo>
                  <a:lnTo>
                    <a:pt x="50909" y="50954"/>
                  </a:lnTo>
                  <a:lnTo>
                    <a:pt x="23731" y="86164"/>
                  </a:lnTo>
                  <a:lnTo>
                    <a:pt x="6208" y="127722"/>
                  </a:lnTo>
                  <a:lnTo>
                    <a:pt x="0" y="173970"/>
                  </a:lnTo>
                  <a:lnTo>
                    <a:pt x="0" y="869829"/>
                  </a:lnTo>
                  <a:lnTo>
                    <a:pt x="6208" y="916077"/>
                  </a:lnTo>
                  <a:lnTo>
                    <a:pt x="23731" y="957635"/>
                  </a:lnTo>
                  <a:lnTo>
                    <a:pt x="50909" y="992844"/>
                  </a:lnTo>
                  <a:lnTo>
                    <a:pt x="86088" y="1020047"/>
                  </a:lnTo>
                  <a:lnTo>
                    <a:pt x="127609" y="1037584"/>
                  </a:lnTo>
                  <a:lnTo>
                    <a:pt x="173817" y="1043799"/>
                  </a:lnTo>
                  <a:lnTo>
                    <a:pt x="869064" y="1043799"/>
                  </a:lnTo>
                  <a:lnTo>
                    <a:pt x="915272" y="1037584"/>
                  </a:lnTo>
                  <a:lnTo>
                    <a:pt x="956793" y="1020047"/>
                  </a:lnTo>
                  <a:lnTo>
                    <a:pt x="991972" y="992844"/>
                  </a:lnTo>
                  <a:lnTo>
                    <a:pt x="1019150" y="957635"/>
                  </a:lnTo>
                  <a:lnTo>
                    <a:pt x="1036673" y="916077"/>
                  </a:lnTo>
                  <a:lnTo>
                    <a:pt x="1042882" y="869829"/>
                  </a:lnTo>
                  <a:lnTo>
                    <a:pt x="1042882" y="173970"/>
                  </a:lnTo>
                  <a:lnTo>
                    <a:pt x="1036673" y="127722"/>
                  </a:lnTo>
                  <a:lnTo>
                    <a:pt x="1019150" y="86164"/>
                  </a:lnTo>
                  <a:lnTo>
                    <a:pt x="991972" y="50954"/>
                  </a:lnTo>
                  <a:lnTo>
                    <a:pt x="956793" y="23752"/>
                  </a:lnTo>
                  <a:lnTo>
                    <a:pt x="915272" y="6214"/>
                  </a:lnTo>
                  <a:lnTo>
                    <a:pt x="869064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 sz="927"/>
            </a:p>
          </p:txBody>
        </p:sp>
        <p:sp>
          <p:nvSpPr>
            <p:cNvPr id="40" name="object 38">
              <a:extLst>
                <a:ext uri="{FF2B5EF4-FFF2-40B4-BE49-F238E27FC236}">
                  <a16:creationId xmlns:a16="http://schemas.microsoft.com/office/drawing/2014/main" id="{D1188FB4-EECB-470B-989B-FFD7A5F2B38A}"/>
                </a:ext>
              </a:extLst>
            </p:cNvPr>
            <p:cNvSpPr/>
            <p:nvPr/>
          </p:nvSpPr>
          <p:spPr>
            <a:xfrm>
              <a:off x="1900555" y="2193712"/>
              <a:ext cx="1043305" cy="1043940"/>
            </a:xfrm>
            <a:custGeom>
              <a:avLst/>
              <a:gdLst/>
              <a:ahLst/>
              <a:cxnLst/>
              <a:rect l="l" t="t" r="r" b="b"/>
              <a:pathLst>
                <a:path w="1043305" h="1043939">
                  <a:moveTo>
                    <a:pt x="0" y="173969"/>
                  </a:moveTo>
                  <a:lnTo>
                    <a:pt x="6208" y="127721"/>
                  </a:lnTo>
                  <a:lnTo>
                    <a:pt x="23731" y="86163"/>
                  </a:lnTo>
                  <a:lnTo>
                    <a:pt x="50909" y="50954"/>
                  </a:lnTo>
                  <a:lnTo>
                    <a:pt x="86088" y="23751"/>
                  </a:lnTo>
                  <a:lnTo>
                    <a:pt x="127609" y="6214"/>
                  </a:lnTo>
                  <a:lnTo>
                    <a:pt x="173817" y="0"/>
                  </a:lnTo>
                  <a:lnTo>
                    <a:pt x="869064" y="0"/>
                  </a:lnTo>
                  <a:lnTo>
                    <a:pt x="915272" y="6214"/>
                  </a:lnTo>
                  <a:lnTo>
                    <a:pt x="956793" y="23751"/>
                  </a:lnTo>
                  <a:lnTo>
                    <a:pt x="991971" y="50954"/>
                  </a:lnTo>
                  <a:lnTo>
                    <a:pt x="1019150" y="86163"/>
                  </a:lnTo>
                  <a:lnTo>
                    <a:pt x="1036672" y="127721"/>
                  </a:lnTo>
                  <a:lnTo>
                    <a:pt x="1042881" y="173969"/>
                  </a:lnTo>
                  <a:lnTo>
                    <a:pt x="1042881" y="869829"/>
                  </a:lnTo>
                  <a:lnTo>
                    <a:pt x="1036672" y="916077"/>
                  </a:lnTo>
                  <a:lnTo>
                    <a:pt x="1019150" y="957634"/>
                  </a:lnTo>
                  <a:lnTo>
                    <a:pt x="991971" y="992844"/>
                  </a:lnTo>
                  <a:lnTo>
                    <a:pt x="956793" y="1020046"/>
                  </a:lnTo>
                  <a:lnTo>
                    <a:pt x="915272" y="1037584"/>
                  </a:lnTo>
                  <a:lnTo>
                    <a:pt x="869064" y="1043798"/>
                  </a:lnTo>
                  <a:lnTo>
                    <a:pt x="173817" y="1043798"/>
                  </a:lnTo>
                  <a:lnTo>
                    <a:pt x="127609" y="1037584"/>
                  </a:lnTo>
                  <a:lnTo>
                    <a:pt x="86088" y="1020046"/>
                  </a:lnTo>
                  <a:lnTo>
                    <a:pt x="50909" y="992844"/>
                  </a:lnTo>
                  <a:lnTo>
                    <a:pt x="23731" y="957634"/>
                  </a:lnTo>
                  <a:lnTo>
                    <a:pt x="6208" y="916077"/>
                  </a:lnTo>
                  <a:lnTo>
                    <a:pt x="0" y="869829"/>
                  </a:lnTo>
                  <a:lnTo>
                    <a:pt x="0" y="173969"/>
                  </a:lnTo>
                  <a:close/>
                </a:path>
              </a:pathLst>
            </a:custGeom>
            <a:ln w="40128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sz="927"/>
            </a:p>
          </p:txBody>
        </p:sp>
      </p:grpSp>
      <p:sp>
        <p:nvSpPr>
          <p:cNvPr id="41" name="object 39">
            <a:extLst>
              <a:ext uri="{FF2B5EF4-FFF2-40B4-BE49-F238E27FC236}">
                <a16:creationId xmlns:a16="http://schemas.microsoft.com/office/drawing/2014/main" id="{BA162A59-DF0C-40F5-8640-1856C1216F1E}"/>
              </a:ext>
            </a:extLst>
          </p:cNvPr>
          <p:cNvSpPr txBox="1"/>
          <p:nvPr/>
        </p:nvSpPr>
        <p:spPr>
          <a:xfrm>
            <a:off x="3020461" y="3952119"/>
            <a:ext cx="1577928" cy="444783"/>
          </a:xfrm>
          <a:prstGeom prst="rect">
            <a:avLst/>
          </a:prstGeom>
        </p:spPr>
        <p:txBody>
          <a:bodyPr vert="horz" wrap="square" lIns="0" tIns="16809" rIns="0" bIns="0" rtlCol="0">
            <a:spAutoFit/>
          </a:bodyPr>
          <a:lstStyle/>
          <a:p>
            <a:pPr marL="8405" algn="ctr">
              <a:spcBef>
                <a:spcPts val="40"/>
              </a:spcBef>
            </a:pPr>
            <a:r>
              <a:rPr sz="1390" b="1" spc="-3" dirty="0">
                <a:solidFill>
                  <a:srgbClr val="0000FF"/>
                </a:solidFill>
              </a:rPr>
              <a:t>Switch</a:t>
            </a:r>
            <a:br>
              <a:rPr lang="en-US" sz="1390" b="1" spc="-3" dirty="0">
                <a:solidFill>
                  <a:srgbClr val="0000FF"/>
                </a:solidFill>
              </a:rPr>
            </a:br>
            <a:r>
              <a:rPr lang="en-US" sz="1390" b="1" spc="-3" dirty="0" err="1">
                <a:solidFill>
                  <a:srgbClr val="0000FF"/>
                </a:solidFill>
              </a:rPr>
              <a:t>Dataplane</a:t>
            </a:r>
            <a:endParaRPr sz="1390" dirty="0"/>
          </a:p>
        </p:txBody>
      </p:sp>
      <p:sp>
        <p:nvSpPr>
          <p:cNvPr id="42" name="object 40">
            <a:extLst>
              <a:ext uri="{FF2B5EF4-FFF2-40B4-BE49-F238E27FC236}">
                <a16:creationId xmlns:a16="http://schemas.microsoft.com/office/drawing/2014/main" id="{2D266387-CAD1-43E3-B894-DAC3E41F66DB}"/>
              </a:ext>
            </a:extLst>
          </p:cNvPr>
          <p:cNvSpPr txBox="1"/>
          <p:nvPr/>
        </p:nvSpPr>
        <p:spPr>
          <a:xfrm>
            <a:off x="1658694" y="1574831"/>
            <a:ext cx="694204" cy="439076"/>
          </a:xfrm>
          <a:prstGeom prst="rect">
            <a:avLst/>
          </a:prstGeom>
        </p:spPr>
        <p:txBody>
          <a:bodyPr vert="horz" wrap="square" lIns="0" tIns="16809" rIns="0" bIns="0" rtlCol="0">
            <a:spAutoFit/>
          </a:bodyPr>
          <a:lstStyle/>
          <a:p>
            <a:pPr marL="150867" marR="3362" indent="-142883">
              <a:lnSpc>
                <a:spcPts val="1655"/>
              </a:lnSpc>
              <a:spcBef>
                <a:spcPts val="132"/>
              </a:spcBef>
            </a:pPr>
            <a:r>
              <a:rPr sz="1390" b="1" dirty="0">
                <a:solidFill>
                  <a:srgbClr val="FF0000"/>
                </a:solidFill>
              </a:rPr>
              <a:t>Smart</a:t>
            </a:r>
            <a:r>
              <a:rPr sz="1390" b="1" spc="-69" dirty="0">
                <a:solidFill>
                  <a:srgbClr val="FF0000"/>
                </a:solidFill>
              </a:rPr>
              <a:t> </a:t>
            </a:r>
            <a:r>
              <a:rPr sz="1390" b="1" dirty="0">
                <a:solidFill>
                  <a:srgbClr val="FF0000"/>
                </a:solidFill>
              </a:rPr>
              <a:t>&amp; </a:t>
            </a:r>
            <a:r>
              <a:rPr sz="1390" b="1" spc="-377" dirty="0">
                <a:solidFill>
                  <a:srgbClr val="FF0000"/>
                </a:solidFill>
              </a:rPr>
              <a:t> </a:t>
            </a:r>
            <a:r>
              <a:rPr sz="1390" b="1" spc="-3" dirty="0">
                <a:solidFill>
                  <a:srgbClr val="FF0000"/>
                </a:solidFill>
              </a:rPr>
              <a:t>slow</a:t>
            </a:r>
            <a:endParaRPr sz="139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7AE9D31-C574-4E72-9321-85FFBCAD80BE}"/>
              </a:ext>
            </a:extLst>
          </p:cNvPr>
          <p:cNvSpPr txBox="1"/>
          <p:nvPr/>
        </p:nvSpPr>
        <p:spPr>
          <a:xfrm>
            <a:off x="5089536" y="4019051"/>
            <a:ext cx="1236919" cy="2966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073150" marR="3362" indent="-1073150">
              <a:lnSpc>
                <a:spcPts val="1655"/>
              </a:lnSpc>
              <a:spcBef>
                <a:spcPts val="132"/>
              </a:spcBef>
            </a:pPr>
            <a:r>
              <a:rPr lang="en-SG" sz="1400" b="1" dirty="0">
                <a:solidFill>
                  <a:srgbClr val="0000FF"/>
                </a:solidFill>
              </a:rPr>
              <a:t>Dumb</a:t>
            </a:r>
            <a:r>
              <a:rPr lang="en-SG" sz="1400" b="1" spc="-60" dirty="0">
                <a:solidFill>
                  <a:srgbClr val="0000FF"/>
                </a:solidFill>
              </a:rPr>
              <a:t> </a:t>
            </a:r>
            <a:r>
              <a:rPr lang="en-SG" sz="1400" b="1" dirty="0">
                <a:solidFill>
                  <a:srgbClr val="0000FF"/>
                </a:solidFill>
              </a:rPr>
              <a:t>&amp; </a:t>
            </a:r>
            <a:r>
              <a:rPr lang="en-SG" sz="1400" b="1" spc="-374" dirty="0">
                <a:solidFill>
                  <a:srgbClr val="0000FF"/>
                </a:solidFill>
              </a:rPr>
              <a:t> </a:t>
            </a:r>
            <a:r>
              <a:rPr lang="en-SG" sz="1400" b="1" spc="-3" dirty="0">
                <a:solidFill>
                  <a:srgbClr val="0000FF"/>
                </a:solidFill>
              </a:rPr>
              <a:t>fast</a:t>
            </a:r>
            <a:endParaRPr lang="en-SG" sz="1400" dirty="0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7B27C67A-46BA-4776-B2D5-BC8EB553C133}"/>
              </a:ext>
            </a:extLst>
          </p:cNvPr>
          <p:cNvGrpSpPr/>
          <p:nvPr/>
        </p:nvGrpSpPr>
        <p:grpSpPr>
          <a:xfrm>
            <a:off x="3642941" y="-41981"/>
            <a:ext cx="4903018" cy="1893817"/>
            <a:chOff x="3642941" y="-41981"/>
            <a:chExt cx="4903018" cy="1893817"/>
          </a:xfrm>
        </p:grpSpPr>
        <p:pic>
          <p:nvPicPr>
            <p:cNvPr id="45" name="Picture 44" descr="Graphical user interface&#10;&#10;Description automatically generated with medium confidence">
              <a:extLst>
                <a:ext uri="{FF2B5EF4-FFF2-40B4-BE49-F238E27FC236}">
                  <a16:creationId xmlns:a16="http://schemas.microsoft.com/office/drawing/2014/main" id="{D63C3518-4580-480C-82F9-1E06444915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rcRect t="30423"/>
            <a:stretch/>
          </p:blipFill>
          <p:spPr>
            <a:xfrm flipH="1">
              <a:off x="6914500" y="159459"/>
              <a:ext cx="1631459" cy="1135112"/>
            </a:xfrm>
            <a:prstGeom prst="rect">
              <a:avLst/>
            </a:prstGeom>
          </p:spPr>
        </p:pic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7A1703BA-597F-451B-9167-B9E7F3549348}"/>
                </a:ext>
              </a:extLst>
            </p:cNvPr>
            <p:cNvGrpSpPr/>
            <p:nvPr/>
          </p:nvGrpSpPr>
          <p:grpSpPr>
            <a:xfrm rot="2364493">
              <a:off x="3642941" y="-41981"/>
              <a:ext cx="3649931" cy="1893817"/>
              <a:chOff x="2932935" y="-909826"/>
              <a:chExt cx="3649931" cy="1893817"/>
            </a:xfrm>
          </p:grpSpPr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66CBE59C-6E4B-4978-8BFF-C1C836FC36C3}"/>
                  </a:ext>
                </a:extLst>
              </p:cNvPr>
              <p:cNvCxnSpPr>
                <a:cxnSpLocks/>
              </p:cNvCxnSpPr>
              <p:nvPr/>
            </p:nvCxnSpPr>
            <p:spPr>
              <a:xfrm rot="19235507" flipH="1">
                <a:off x="2932935" y="282188"/>
                <a:ext cx="3649931" cy="701803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dashDot"/>
                <a:headEnd type="none" w="med" len="med"/>
                <a:tailEnd type="none" w="med" len="med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546E6272-0179-43A1-8279-1A0CAFC8E140}"/>
                  </a:ext>
                </a:extLst>
              </p:cNvPr>
              <p:cNvSpPr txBox="1"/>
              <p:nvPr/>
            </p:nvSpPr>
            <p:spPr>
              <a:xfrm rot="18650827">
                <a:off x="4741563" y="-469000"/>
                <a:ext cx="122020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>
                    <a:latin typeface="+mj-lt"/>
                  </a:rPr>
                  <a:t>Generic APIs</a:t>
                </a:r>
                <a:endParaRPr lang="en-SG" sz="1600" dirty="0">
                  <a:latin typeface="+mj-lt"/>
                </a:endParaRPr>
              </a:p>
            </p:txBody>
          </p:sp>
        </p:grp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20316E57-1875-4344-ACEB-CCE873B47F85}"/>
              </a:ext>
            </a:extLst>
          </p:cNvPr>
          <p:cNvSpPr txBox="1"/>
          <p:nvPr/>
        </p:nvSpPr>
        <p:spPr>
          <a:xfrm>
            <a:off x="2482468" y="3580121"/>
            <a:ext cx="667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solidFill>
                  <a:schemeClr val="accent2"/>
                </a:solidFill>
                <a:latin typeface="+mj-lt"/>
              </a:rPr>
              <a:t>Cisco</a:t>
            </a:r>
            <a:endParaRPr lang="en-SG" sz="1800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5DD8052-1D82-4EA4-BA6D-6D82543B93DE}"/>
              </a:ext>
            </a:extLst>
          </p:cNvPr>
          <p:cNvSpPr txBox="1"/>
          <p:nvPr/>
        </p:nvSpPr>
        <p:spPr>
          <a:xfrm>
            <a:off x="6123743" y="3415649"/>
            <a:ext cx="720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solidFill>
                  <a:schemeClr val="accent2"/>
                </a:solidFill>
                <a:latin typeface="+mj-lt"/>
              </a:rPr>
              <a:t>Arista</a:t>
            </a:r>
            <a:endParaRPr lang="en-SG" sz="1800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10F6849-6A01-49C7-B304-1B0899DF7482}"/>
              </a:ext>
            </a:extLst>
          </p:cNvPr>
          <p:cNvSpPr txBox="1"/>
          <p:nvPr/>
        </p:nvSpPr>
        <p:spPr>
          <a:xfrm>
            <a:off x="4260865" y="4116705"/>
            <a:ext cx="862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solidFill>
                  <a:schemeClr val="accent2"/>
                </a:solidFill>
                <a:latin typeface="+mj-lt"/>
              </a:rPr>
              <a:t>Juniper</a:t>
            </a:r>
            <a:endParaRPr lang="en-SG" sz="1800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B63415B-260F-4DD7-8559-2648596AF6F7}"/>
              </a:ext>
            </a:extLst>
          </p:cNvPr>
          <p:cNvSpPr txBox="1"/>
          <p:nvPr/>
        </p:nvSpPr>
        <p:spPr>
          <a:xfrm>
            <a:off x="3843451" y="3024608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solidFill>
                  <a:schemeClr val="accent2"/>
                </a:solidFill>
                <a:latin typeface="+mj-lt"/>
              </a:rPr>
              <a:t>HPE</a:t>
            </a:r>
            <a:endParaRPr lang="en-SG" sz="1800" dirty="0">
              <a:solidFill>
                <a:schemeClr val="accent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46464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774F44-6AE5-4730-A491-A48BF244CB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014" y="170704"/>
            <a:ext cx="8493972" cy="1301479"/>
          </a:xfrm>
        </p:spPr>
        <p:txBody>
          <a:bodyPr>
            <a:normAutofit/>
          </a:bodyPr>
          <a:lstStyle/>
          <a:p>
            <a:pPr algn="ctr"/>
            <a:r>
              <a:rPr lang="en-US" sz="6000" dirty="0">
                <a:latin typeface="URWBookmanL-Ligh"/>
              </a:rPr>
              <a:t>Good</a:t>
            </a:r>
            <a:endParaRPr lang="en-SG" sz="6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3F201F-9614-454E-ABFF-AE10B76697DA}"/>
              </a:ext>
            </a:extLst>
          </p:cNvPr>
          <p:cNvSpPr txBox="1"/>
          <p:nvPr/>
        </p:nvSpPr>
        <p:spPr>
          <a:xfrm>
            <a:off x="1041023" y="1282639"/>
            <a:ext cx="756841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Generally positive remarks about lecture</a:t>
            </a:r>
          </a:p>
          <a:p>
            <a:r>
              <a:rPr lang="en-US" sz="3200" dirty="0"/>
              <a:t>- enthusiastic, interesting, can learn a lot</a:t>
            </a:r>
            <a:endParaRPr lang="en-SG" sz="3200" dirty="0"/>
          </a:p>
        </p:txBody>
      </p:sp>
    </p:spTree>
    <p:extLst>
      <p:ext uri="{BB962C8B-B14F-4D97-AF65-F5344CB8AC3E}">
        <p14:creationId xmlns:p14="http://schemas.microsoft.com/office/powerpoint/2010/main" val="777057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607CD60-D3A0-435A-8499-4EDFB3B0CC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Recall:</a:t>
            </a:r>
            <a:r>
              <a:rPr lang="en-US" dirty="0">
                <a:solidFill>
                  <a:srgbClr val="1C1C1C"/>
                </a:solidFill>
              </a:rPr>
              <a:t> switch </a:t>
            </a:r>
            <a:r>
              <a:rPr lang="en-US" dirty="0" err="1">
                <a:solidFill>
                  <a:srgbClr val="1C1C1C"/>
                </a:solidFill>
              </a:rPr>
              <a:t>dataplane</a:t>
            </a:r>
            <a:r>
              <a:rPr lang="en-US" dirty="0">
                <a:solidFill>
                  <a:srgbClr val="1C1C1C"/>
                </a:solidFill>
              </a:rPr>
              <a:t> </a:t>
            </a:r>
            <a:r>
              <a:rPr lang="en-US" dirty="0">
                <a:solidFill>
                  <a:srgbClr val="1C1C1C"/>
                </a:solidFill>
                <a:sym typeface="Wingdings" panose="05000000000000000000" pitchFamily="2" charset="2"/>
              </a:rPr>
              <a:t></a:t>
            </a:r>
            <a:r>
              <a:rPr lang="en-US" dirty="0">
                <a:solidFill>
                  <a:srgbClr val="1C1C1C"/>
                </a:solidFill>
              </a:rPr>
              <a:t> switching chip</a:t>
            </a:r>
          </a:p>
          <a:p>
            <a:endParaRPr lang="en-US" dirty="0">
              <a:solidFill>
                <a:srgbClr val="1C1C1C"/>
              </a:solidFill>
            </a:endParaRPr>
          </a:p>
          <a:p>
            <a:r>
              <a:rPr lang="en-US" dirty="0"/>
              <a:t>Idea of SDN:</a:t>
            </a:r>
            <a:r>
              <a:rPr lang="en-US" dirty="0">
                <a:solidFill>
                  <a:srgbClr val="1C1C1C"/>
                </a:solidFill>
              </a:rPr>
              <a:t> use OpenFlow protocol to talk to the </a:t>
            </a:r>
            <a:r>
              <a:rPr lang="en-US" dirty="0" err="1">
                <a:solidFill>
                  <a:srgbClr val="1C1C1C"/>
                </a:solidFill>
              </a:rPr>
              <a:t>dataplane</a:t>
            </a:r>
            <a:endParaRPr lang="en-US" dirty="0">
              <a:solidFill>
                <a:srgbClr val="1C1C1C"/>
              </a:solidFill>
            </a:endParaRPr>
          </a:p>
          <a:p>
            <a:endParaRPr lang="en-US" dirty="0">
              <a:solidFill>
                <a:srgbClr val="1C1C1C"/>
              </a:solidFill>
            </a:endParaRPr>
          </a:p>
          <a:p>
            <a:endParaRPr lang="en-SG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2F93F25-A930-4918-9A26-FA6C85368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0A993-0AA1-412D-A37A-2D363295DE68}" type="slidenum">
              <a:rPr lang="en-SG" smtClean="0"/>
              <a:t>40</a:t>
            </a:fld>
            <a:endParaRPr lang="en-S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45A4BD4-77B4-4A73-9E18-A2163887FA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SDN 1.0</a:t>
            </a:r>
            <a:endParaRPr lang="en-SG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7845C9C-2804-4AC2-BE00-58B0FF59A954}"/>
              </a:ext>
            </a:extLst>
          </p:cNvPr>
          <p:cNvSpPr txBox="1"/>
          <p:nvPr/>
        </p:nvSpPr>
        <p:spPr>
          <a:xfrm>
            <a:off x="1047262" y="2613270"/>
            <a:ext cx="6729046" cy="15881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514350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Q.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 Does it mean that we change the switching chips to understand OpenFlow?</a:t>
            </a:r>
            <a:endParaRPr kumimoji="0" lang="en-SG" sz="3600" b="0" i="0" u="none" strike="noStrike" kern="1200" cap="none" spc="0" normalizeH="0" baseline="0" noProof="0" dirty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8440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8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081534C-9D81-4464-96B4-AAB2954E0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0A993-0AA1-412D-A37A-2D363295DE68}" type="slidenum">
              <a:rPr lang="en-SG" smtClean="0"/>
              <a:t>41</a:t>
            </a:fld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B30C17-C5D9-4247-82A1-45CDD0DEF69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No! Switch vendors would not do it for various reasons.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890249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8DF4E9A-55D8-4EB4-8E91-3C10A98405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814390"/>
            <a:ext cx="8042910" cy="4226720"/>
          </a:xfrm>
        </p:spPr>
        <p:txBody>
          <a:bodyPr>
            <a:normAutofit/>
          </a:bodyPr>
          <a:lstStyle/>
          <a:p>
            <a:r>
              <a:rPr lang="en-US" dirty="0"/>
              <a:t>Key Observation</a:t>
            </a:r>
          </a:p>
          <a:p>
            <a:pPr lvl="1"/>
            <a:r>
              <a:rPr lang="en-US" dirty="0"/>
              <a:t>All network switches contain flow tables</a:t>
            </a:r>
          </a:p>
          <a:p>
            <a:pPr lvl="2"/>
            <a:r>
              <a:rPr lang="en-US" dirty="0"/>
              <a:t>Implement L2/L3 forwarding, NAT, firewall, etc. that run at line rate</a:t>
            </a:r>
          </a:p>
          <a:p>
            <a:pPr lvl="1"/>
            <a:r>
              <a:rPr lang="en-US" dirty="0"/>
              <a:t>Flow tables in each vendor’s switching chip are different</a:t>
            </a:r>
          </a:p>
          <a:p>
            <a:pPr lvl="2"/>
            <a:r>
              <a:rPr lang="en-US" dirty="0"/>
              <a:t>But, match-action paradigm: match certain pkt </a:t>
            </a:r>
            <a:r>
              <a:rPr lang="en-US" dirty="0" err="1"/>
              <a:t>hdrs</a:t>
            </a:r>
            <a:r>
              <a:rPr lang="en-US" dirty="0"/>
              <a:t>, take certain actions</a:t>
            </a:r>
          </a:p>
          <a:p>
            <a:r>
              <a:rPr lang="en-US" dirty="0"/>
              <a:t>OpenFlow’s Key Idea</a:t>
            </a:r>
          </a:p>
          <a:p>
            <a:pPr lvl="1"/>
            <a:r>
              <a:rPr lang="en-US" dirty="0">
                <a:solidFill>
                  <a:schemeClr val="accent2"/>
                </a:solidFill>
              </a:rPr>
              <a:t>Common set</a:t>
            </a:r>
            <a:r>
              <a:rPr lang="en-US" dirty="0"/>
              <a:t> of matching headers and corresponding actions supported by most </a:t>
            </a:r>
            <a:r>
              <a:rPr lang="en-US" u="sng" dirty="0"/>
              <a:t>existing</a:t>
            </a:r>
            <a:r>
              <a:rPr lang="en-US" dirty="0"/>
              <a:t> switches</a:t>
            </a:r>
          </a:p>
          <a:p>
            <a:pPr lvl="1"/>
            <a:r>
              <a:rPr lang="en-US" dirty="0">
                <a:solidFill>
                  <a:schemeClr val="accent2"/>
                </a:solidFill>
              </a:rPr>
              <a:t>OF Protocol:</a:t>
            </a:r>
            <a:r>
              <a:rPr lang="en-US" dirty="0"/>
              <a:t> </a:t>
            </a:r>
            <a:r>
              <a:rPr lang="en-US" dirty="0" err="1"/>
              <a:t>msgs</a:t>
            </a:r>
            <a:r>
              <a:rPr lang="en-US" dirty="0"/>
              <a:t> to manipulate flows tables using the common set</a:t>
            </a:r>
          </a:p>
          <a:p>
            <a:pPr lvl="1"/>
            <a:r>
              <a:rPr lang="en-US" dirty="0"/>
              <a:t>Switch vendors only provide a </a:t>
            </a:r>
            <a:r>
              <a:rPr lang="en-US" dirty="0">
                <a:solidFill>
                  <a:schemeClr val="accent2"/>
                </a:solidFill>
              </a:rPr>
              <a:t>software middleware</a:t>
            </a:r>
            <a:r>
              <a:rPr lang="en-US" dirty="0"/>
              <a:t>: </a:t>
            </a:r>
          </a:p>
          <a:p>
            <a:pPr lvl="2"/>
            <a:r>
              <a:rPr lang="en-US" dirty="0"/>
              <a:t>Translates OF </a:t>
            </a:r>
            <a:r>
              <a:rPr lang="en-US" dirty="0" err="1"/>
              <a:t>msgs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to vendor-specific interface between control and data planes 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SG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BE41460-56B1-43FD-AE10-E9F03D561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0A993-0AA1-412D-A37A-2D363295DE68}" type="slidenum">
              <a:rPr lang="en-SG" smtClean="0"/>
              <a:t>42</a:t>
            </a:fld>
            <a:endParaRPr lang="en-S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FD154D7-C512-4A87-83A9-45918A8F62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OpenFlow’s Practical Approach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258688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4B397DC-DE10-4294-AF76-C4C7C438BD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0A993-0AA1-412D-A37A-2D363295DE68}" type="slidenum">
              <a:rPr lang="en-SG" smtClean="0"/>
              <a:t>43</a:t>
            </a:fld>
            <a:endParaRPr lang="en-S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EB8EA36-B600-4B2D-8BEB-FC40A1A1C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OpenFlow’s Practical Approach</a:t>
            </a:r>
            <a:endParaRPr lang="en-SG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E2BAD95-FCED-4A2A-898A-15F40200D113}"/>
              </a:ext>
            </a:extLst>
          </p:cNvPr>
          <p:cNvGrpSpPr/>
          <p:nvPr/>
        </p:nvGrpSpPr>
        <p:grpSpPr>
          <a:xfrm>
            <a:off x="577279" y="1445116"/>
            <a:ext cx="2972288" cy="3192610"/>
            <a:chOff x="577279" y="1445116"/>
            <a:chExt cx="2972288" cy="3192610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50631EBC-DEA1-4D6A-A50A-0392FBEE1705}"/>
                </a:ext>
              </a:extLst>
            </p:cNvPr>
            <p:cNvSpPr/>
            <p:nvPr/>
          </p:nvSpPr>
          <p:spPr>
            <a:xfrm>
              <a:off x="939161" y="3583009"/>
              <a:ext cx="2318132" cy="604021"/>
            </a:xfrm>
            <a:prstGeom prst="roundRect">
              <a:avLst/>
            </a:prstGeom>
            <a:ln>
              <a:headEnd type="none" w="med" len="med"/>
              <a:tailEnd type="triangle" w="sm" len="sm"/>
            </a:ln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+mj-lt"/>
                </a:rPr>
                <a:t>Custom &amp; Fixed Forwarding Hardware</a:t>
              </a:r>
              <a:endParaRPr lang="en-SG" sz="1600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49AC74A4-E95B-4096-A4DC-50F353168591}"/>
                </a:ext>
              </a:extLst>
            </p:cNvPr>
            <p:cNvSpPr/>
            <p:nvPr/>
          </p:nvSpPr>
          <p:spPr>
            <a:xfrm>
              <a:off x="939161" y="3015255"/>
              <a:ext cx="2318132" cy="521473"/>
            </a:xfrm>
            <a:prstGeom prst="roundRect">
              <a:avLst/>
            </a:prstGeom>
            <a:solidFill>
              <a:srgbClr val="777777"/>
            </a:solidFill>
            <a:ln>
              <a:headEnd type="none" w="med" len="med"/>
              <a:tailEnd type="triangle" w="sm" len="sm"/>
            </a:ln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+mj-lt"/>
                </a:rPr>
                <a:t>Closed Interface (driver)</a:t>
              </a:r>
              <a:endParaRPr lang="en-SG" sz="1600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F489E0B1-A767-4D17-ADF6-D0B3FF48A352}"/>
                </a:ext>
              </a:extLst>
            </p:cNvPr>
            <p:cNvSpPr/>
            <p:nvPr/>
          </p:nvSpPr>
          <p:spPr>
            <a:xfrm>
              <a:off x="939160" y="2436286"/>
              <a:ext cx="2318133" cy="521473"/>
            </a:xfrm>
            <a:prstGeom prst="roundRect">
              <a:avLst/>
            </a:prstGeom>
            <a:solidFill>
              <a:schemeClr val="accent2"/>
            </a:solidFill>
            <a:ln>
              <a:headEnd type="none" w="med" len="med"/>
              <a:tailEnd type="triangle" w="sm" len="sm"/>
            </a:ln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+mj-lt"/>
                </a:rPr>
                <a:t>Closed Operating System</a:t>
              </a:r>
              <a:endParaRPr lang="en-SG" sz="1600" b="1" dirty="0">
                <a:solidFill>
                  <a:schemeClr val="bg1"/>
                </a:solidFill>
                <a:latin typeface="+mj-lt"/>
              </a:endParaRP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CE41084-F602-4CCE-849A-5FF52D855283}"/>
                </a:ext>
              </a:extLst>
            </p:cNvPr>
            <p:cNvGrpSpPr/>
            <p:nvPr/>
          </p:nvGrpSpPr>
          <p:grpSpPr>
            <a:xfrm>
              <a:off x="965679" y="1868532"/>
              <a:ext cx="2318132" cy="521473"/>
              <a:chOff x="602132" y="2024441"/>
              <a:chExt cx="2318132" cy="521473"/>
            </a:xfrm>
          </p:grpSpPr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C9F82DB0-A6AF-4C2E-9679-6403721E576E}"/>
                  </a:ext>
                </a:extLst>
              </p:cNvPr>
              <p:cNvSpPr/>
              <p:nvPr/>
            </p:nvSpPr>
            <p:spPr>
              <a:xfrm>
                <a:off x="602132" y="2024441"/>
                <a:ext cx="415292" cy="521473"/>
              </a:xfrm>
              <a:prstGeom prst="roundRect">
                <a:avLst/>
              </a:prstGeom>
              <a:solidFill>
                <a:srgbClr val="FFC000"/>
              </a:solidFill>
              <a:ln>
                <a:headEnd type="none" w="med" len="med"/>
                <a:tailEnd type="triangle" w="sm" len="sm"/>
              </a:ln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dirty="0">
                    <a:solidFill>
                      <a:schemeClr val="bg1"/>
                    </a:solidFill>
                    <a:latin typeface="+mj-lt"/>
                  </a:rPr>
                  <a:t>L2</a:t>
                </a:r>
                <a:endParaRPr lang="en-SG" sz="1600" b="1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B9938223-2552-4CCA-BDA4-E8D5418EBD92}"/>
                  </a:ext>
                </a:extLst>
              </p:cNvPr>
              <p:cNvSpPr/>
              <p:nvPr/>
            </p:nvSpPr>
            <p:spPr>
              <a:xfrm>
                <a:off x="1079595" y="2024441"/>
                <a:ext cx="593790" cy="521473"/>
              </a:xfrm>
              <a:prstGeom prst="roundRect">
                <a:avLst/>
              </a:prstGeom>
              <a:solidFill>
                <a:srgbClr val="FFC000"/>
              </a:solidFill>
              <a:ln>
                <a:headEnd type="none" w="med" len="med"/>
                <a:tailEnd type="triangle" w="sm" len="sm"/>
              </a:ln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dirty="0">
                    <a:solidFill>
                      <a:schemeClr val="bg1"/>
                    </a:solidFill>
                    <a:latin typeface="+mj-lt"/>
                  </a:rPr>
                  <a:t>BGP</a:t>
                </a:r>
                <a:endParaRPr lang="en-SG" sz="1600" b="1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AD2F60EC-8C7E-45D4-950B-493A22430AAA}"/>
                  </a:ext>
                </a:extLst>
              </p:cNvPr>
              <p:cNvSpPr/>
              <p:nvPr/>
            </p:nvSpPr>
            <p:spPr>
              <a:xfrm>
                <a:off x="2213019" y="2024441"/>
                <a:ext cx="707245" cy="521473"/>
              </a:xfrm>
              <a:prstGeom prst="roundRect">
                <a:avLst/>
              </a:prstGeom>
              <a:solidFill>
                <a:srgbClr val="FFC000"/>
              </a:solidFill>
              <a:ln>
                <a:headEnd type="none" w="med" len="med"/>
                <a:tailEnd type="triangle" w="sm" len="sm"/>
              </a:ln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dirty="0">
                    <a:solidFill>
                      <a:schemeClr val="bg1"/>
                    </a:solidFill>
                    <a:latin typeface="+mj-lt"/>
                  </a:rPr>
                  <a:t>VLAN</a:t>
                </a:r>
                <a:endParaRPr lang="en-SG" sz="1600" b="1" dirty="0">
                  <a:solidFill>
                    <a:schemeClr val="bg1"/>
                  </a:solidFill>
                  <a:latin typeface="+mj-lt"/>
                </a:endParaRPr>
              </a:p>
            </p:txBody>
          </p:sp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F51A1CFE-1A49-41BC-911B-801692D47D6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33541" t="46504" r="30997" b="32535"/>
              <a:stretch/>
            </p:blipFill>
            <p:spPr>
              <a:xfrm>
                <a:off x="1699876" y="2135881"/>
                <a:ext cx="510235" cy="336084"/>
              </a:xfrm>
              <a:prstGeom prst="rect">
                <a:avLst/>
              </a:prstGeom>
            </p:spPr>
          </p:pic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0E19F39-2C81-49D2-A0F8-120DCDB95835}"/>
                </a:ext>
              </a:extLst>
            </p:cNvPr>
            <p:cNvSpPr txBox="1"/>
            <p:nvPr/>
          </p:nvSpPr>
          <p:spPr>
            <a:xfrm>
              <a:off x="577279" y="4237616"/>
              <a:ext cx="297228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latin typeface="+mj-lt"/>
                </a:rPr>
                <a:t>Traditional Network Switch</a:t>
              </a:r>
              <a:endParaRPr lang="en-SG" sz="2000" dirty="0">
                <a:latin typeface="+mj-lt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32ACD3C-23F8-44C7-9BCB-9426F45398D5}"/>
                </a:ext>
              </a:extLst>
            </p:cNvPr>
            <p:cNvSpPr/>
            <p:nvPr/>
          </p:nvSpPr>
          <p:spPr>
            <a:xfrm>
              <a:off x="826734" y="1777825"/>
              <a:ext cx="2556546" cy="1237429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headEnd type="none" w="med" len="med"/>
              <a:tailEnd type="triangle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sz="2400" dirty="0">
                <a:solidFill>
                  <a:srgbClr val="FF0000"/>
                </a:solidFill>
                <a:latin typeface="+mj-lt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44C822E-AF71-481B-A650-7FDD0FB8B82A}"/>
                </a:ext>
              </a:extLst>
            </p:cNvPr>
            <p:cNvSpPr txBox="1"/>
            <p:nvPr/>
          </p:nvSpPr>
          <p:spPr>
            <a:xfrm>
              <a:off x="1350860" y="1445116"/>
              <a:ext cx="14398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800" dirty="0">
                  <a:solidFill>
                    <a:srgbClr val="FF0000"/>
                  </a:solidFill>
                  <a:latin typeface="+mj-lt"/>
                </a:rPr>
                <a:t>Control Plane</a:t>
              </a:r>
              <a:endParaRPr lang="en-SG" sz="1800" dirty="0">
                <a:solidFill>
                  <a:srgbClr val="FF0000"/>
                </a:solidFill>
                <a:latin typeface="+mj-lt"/>
              </a:endParaRPr>
            </a:p>
          </p:txBody>
        </p:sp>
      </p:grp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53101A18-A2CC-4B1C-9D13-314AC0648DB3}"/>
              </a:ext>
            </a:extLst>
          </p:cNvPr>
          <p:cNvSpPr/>
          <p:nvPr/>
        </p:nvSpPr>
        <p:spPr>
          <a:xfrm>
            <a:off x="3779520" y="2493147"/>
            <a:ext cx="1554480" cy="521473"/>
          </a:xfrm>
          <a:prstGeom prst="rightArrow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2400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AE09260C-9DED-4CF3-87E2-2CEB0960B22C}"/>
              </a:ext>
            </a:extLst>
          </p:cNvPr>
          <p:cNvGrpSpPr/>
          <p:nvPr/>
        </p:nvGrpSpPr>
        <p:grpSpPr>
          <a:xfrm>
            <a:off x="5564549" y="1445116"/>
            <a:ext cx="2916183" cy="3207850"/>
            <a:chOff x="5564549" y="1445116"/>
            <a:chExt cx="2916183" cy="3207850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92910FA3-14A4-4F96-9BFD-3A10872B5B30}"/>
                </a:ext>
              </a:extLst>
            </p:cNvPr>
            <p:cNvSpPr/>
            <p:nvPr/>
          </p:nvSpPr>
          <p:spPr>
            <a:xfrm>
              <a:off x="5891030" y="1888103"/>
              <a:ext cx="1050790" cy="521473"/>
            </a:xfrm>
            <a:prstGeom prst="roundRect">
              <a:avLst/>
            </a:prstGeom>
            <a:solidFill>
              <a:srgbClr val="FFC000"/>
            </a:solidFill>
            <a:ln>
              <a:headEnd type="none" w="med" len="med"/>
              <a:tailEnd type="triangle" w="sm" len="sm"/>
            </a:ln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+mj-lt"/>
                </a:rPr>
                <a:t>OpenFlow Agent</a:t>
              </a:r>
              <a:endParaRPr lang="en-SG" sz="1600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5CA36FF4-A7B4-47AF-93E2-9F536881B5DE}"/>
                </a:ext>
              </a:extLst>
            </p:cNvPr>
            <p:cNvSpPr/>
            <p:nvPr/>
          </p:nvSpPr>
          <p:spPr>
            <a:xfrm>
              <a:off x="5891031" y="3583009"/>
              <a:ext cx="2318132" cy="604021"/>
            </a:xfrm>
            <a:prstGeom prst="roundRect">
              <a:avLst/>
            </a:prstGeom>
            <a:ln>
              <a:headEnd type="none" w="med" len="med"/>
              <a:tailEnd type="triangle" w="sm" len="sm"/>
            </a:ln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+mj-lt"/>
                </a:rPr>
                <a:t>Custom &amp; Fixed Forwarding Hardware</a:t>
              </a:r>
              <a:endParaRPr lang="en-SG" sz="1600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637D3124-F512-43B7-A92C-A9F9E0F19693}"/>
                </a:ext>
              </a:extLst>
            </p:cNvPr>
            <p:cNvSpPr/>
            <p:nvPr/>
          </p:nvSpPr>
          <p:spPr>
            <a:xfrm>
              <a:off x="5891031" y="3015255"/>
              <a:ext cx="2318132" cy="521473"/>
            </a:xfrm>
            <a:prstGeom prst="roundRect">
              <a:avLst/>
            </a:prstGeom>
            <a:solidFill>
              <a:srgbClr val="777777"/>
            </a:solidFill>
            <a:ln>
              <a:headEnd type="none" w="med" len="med"/>
              <a:tailEnd type="triangle" w="sm" len="sm"/>
            </a:ln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+mj-lt"/>
                </a:rPr>
                <a:t>Closed Interface (driver)</a:t>
              </a:r>
              <a:endParaRPr lang="en-SG" sz="1600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F082F8D7-B1B4-4852-AEA5-02611DFDFCD5}"/>
                </a:ext>
              </a:extLst>
            </p:cNvPr>
            <p:cNvSpPr/>
            <p:nvPr/>
          </p:nvSpPr>
          <p:spPr>
            <a:xfrm>
              <a:off x="5891030" y="2436286"/>
              <a:ext cx="2318133" cy="521473"/>
            </a:xfrm>
            <a:prstGeom prst="roundRect">
              <a:avLst/>
            </a:prstGeom>
            <a:solidFill>
              <a:schemeClr val="accent2"/>
            </a:solidFill>
            <a:ln>
              <a:headEnd type="none" w="med" len="med"/>
              <a:tailEnd type="triangle" w="sm" len="sm"/>
            </a:ln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+mj-lt"/>
                </a:rPr>
                <a:t>Closed Operating System</a:t>
              </a:r>
              <a:endParaRPr lang="en-SG" sz="1600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A49D22B9-7F58-47C9-BF8C-79976449594C}"/>
                </a:ext>
              </a:extLst>
            </p:cNvPr>
            <p:cNvSpPr/>
            <p:nvPr/>
          </p:nvSpPr>
          <p:spPr>
            <a:xfrm>
              <a:off x="5778604" y="1777825"/>
              <a:ext cx="2556546" cy="1237429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headEnd type="none" w="med" len="med"/>
              <a:tailEnd type="triangle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sz="2400" dirty="0">
                <a:solidFill>
                  <a:srgbClr val="FF0000"/>
                </a:solidFill>
                <a:latin typeface="+mj-lt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8929C43-79FE-4A48-8699-45BD8087DE04}"/>
                </a:ext>
              </a:extLst>
            </p:cNvPr>
            <p:cNvSpPr txBox="1"/>
            <p:nvPr/>
          </p:nvSpPr>
          <p:spPr>
            <a:xfrm>
              <a:off x="6302730" y="1445116"/>
              <a:ext cx="14398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800" dirty="0">
                  <a:solidFill>
                    <a:srgbClr val="FF0000"/>
                  </a:solidFill>
                  <a:latin typeface="+mj-lt"/>
                </a:rPr>
                <a:t>Control Plane</a:t>
              </a:r>
              <a:endParaRPr lang="en-SG" sz="1800" dirty="0">
                <a:solidFill>
                  <a:srgbClr val="FF0000"/>
                </a:solidFill>
                <a:latin typeface="+mj-lt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7CF6A79-30C0-4271-BC8F-21C06DDC4ED3}"/>
                </a:ext>
              </a:extLst>
            </p:cNvPr>
            <p:cNvSpPr txBox="1"/>
            <p:nvPr/>
          </p:nvSpPr>
          <p:spPr>
            <a:xfrm>
              <a:off x="5564549" y="4252856"/>
              <a:ext cx="291618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latin typeface="+mj-lt"/>
                </a:rPr>
                <a:t>OpenFlow Network Switch</a:t>
              </a:r>
              <a:endParaRPr lang="en-SG" sz="2000" dirty="0">
                <a:latin typeface="+mj-lt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A267A234-1C93-4BD5-9D28-C6BA8E0A65CD}"/>
              </a:ext>
            </a:extLst>
          </p:cNvPr>
          <p:cNvGrpSpPr/>
          <p:nvPr/>
        </p:nvGrpSpPr>
        <p:grpSpPr>
          <a:xfrm>
            <a:off x="5245465" y="710414"/>
            <a:ext cx="3586872" cy="1177689"/>
            <a:chOff x="5245465" y="710414"/>
            <a:chExt cx="3586872" cy="1177689"/>
          </a:xfrm>
        </p:grpSpPr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D40EA7D0-3D02-47B6-9DDD-6E34C664B44F}"/>
                </a:ext>
              </a:extLst>
            </p:cNvPr>
            <p:cNvSpPr/>
            <p:nvPr/>
          </p:nvSpPr>
          <p:spPr>
            <a:xfrm>
              <a:off x="5281417" y="710414"/>
              <a:ext cx="3550920" cy="369332"/>
            </a:xfrm>
            <a:prstGeom prst="roundRect">
              <a:avLst/>
            </a:prstGeom>
            <a:solidFill>
              <a:srgbClr val="FF0000"/>
            </a:solidFill>
            <a:ln>
              <a:headEnd type="none" w="med" len="med"/>
              <a:tailEnd type="triangle" w="sm" len="sm"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+mj-lt"/>
                </a:rPr>
                <a:t>Centralized Control Plane</a:t>
              </a:r>
              <a:endParaRPr lang="en-SG" sz="2400" dirty="0">
                <a:solidFill>
                  <a:schemeClr val="bg1"/>
                </a:solidFill>
                <a:latin typeface="+mj-lt"/>
              </a:endParaRP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93CD4802-445F-4493-B869-E295F82365FA}"/>
                </a:ext>
              </a:extLst>
            </p:cNvPr>
            <p:cNvCxnSpPr/>
            <p:nvPr/>
          </p:nvCxnSpPr>
          <p:spPr>
            <a:xfrm>
              <a:off x="6141720" y="1079746"/>
              <a:ext cx="0" cy="808357"/>
            </a:xfrm>
            <a:prstGeom prst="straightConnector1">
              <a:avLst/>
            </a:prstGeom>
            <a:ln w="57150">
              <a:solidFill>
                <a:srgbClr val="0070C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3" name="Picture 2" descr="Related image">
              <a:extLst>
                <a:ext uri="{FF2B5EF4-FFF2-40B4-BE49-F238E27FC236}">
                  <a16:creationId xmlns:a16="http://schemas.microsoft.com/office/drawing/2014/main" id="{328A1671-BFF9-4A9B-BE31-E3A7008FED0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45465" y="1101697"/>
              <a:ext cx="864204" cy="6627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5332D8C1-FA71-4515-8AD7-6F2C590F9C3C}"/>
              </a:ext>
            </a:extLst>
          </p:cNvPr>
          <p:cNvGrpSpPr/>
          <p:nvPr/>
        </p:nvGrpSpPr>
        <p:grpSpPr>
          <a:xfrm>
            <a:off x="4556760" y="2245000"/>
            <a:ext cx="1459230" cy="1539240"/>
            <a:chOff x="4556760" y="2245000"/>
            <a:chExt cx="1459230" cy="1539240"/>
          </a:xfrm>
        </p:grpSpPr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2E119305-9F37-4337-AAFA-3984839F59EE}"/>
                </a:ext>
              </a:extLst>
            </p:cNvPr>
            <p:cNvCxnSpPr>
              <a:cxnSpLocks/>
            </p:cNvCxnSpPr>
            <p:nvPr/>
          </p:nvCxnSpPr>
          <p:spPr>
            <a:xfrm>
              <a:off x="6015990" y="2245000"/>
              <a:ext cx="0" cy="1539240"/>
            </a:xfrm>
            <a:prstGeom prst="straightConnector1">
              <a:avLst/>
            </a:prstGeom>
            <a:ln w="5715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EBCEE66-EDD3-48A8-A4A6-097BC22D54D2}"/>
                </a:ext>
              </a:extLst>
            </p:cNvPr>
            <p:cNvSpPr txBox="1"/>
            <p:nvPr/>
          </p:nvSpPr>
          <p:spPr>
            <a:xfrm>
              <a:off x="4556760" y="3056377"/>
              <a:ext cx="1404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>
                  <a:latin typeface="+mj-lt"/>
                </a:rPr>
                <a:t>Vendor-specific</a:t>
              </a:r>
            </a:p>
            <a:p>
              <a:pPr algn="ctr"/>
              <a:r>
                <a:rPr lang="en-US" b="1" dirty="0">
                  <a:latin typeface="+mj-lt"/>
                </a:rPr>
                <a:t>Interface (driver)</a:t>
              </a:r>
              <a:endParaRPr lang="en-SG" b="1" dirty="0">
                <a:latin typeface="+mj-lt"/>
              </a:endParaRPr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8E3F1FCF-5B03-436F-A7FB-883E42770FD4}"/>
              </a:ext>
            </a:extLst>
          </p:cNvPr>
          <p:cNvSpPr txBox="1"/>
          <p:nvPr/>
        </p:nvSpPr>
        <p:spPr>
          <a:xfrm>
            <a:off x="758084" y="4646197"/>
            <a:ext cx="7451079" cy="408623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800" dirty="0">
                <a:solidFill>
                  <a:srgbClr val="FF0000"/>
                </a:solidFill>
                <a:latin typeface="+mj-lt"/>
              </a:rPr>
              <a:t>Note:</a:t>
            </a:r>
            <a:r>
              <a:rPr lang="en-US" sz="1800" dirty="0">
                <a:latin typeface="+mj-lt"/>
              </a:rPr>
              <a:t> The switch still remains closed. Except the OF agent’s standard interface</a:t>
            </a:r>
            <a:endParaRPr lang="en-SG" sz="1800" dirty="0">
              <a:latin typeface="+mj-lt"/>
            </a:endParaRP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715DF6CC-F515-4CF8-A125-680B556D9D33}"/>
              </a:ext>
            </a:extLst>
          </p:cNvPr>
          <p:cNvGrpSpPr/>
          <p:nvPr/>
        </p:nvGrpSpPr>
        <p:grpSpPr>
          <a:xfrm>
            <a:off x="6375879" y="131446"/>
            <a:ext cx="2318132" cy="521473"/>
            <a:chOff x="6375879" y="131446"/>
            <a:chExt cx="2318132" cy="521473"/>
          </a:xfrm>
        </p:grpSpPr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848C0DFE-BB19-4C3E-BC35-799842420037}"/>
                </a:ext>
              </a:extLst>
            </p:cNvPr>
            <p:cNvSpPr/>
            <p:nvPr/>
          </p:nvSpPr>
          <p:spPr>
            <a:xfrm>
              <a:off x="6375879" y="131446"/>
              <a:ext cx="415292" cy="521473"/>
            </a:xfrm>
            <a:prstGeom prst="roundRect">
              <a:avLst/>
            </a:prstGeom>
            <a:solidFill>
              <a:srgbClr val="FFC000"/>
            </a:solidFill>
            <a:ln>
              <a:headEnd type="none" w="med" len="med"/>
              <a:tailEnd type="triangle" w="sm" len="sm"/>
            </a:ln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+mj-lt"/>
                </a:rPr>
                <a:t>L2</a:t>
              </a:r>
              <a:endParaRPr lang="en-SG" sz="1600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58CB79CB-30DA-41EE-AEEB-B6D24EE144C8}"/>
                </a:ext>
              </a:extLst>
            </p:cNvPr>
            <p:cNvSpPr/>
            <p:nvPr/>
          </p:nvSpPr>
          <p:spPr>
            <a:xfrm>
              <a:off x="6853342" y="131446"/>
              <a:ext cx="593790" cy="521473"/>
            </a:xfrm>
            <a:prstGeom prst="roundRect">
              <a:avLst/>
            </a:prstGeom>
            <a:solidFill>
              <a:srgbClr val="FFC000"/>
            </a:solidFill>
            <a:ln>
              <a:headEnd type="none" w="med" len="med"/>
              <a:tailEnd type="triangle" w="sm" len="sm"/>
            </a:ln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+mj-lt"/>
                </a:rPr>
                <a:t>BGP</a:t>
              </a:r>
              <a:endParaRPr lang="en-SG" sz="1600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D6D7C4FD-7A33-4407-A6C6-24F75E4517B6}"/>
                </a:ext>
              </a:extLst>
            </p:cNvPr>
            <p:cNvSpPr/>
            <p:nvPr/>
          </p:nvSpPr>
          <p:spPr>
            <a:xfrm>
              <a:off x="7986766" y="131446"/>
              <a:ext cx="707245" cy="521473"/>
            </a:xfrm>
            <a:prstGeom prst="roundRect">
              <a:avLst/>
            </a:prstGeom>
            <a:solidFill>
              <a:srgbClr val="FFC000"/>
            </a:solidFill>
            <a:ln>
              <a:headEnd type="none" w="med" len="med"/>
              <a:tailEnd type="triangle" w="sm" len="sm"/>
            </a:ln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+mj-lt"/>
                </a:rPr>
                <a:t>VLAN</a:t>
              </a:r>
              <a:endParaRPr lang="en-SG" sz="1600" b="1" dirty="0">
                <a:solidFill>
                  <a:schemeClr val="bg1"/>
                </a:solidFill>
                <a:latin typeface="+mj-lt"/>
              </a:endParaRPr>
            </a:p>
          </p:txBody>
        </p:sp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1C65B0D9-872A-4C9E-9E24-93C52E1FC7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3541" t="46504" r="30997" b="32535"/>
            <a:stretch/>
          </p:blipFill>
          <p:spPr>
            <a:xfrm>
              <a:off x="7473623" y="242886"/>
              <a:ext cx="510235" cy="3360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86364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43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C9764086-62FC-4074-B505-0944F6E48AC0}"/>
              </a:ext>
            </a:extLst>
          </p:cNvPr>
          <p:cNvCxnSpPr>
            <a:cxnSpLocks/>
          </p:cNvCxnSpPr>
          <p:nvPr/>
        </p:nvCxnSpPr>
        <p:spPr>
          <a:xfrm flipH="1">
            <a:off x="6568573" y="1643497"/>
            <a:ext cx="7536" cy="572516"/>
          </a:xfrm>
          <a:prstGeom prst="line">
            <a:avLst/>
          </a:prstGeom>
          <a:ln w="38100">
            <a:solidFill>
              <a:schemeClr val="accent5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2" name="object 110">
            <a:extLst>
              <a:ext uri="{FF2B5EF4-FFF2-40B4-BE49-F238E27FC236}">
                <a16:creationId xmlns:a16="http://schemas.microsoft.com/office/drawing/2014/main" id="{60052FE3-7565-462F-A895-E57338447961}"/>
              </a:ext>
            </a:extLst>
          </p:cNvPr>
          <p:cNvGrpSpPr/>
          <p:nvPr/>
        </p:nvGrpSpPr>
        <p:grpSpPr>
          <a:xfrm>
            <a:off x="7035800" y="2529719"/>
            <a:ext cx="101600" cy="998219"/>
            <a:chOff x="7035800" y="2529719"/>
            <a:chExt cx="101600" cy="998219"/>
          </a:xfrm>
        </p:grpSpPr>
        <p:pic>
          <p:nvPicPr>
            <p:cNvPr id="113" name="object 111">
              <a:extLst>
                <a:ext uri="{FF2B5EF4-FFF2-40B4-BE49-F238E27FC236}">
                  <a16:creationId xmlns:a16="http://schemas.microsoft.com/office/drawing/2014/main" id="{D00FB028-F2E4-4631-93DB-C5407B7AF2B8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35800" y="2529719"/>
              <a:ext cx="101600" cy="997923"/>
            </a:xfrm>
            <a:prstGeom prst="rect">
              <a:avLst/>
            </a:prstGeom>
          </p:spPr>
        </p:pic>
        <p:sp>
          <p:nvSpPr>
            <p:cNvPr id="114" name="object 112">
              <a:extLst>
                <a:ext uri="{FF2B5EF4-FFF2-40B4-BE49-F238E27FC236}">
                  <a16:creationId xmlns:a16="http://schemas.microsoft.com/office/drawing/2014/main" id="{9E3BA1CF-7FD8-4FA4-86AD-4F92CE438E80}"/>
                </a:ext>
              </a:extLst>
            </p:cNvPr>
            <p:cNvSpPr/>
            <p:nvPr/>
          </p:nvSpPr>
          <p:spPr>
            <a:xfrm>
              <a:off x="7086600" y="2547819"/>
              <a:ext cx="0" cy="922019"/>
            </a:xfrm>
            <a:custGeom>
              <a:avLst/>
              <a:gdLst/>
              <a:ahLst/>
              <a:cxnLst/>
              <a:rect l="l" t="t" r="r" b="b"/>
              <a:pathLst>
                <a:path h="922020">
                  <a:moveTo>
                    <a:pt x="0" y="0"/>
                  </a:moveTo>
                  <a:lnTo>
                    <a:pt x="0" y="921723"/>
                  </a:lnTo>
                </a:path>
              </a:pathLst>
            </a:custGeom>
            <a:ln w="25400">
              <a:solidFill>
                <a:srgbClr val="BBE0E3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9" name="object 107">
            <a:extLst>
              <a:ext uri="{FF2B5EF4-FFF2-40B4-BE49-F238E27FC236}">
                <a16:creationId xmlns:a16="http://schemas.microsoft.com/office/drawing/2014/main" id="{7EDC8370-D7B6-497C-9A09-1A9D109966A1}"/>
              </a:ext>
            </a:extLst>
          </p:cNvPr>
          <p:cNvGrpSpPr/>
          <p:nvPr/>
        </p:nvGrpSpPr>
        <p:grpSpPr>
          <a:xfrm>
            <a:off x="5336587" y="2528930"/>
            <a:ext cx="125095" cy="1499870"/>
            <a:chOff x="5336587" y="2528930"/>
            <a:chExt cx="125095" cy="1499870"/>
          </a:xfrm>
        </p:grpSpPr>
        <p:pic>
          <p:nvPicPr>
            <p:cNvPr id="110" name="object 108">
              <a:extLst>
                <a:ext uri="{FF2B5EF4-FFF2-40B4-BE49-F238E27FC236}">
                  <a16:creationId xmlns:a16="http://schemas.microsoft.com/office/drawing/2014/main" id="{1C531A2C-6B7C-4AB7-B395-00F40AD664EB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36587" y="2528930"/>
              <a:ext cx="125002" cy="1499635"/>
            </a:xfrm>
            <a:prstGeom prst="rect">
              <a:avLst/>
            </a:prstGeom>
          </p:spPr>
        </p:pic>
        <p:sp>
          <p:nvSpPr>
            <p:cNvPr id="111" name="object 109">
              <a:extLst>
                <a:ext uri="{FF2B5EF4-FFF2-40B4-BE49-F238E27FC236}">
                  <a16:creationId xmlns:a16="http://schemas.microsoft.com/office/drawing/2014/main" id="{D96AE428-1CBC-46F8-9B27-9F003E54FC5A}"/>
                </a:ext>
              </a:extLst>
            </p:cNvPr>
            <p:cNvSpPr/>
            <p:nvPr/>
          </p:nvSpPr>
          <p:spPr>
            <a:xfrm>
              <a:off x="5387975" y="2547819"/>
              <a:ext cx="22225" cy="1422400"/>
            </a:xfrm>
            <a:custGeom>
              <a:avLst/>
              <a:gdLst/>
              <a:ahLst/>
              <a:cxnLst/>
              <a:rect l="l" t="t" r="r" b="b"/>
              <a:pathLst>
                <a:path w="22225" h="1422400">
                  <a:moveTo>
                    <a:pt x="0" y="0"/>
                  </a:moveTo>
                  <a:lnTo>
                    <a:pt x="22223" y="1421856"/>
                  </a:lnTo>
                </a:path>
              </a:pathLst>
            </a:custGeom>
            <a:ln w="25400">
              <a:solidFill>
                <a:srgbClr val="BBE0E3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6" name="object 104">
            <a:extLst>
              <a:ext uri="{FF2B5EF4-FFF2-40B4-BE49-F238E27FC236}">
                <a16:creationId xmlns:a16="http://schemas.microsoft.com/office/drawing/2014/main" id="{3AF6B756-CECA-4DAB-8CFE-08213836EE2A}"/>
              </a:ext>
            </a:extLst>
          </p:cNvPr>
          <p:cNvGrpSpPr/>
          <p:nvPr/>
        </p:nvGrpSpPr>
        <p:grpSpPr>
          <a:xfrm>
            <a:off x="3520583" y="2529025"/>
            <a:ext cx="95339" cy="652291"/>
            <a:chOff x="3520582" y="2529024"/>
            <a:chExt cx="112395" cy="768985"/>
          </a:xfrm>
        </p:grpSpPr>
        <p:pic>
          <p:nvPicPr>
            <p:cNvPr id="107" name="object 105">
              <a:extLst>
                <a:ext uri="{FF2B5EF4-FFF2-40B4-BE49-F238E27FC236}">
                  <a16:creationId xmlns:a16="http://schemas.microsoft.com/office/drawing/2014/main" id="{7BFC600A-23EC-4D93-AE0C-71BDF85688A0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20582" y="2529024"/>
              <a:ext cx="112136" cy="768861"/>
            </a:xfrm>
            <a:prstGeom prst="rect">
              <a:avLst/>
            </a:prstGeom>
          </p:spPr>
        </p:pic>
        <p:sp>
          <p:nvSpPr>
            <p:cNvPr id="108" name="object 106">
              <a:extLst>
                <a:ext uri="{FF2B5EF4-FFF2-40B4-BE49-F238E27FC236}">
                  <a16:creationId xmlns:a16="http://schemas.microsoft.com/office/drawing/2014/main" id="{EF10BDC1-40FE-4B02-A93D-4BB9774C55F0}"/>
                </a:ext>
              </a:extLst>
            </p:cNvPr>
            <p:cNvSpPr/>
            <p:nvPr/>
          </p:nvSpPr>
          <p:spPr>
            <a:xfrm>
              <a:off x="3571901" y="2547819"/>
              <a:ext cx="9525" cy="691515"/>
            </a:xfrm>
            <a:custGeom>
              <a:avLst/>
              <a:gdLst/>
              <a:ahLst/>
              <a:cxnLst/>
              <a:rect l="l" t="t" r="r" b="b"/>
              <a:pathLst>
                <a:path w="9525" h="691514">
                  <a:moveTo>
                    <a:pt x="9499" y="0"/>
                  </a:moveTo>
                  <a:lnTo>
                    <a:pt x="0" y="691272"/>
                  </a:lnTo>
                </a:path>
              </a:pathLst>
            </a:custGeom>
            <a:ln w="25399">
              <a:solidFill>
                <a:srgbClr val="BBE0E3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3" name="object 101">
            <a:extLst>
              <a:ext uri="{FF2B5EF4-FFF2-40B4-BE49-F238E27FC236}">
                <a16:creationId xmlns:a16="http://schemas.microsoft.com/office/drawing/2014/main" id="{722823E4-72B7-47D9-BC8B-30E01B599027}"/>
              </a:ext>
            </a:extLst>
          </p:cNvPr>
          <p:cNvGrpSpPr/>
          <p:nvPr/>
        </p:nvGrpSpPr>
        <p:grpSpPr>
          <a:xfrm>
            <a:off x="1778000" y="2529719"/>
            <a:ext cx="101600" cy="1805305"/>
            <a:chOff x="1778000" y="2529719"/>
            <a:chExt cx="101600" cy="1805305"/>
          </a:xfrm>
        </p:grpSpPr>
        <p:pic>
          <p:nvPicPr>
            <p:cNvPr id="104" name="object 102">
              <a:extLst>
                <a:ext uri="{FF2B5EF4-FFF2-40B4-BE49-F238E27FC236}">
                  <a16:creationId xmlns:a16="http://schemas.microsoft.com/office/drawing/2014/main" id="{6BB8BDB9-C705-43D9-9C41-D0F249A4B64B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78000" y="2529719"/>
              <a:ext cx="101600" cy="1804838"/>
            </a:xfrm>
            <a:prstGeom prst="rect">
              <a:avLst/>
            </a:prstGeom>
          </p:spPr>
        </p:pic>
        <p:sp>
          <p:nvSpPr>
            <p:cNvPr id="105" name="object 103">
              <a:extLst>
                <a:ext uri="{FF2B5EF4-FFF2-40B4-BE49-F238E27FC236}">
                  <a16:creationId xmlns:a16="http://schemas.microsoft.com/office/drawing/2014/main" id="{2C053AA5-E89B-4F31-9F01-BE52A5AECF4F}"/>
                </a:ext>
              </a:extLst>
            </p:cNvPr>
            <p:cNvSpPr/>
            <p:nvPr/>
          </p:nvSpPr>
          <p:spPr>
            <a:xfrm>
              <a:off x="1828800" y="2547819"/>
              <a:ext cx="0" cy="1729105"/>
            </a:xfrm>
            <a:custGeom>
              <a:avLst/>
              <a:gdLst/>
              <a:ahLst/>
              <a:cxnLst/>
              <a:rect l="l" t="t" r="r" b="b"/>
              <a:pathLst>
                <a:path h="1729104">
                  <a:moveTo>
                    <a:pt x="0" y="0"/>
                  </a:moveTo>
                  <a:lnTo>
                    <a:pt x="0" y="1728638"/>
                  </a:lnTo>
                </a:path>
              </a:pathLst>
            </a:custGeom>
            <a:ln w="25400">
              <a:solidFill>
                <a:srgbClr val="BBE0E3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DEA4D797-0B73-4247-91E6-51F34E53A3FA}"/>
              </a:ext>
            </a:extLst>
          </p:cNvPr>
          <p:cNvCxnSpPr>
            <a:cxnSpLocks/>
          </p:cNvCxnSpPr>
          <p:nvPr/>
        </p:nvCxnSpPr>
        <p:spPr>
          <a:xfrm flipH="1">
            <a:off x="2116497" y="1734861"/>
            <a:ext cx="7536" cy="572516"/>
          </a:xfrm>
          <a:prstGeom prst="line">
            <a:avLst/>
          </a:prstGeom>
          <a:ln w="38100">
            <a:solidFill>
              <a:schemeClr val="accent5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64D99135-3AB4-4A3A-A69B-72BBAA25D328}"/>
              </a:ext>
            </a:extLst>
          </p:cNvPr>
          <p:cNvCxnSpPr>
            <a:cxnSpLocks/>
          </p:cNvCxnSpPr>
          <p:nvPr/>
        </p:nvCxnSpPr>
        <p:spPr>
          <a:xfrm flipH="1">
            <a:off x="4298086" y="1710977"/>
            <a:ext cx="7536" cy="572516"/>
          </a:xfrm>
          <a:prstGeom prst="line">
            <a:avLst/>
          </a:prstGeom>
          <a:ln w="38100">
            <a:solidFill>
              <a:schemeClr val="accent5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E24432C-F1E0-4AD9-BBE1-139F2154D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0A993-0AA1-412D-A37A-2D363295DE68}" type="slidenum">
              <a:rPr lang="en-SG" smtClean="0"/>
              <a:t>44</a:t>
            </a:fld>
            <a:endParaRPr lang="en-S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C57E6A6-055F-4C87-A28F-6C61361B41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 world OpenFlow Network </a:t>
            </a:r>
            <a:endParaRPr lang="en-SG" dirty="0"/>
          </a:p>
        </p:txBody>
      </p:sp>
      <p:grpSp>
        <p:nvGrpSpPr>
          <p:cNvPr id="5" name="object 3">
            <a:extLst>
              <a:ext uri="{FF2B5EF4-FFF2-40B4-BE49-F238E27FC236}">
                <a16:creationId xmlns:a16="http://schemas.microsoft.com/office/drawing/2014/main" id="{4261316E-4AD5-4859-BB5D-29B700E168B3}"/>
              </a:ext>
            </a:extLst>
          </p:cNvPr>
          <p:cNvGrpSpPr/>
          <p:nvPr/>
        </p:nvGrpSpPr>
        <p:grpSpPr>
          <a:xfrm>
            <a:off x="1260428" y="3367878"/>
            <a:ext cx="5750935" cy="1621645"/>
            <a:chOff x="1260428" y="3367878"/>
            <a:chExt cx="5750935" cy="1621645"/>
          </a:xfrm>
        </p:grpSpPr>
        <p:pic>
          <p:nvPicPr>
            <p:cNvPr id="6" name="object 4">
              <a:extLst>
                <a:ext uri="{FF2B5EF4-FFF2-40B4-BE49-F238E27FC236}">
                  <a16:creationId xmlns:a16="http://schemas.microsoft.com/office/drawing/2014/main" id="{E84C4618-BB29-4B8D-A461-CEA09F46564A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402010" y="3571499"/>
              <a:ext cx="1043262" cy="867574"/>
            </a:xfrm>
            <a:prstGeom prst="rect">
              <a:avLst/>
            </a:prstGeom>
          </p:spPr>
        </p:pic>
        <p:sp>
          <p:nvSpPr>
            <p:cNvPr id="7" name="object 5">
              <a:extLst>
                <a:ext uri="{FF2B5EF4-FFF2-40B4-BE49-F238E27FC236}">
                  <a16:creationId xmlns:a16="http://schemas.microsoft.com/office/drawing/2014/main" id="{DC65A85B-0FE0-4B7F-A5AE-C86D14033EDF}"/>
                </a:ext>
              </a:extLst>
            </p:cNvPr>
            <p:cNvSpPr/>
            <p:nvPr/>
          </p:nvSpPr>
          <p:spPr>
            <a:xfrm>
              <a:off x="2444750" y="3597401"/>
              <a:ext cx="1029469" cy="765480"/>
            </a:xfrm>
            <a:custGeom>
              <a:avLst/>
              <a:gdLst/>
              <a:ahLst/>
              <a:cxnLst/>
              <a:rect l="l" t="t" r="r" b="b"/>
              <a:pathLst>
                <a:path w="2013585" h="506095">
                  <a:moveTo>
                    <a:pt x="0" y="505711"/>
                  </a:moveTo>
                  <a:lnTo>
                    <a:pt x="2012975" y="0"/>
                  </a:lnTo>
                </a:path>
              </a:pathLst>
            </a:custGeom>
            <a:ln w="381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6">
              <a:extLst>
                <a:ext uri="{FF2B5EF4-FFF2-40B4-BE49-F238E27FC236}">
                  <a16:creationId xmlns:a16="http://schemas.microsoft.com/office/drawing/2014/main" id="{40AE21E0-A7F1-4858-AACE-55BEE12B1947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955143" y="3367878"/>
              <a:ext cx="1225778" cy="689956"/>
            </a:xfrm>
            <a:prstGeom prst="rect">
              <a:avLst/>
            </a:prstGeom>
          </p:spPr>
        </p:pic>
        <p:sp>
          <p:nvSpPr>
            <p:cNvPr id="9" name="object 7">
              <a:extLst>
                <a:ext uri="{FF2B5EF4-FFF2-40B4-BE49-F238E27FC236}">
                  <a16:creationId xmlns:a16="http://schemas.microsoft.com/office/drawing/2014/main" id="{CEB4A312-2EA0-4A70-A9D2-0C04751C9994}"/>
                </a:ext>
              </a:extLst>
            </p:cNvPr>
            <p:cNvSpPr/>
            <p:nvPr/>
          </p:nvSpPr>
          <p:spPr>
            <a:xfrm>
              <a:off x="4014788" y="3416035"/>
              <a:ext cx="1106805" cy="553720"/>
            </a:xfrm>
            <a:custGeom>
              <a:avLst/>
              <a:gdLst/>
              <a:ahLst/>
              <a:cxnLst/>
              <a:rect l="l" t="t" r="r" b="b"/>
              <a:pathLst>
                <a:path w="1106804" h="553720">
                  <a:moveTo>
                    <a:pt x="0" y="0"/>
                  </a:moveTo>
                  <a:lnTo>
                    <a:pt x="1106486" y="553641"/>
                  </a:lnTo>
                </a:path>
              </a:pathLst>
            </a:custGeom>
            <a:ln w="3809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8">
              <a:extLst>
                <a:ext uri="{FF2B5EF4-FFF2-40B4-BE49-F238E27FC236}">
                  <a16:creationId xmlns:a16="http://schemas.microsoft.com/office/drawing/2014/main" id="{54715017-0A1A-4512-A1B6-B0847B589A8B}"/>
                </a:ext>
              </a:extLst>
            </p:cNvPr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044419" y="4297136"/>
              <a:ext cx="1401238" cy="692387"/>
            </a:xfrm>
            <a:prstGeom prst="rect">
              <a:avLst/>
            </a:prstGeom>
          </p:spPr>
        </p:pic>
        <p:sp>
          <p:nvSpPr>
            <p:cNvPr id="11" name="object 9">
              <a:extLst>
                <a:ext uri="{FF2B5EF4-FFF2-40B4-BE49-F238E27FC236}">
                  <a16:creationId xmlns:a16="http://schemas.microsoft.com/office/drawing/2014/main" id="{66606A3B-F9A1-4C65-B452-901560C60305}"/>
                </a:ext>
              </a:extLst>
            </p:cNvPr>
            <p:cNvSpPr/>
            <p:nvPr/>
          </p:nvSpPr>
          <p:spPr>
            <a:xfrm>
              <a:off x="4102101" y="4344722"/>
              <a:ext cx="1285875" cy="557530"/>
            </a:xfrm>
            <a:custGeom>
              <a:avLst/>
              <a:gdLst/>
              <a:ahLst/>
              <a:cxnLst/>
              <a:rect l="l" t="t" r="r" b="b"/>
              <a:pathLst>
                <a:path w="1285875" h="557529">
                  <a:moveTo>
                    <a:pt x="0" y="557213"/>
                  </a:moveTo>
                  <a:lnTo>
                    <a:pt x="1285875" y="0"/>
                  </a:lnTo>
                </a:path>
              </a:pathLst>
            </a:custGeom>
            <a:ln w="381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0">
              <a:extLst>
                <a:ext uri="{FF2B5EF4-FFF2-40B4-BE49-F238E27FC236}">
                  <a16:creationId xmlns:a16="http://schemas.microsoft.com/office/drawing/2014/main" id="{70E78B1E-D82F-43F5-84FD-F145FF48C600}"/>
                </a:ext>
              </a:extLst>
            </p:cNvPr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99040" y="4457804"/>
              <a:ext cx="1668287" cy="528923"/>
            </a:xfrm>
            <a:prstGeom prst="rect">
              <a:avLst/>
            </a:prstGeom>
          </p:spPr>
        </p:pic>
        <p:sp>
          <p:nvSpPr>
            <p:cNvPr id="13" name="object 11">
              <a:extLst>
                <a:ext uri="{FF2B5EF4-FFF2-40B4-BE49-F238E27FC236}">
                  <a16:creationId xmlns:a16="http://schemas.microsoft.com/office/drawing/2014/main" id="{7048556D-6493-4A0C-9DBC-36F3511701BC}"/>
                </a:ext>
              </a:extLst>
            </p:cNvPr>
            <p:cNvSpPr/>
            <p:nvPr/>
          </p:nvSpPr>
          <p:spPr>
            <a:xfrm>
              <a:off x="1750079" y="4502596"/>
              <a:ext cx="1566545" cy="399415"/>
            </a:xfrm>
            <a:custGeom>
              <a:avLst/>
              <a:gdLst/>
              <a:ahLst/>
              <a:cxnLst/>
              <a:rect l="l" t="t" r="r" b="b"/>
              <a:pathLst>
                <a:path w="1566545" h="399414">
                  <a:moveTo>
                    <a:pt x="0" y="0"/>
                  </a:moveTo>
                  <a:lnTo>
                    <a:pt x="1566210" y="399340"/>
                  </a:lnTo>
                </a:path>
              </a:pathLst>
            </a:custGeom>
            <a:ln w="3809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2">
              <a:extLst>
                <a:ext uri="{FF2B5EF4-FFF2-40B4-BE49-F238E27FC236}">
                  <a16:creationId xmlns:a16="http://schemas.microsoft.com/office/drawing/2014/main" id="{B096EA33-39DF-4B63-A8F2-A1A62CB65074}"/>
                </a:ext>
              </a:extLst>
            </p:cNvPr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60428" y="4164098"/>
              <a:ext cx="1274762" cy="629444"/>
            </a:xfrm>
            <a:prstGeom prst="rect">
              <a:avLst/>
            </a:prstGeom>
          </p:spPr>
        </p:pic>
        <p:sp>
          <p:nvSpPr>
            <p:cNvPr id="15" name="object 13">
              <a:extLst>
                <a:ext uri="{FF2B5EF4-FFF2-40B4-BE49-F238E27FC236}">
                  <a16:creationId xmlns:a16="http://schemas.microsoft.com/office/drawing/2014/main" id="{A8D9933F-EE9F-4783-A840-F7A1415513CF}"/>
                </a:ext>
              </a:extLst>
            </p:cNvPr>
            <p:cNvSpPr/>
            <p:nvPr/>
          </p:nvSpPr>
          <p:spPr>
            <a:xfrm>
              <a:off x="1296987" y="4200658"/>
              <a:ext cx="1148080" cy="502920"/>
            </a:xfrm>
            <a:custGeom>
              <a:avLst/>
              <a:gdLst/>
              <a:ahLst/>
              <a:cxnLst/>
              <a:rect l="l" t="t" r="r" b="b"/>
              <a:pathLst>
                <a:path w="1148080" h="502920">
                  <a:moveTo>
                    <a:pt x="573881" y="0"/>
                  </a:moveTo>
                  <a:lnTo>
                    <a:pt x="501894" y="853"/>
                  </a:lnTo>
                  <a:lnTo>
                    <a:pt x="432576" y="3346"/>
                  </a:lnTo>
                  <a:lnTo>
                    <a:pt x="366465" y="7376"/>
                  </a:lnTo>
                  <a:lnTo>
                    <a:pt x="304097" y="12839"/>
                  </a:lnTo>
                  <a:lnTo>
                    <a:pt x="246010" y="19633"/>
                  </a:lnTo>
                  <a:lnTo>
                    <a:pt x="192744" y="27656"/>
                  </a:lnTo>
                  <a:lnTo>
                    <a:pt x="144834" y="36804"/>
                  </a:lnTo>
                  <a:lnTo>
                    <a:pt x="102820" y="46975"/>
                  </a:lnTo>
                  <a:lnTo>
                    <a:pt x="38628" y="69976"/>
                  </a:lnTo>
                  <a:lnTo>
                    <a:pt x="4471" y="95837"/>
                  </a:lnTo>
                  <a:lnTo>
                    <a:pt x="0" y="109582"/>
                  </a:lnTo>
                  <a:lnTo>
                    <a:pt x="0" y="392861"/>
                  </a:lnTo>
                  <a:lnTo>
                    <a:pt x="38628" y="432467"/>
                  </a:lnTo>
                  <a:lnTo>
                    <a:pt x="102820" y="455468"/>
                  </a:lnTo>
                  <a:lnTo>
                    <a:pt x="144834" y="465639"/>
                  </a:lnTo>
                  <a:lnTo>
                    <a:pt x="192744" y="474787"/>
                  </a:lnTo>
                  <a:lnTo>
                    <a:pt x="246010" y="482810"/>
                  </a:lnTo>
                  <a:lnTo>
                    <a:pt x="304097" y="489604"/>
                  </a:lnTo>
                  <a:lnTo>
                    <a:pt x="366465" y="495067"/>
                  </a:lnTo>
                  <a:lnTo>
                    <a:pt x="432576" y="499097"/>
                  </a:lnTo>
                  <a:lnTo>
                    <a:pt x="501894" y="501590"/>
                  </a:lnTo>
                  <a:lnTo>
                    <a:pt x="573881" y="502444"/>
                  </a:lnTo>
                  <a:lnTo>
                    <a:pt x="645867" y="501590"/>
                  </a:lnTo>
                  <a:lnTo>
                    <a:pt x="715185" y="499097"/>
                  </a:lnTo>
                  <a:lnTo>
                    <a:pt x="781297" y="495067"/>
                  </a:lnTo>
                  <a:lnTo>
                    <a:pt x="843665" y="489604"/>
                  </a:lnTo>
                  <a:lnTo>
                    <a:pt x="901752" y="482810"/>
                  </a:lnTo>
                  <a:lnTo>
                    <a:pt x="955018" y="474787"/>
                  </a:lnTo>
                  <a:lnTo>
                    <a:pt x="1002928" y="465639"/>
                  </a:lnTo>
                  <a:lnTo>
                    <a:pt x="1044942" y="455468"/>
                  </a:lnTo>
                  <a:lnTo>
                    <a:pt x="1109133" y="432467"/>
                  </a:lnTo>
                  <a:lnTo>
                    <a:pt x="1143291" y="406606"/>
                  </a:lnTo>
                  <a:lnTo>
                    <a:pt x="1147762" y="392861"/>
                  </a:lnTo>
                  <a:lnTo>
                    <a:pt x="1147762" y="109582"/>
                  </a:lnTo>
                  <a:lnTo>
                    <a:pt x="1109133" y="69976"/>
                  </a:lnTo>
                  <a:lnTo>
                    <a:pt x="1044942" y="46975"/>
                  </a:lnTo>
                  <a:lnTo>
                    <a:pt x="1002928" y="36804"/>
                  </a:lnTo>
                  <a:lnTo>
                    <a:pt x="955018" y="27656"/>
                  </a:lnTo>
                  <a:lnTo>
                    <a:pt x="901752" y="19633"/>
                  </a:lnTo>
                  <a:lnTo>
                    <a:pt x="843665" y="12839"/>
                  </a:lnTo>
                  <a:lnTo>
                    <a:pt x="781297" y="7376"/>
                  </a:lnTo>
                  <a:lnTo>
                    <a:pt x="715185" y="3346"/>
                  </a:lnTo>
                  <a:lnTo>
                    <a:pt x="645867" y="853"/>
                  </a:lnTo>
                  <a:lnTo>
                    <a:pt x="573881" y="0"/>
                  </a:lnTo>
                  <a:close/>
                </a:path>
              </a:pathLst>
            </a:custGeom>
            <a:solidFill>
              <a:srgbClr val="B3B3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4">
              <a:extLst>
                <a:ext uri="{FF2B5EF4-FFF2-40B4-BE49-F238E27FC236}">
                  <a16:creationId xmlns:a16="http://schemas.microsoft.com/office/drawing/2014/main" id="{22AFF3E0-94E6-45FC-8121-AEAA5F14C90D}"/>
                </a:ext>
              </a:extLst>
            </p:cNvPr>
            <p:cNvSpPr/>
            <p:nvPr/>
          </p:nvSpPr>
          <p:spPr>
            <a:xfrm>
              <a:off x="1296987" y="4200658"/>
              <a:ext cx="1148080" cy="219710"/>
            </a:xfrm>
            <a:custGeom>
              <a:avLst/>
              <a:gdLst/>
              <a:ahLst/>
              <a:cxnLst/>
              <a:rect l="l" t="t" r="r" b="b"/>
              <a:pathLst>
                <a:path w="1148080" h="219710">
                  <a:moveTo>
                    <a:pt x="573881" y="0"/>
                  </a:moveTo>
                  <a:lnTo>
                    <a:pt x="501894" y="853"/>
                  </a:lnTo>
                  <a:lnTo>
                    <a:pt x="432576" y="3346"/>
                  </a:lnTo>
                  <a:lnTo>
                    <a:pt x="366465" y="7376"/>
                  </a:lnTo>
                  <a:lnTo>
                    <a:pt x="304097" y="12839"/>
                  </a:lnTo>
                  <a:lnTo>
                    <a:pt x="246010" y="19633"/>
                  </a:lnTo>
                  <a:lnTo>
                    <a:pt x="192744" y="27656"/>
                  </a:lnTo>
                  <a:lnTo>
                    <a:pt x="144834" y="36804"/>
                  </a:lnTo>
                  <a:lnTo>
                    <a:pt x="102820" y="46975"/>
                  </a:lnTo>
                  <a:lnTo>
                    <a:pt x="38628" y="69976"/>
                  </a:lnTo>
                  <a:lnTo>
                    <a:pt x="4471" y="95837"/>
                  </a:lnTo>
                  <a:lnTo>
                    <a:pt x="0" y="109582"/>
                  </a:lnTo>
                  <a:lnTo>
                    <a:pt x="4471" y="123328"/>
                  </a:lnTo>
                  <a:lnTo>
                    <a:pt x="38628" y="149189"/>
                  </a:lnTo>
                  <a:lnTo>
                    <a:pt x="102820" y="172190"/>
                  </a:lnTo>
                  <a:lnTo>
                    <a:pt x="144834" y="182361"/>
                  </a:lnTo>
                  <a:lnTo>
                    <a:pt x="192744" y="191509"/>
                  </a:lnTo>
                  <a:lnTo>
                    <a:pt x="246010" y="199532"/>
                  </a:lnTo>
                  <a:lnTo>
                    <a:pt x="304097" y="206326"/>
                  </a:lnTo>
                  <a:lnTo>
                    <a:pt x="366465" y="211789"/>
                  </a:lnTo>
                  <a:lnTo>
                    <a:pt x="432576" y="215819"/>
                  </a:lnTo>
                  <a:lnTo>
                    <a:pt x="501894" y="218312"/>
                  </a:lnTo>
                  <a:lnTo>
                    <a:pt x="573881" y="219165"/>
                  </a:lnTo>
                  <a:lnTo>
                    <a:pt x="645867" y="218312"/>
                  </a:lnTo>
                  <a:lnTo>
                    <a:pt x="715185" y="215819"/>
                  </a:lnTo>
                  <a:lnTo>
                    <a:pt x="781297" y="211789"/>
                  </a:lnTo>
                  <a:lnTo>
                    <a:pt x="843665" y="206326"/>
                  </a:lnTo>
                  <a:lnTo>
                    <a:pt x="901752" y="199532"/>
                  </a:lnTo>
                  <a:lnTo>
                    <a:pt x="955018" y="191509"/>
                  </a:lnTo>
                  <a:lnTo>
                    <a:pt x="1002928" y="182361"/>
                  </a:lnTo>
                  <a:lnTo>
                    <a:pt x="1044942" y="172190"/>
                  </a:lnTo>
                  <a:lnTo>
                    <a:pt x="1109133" y="149189"/>
                  </a:lnTo>
                  <a:lnTo>
                    <a:pt x="1143291" y="123328"/>
                  </a:lnTo>
                  <a:lnTo>
                    <a:pt x="1147762" y="109582"/>
                  </a:lnTo>
                  <a:lnTo>
                    <a:pt x="1143291" y="95837"/>
                  </a:lnTo>
                  <a:lnTo>
                    <a:pt x="1109133" y="69976"/>
                  </a:lnTo>
                  <a:lnTo>
                    <a:pt x="1044942" y="46975"/>
                  </a:lnTo>
                  <a:lnTo>
                    <a:pt x="1002928" y="36804"/>
                  </a:lnTo>
                  <a:lnTo>
                    <a:pt x="955018" y="27656"/>
                  </a:lnTo>
                  <a:lnTo>
                    <a:pt x="901752" y="19633"/>
                  </a:lnTo>
                  <a:lnTo>
                    <a:pt x="843665" y="12839"/>
                  </a:lnTo>
                  <a:lnTo>
                    <a:pt x="781297" y="7376"/>
                  </a:lnTo>
                  <a:lnTo>
                    <a:pt x="715185" y="3346"/>
                  </a:lnTo>
                  <a:lnTo>
                    <a:pt x="645867" y="853"/>
                  </a:lnTo>
                  <a:lnTo>
                    <a:pt x="573881" y="0"/>
                  </a:lnTo>
                  <a:close/>
                </a:path>
              </a:pathLst>
            </a:custGeom>
            <a:solidFill>
              <a:srgbClr val="FFFFFF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5">
              <a:extLst>
                <a:ext uri="{FF2B5EF4-FFF2-40B4-BE49-F238E27FC236}">
                  <a16:creationId xmlns:a16="http://schemas.microsoft.com/office/drawing/2014/main" id="{BEAA900D-2FBA-4597-8CC9-2C7C09B98644}"/>
                </a:ext>
              </a:extLst>
            </p:cNvPr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706100" y="3740435"/>
              <a:ext cx="1305263" cy="504435"/>
            </a:xfrm>
            <a:prstGeom prst="rect">
              <a:avLst/>
            </a:prstGeom>
          </p:spPr>
        </p:pic>
        <p:sp>
          <p:nvSpPr>
            <p:cNvPr id="18" name="object 16">
              <a:extLst>
                <a:ext uri="{FF2B5EF4-FFF2-40B4-BE49-F238E27FC236}">
                  <a16:creationId xmlns:a16="http://schemas.microsoft.com/office/drawing/2014/main" id="{BC4B0A34-F43B-45A3-A59E-BF5DEA8E55C3}"/>
                </a:ext>
              </a:extLst>
            </p:cNvPr>
            <p:cNvSpPr/>
            <p:nvPr/>
          </p:nvSpPr>
          <p:spPr>
            <a:xfrm>
              <a:off x="5759451" y="3786320"/>
              <a:ext cx="1198880" cy="372745"/>
            </a:xfrm>
            <a:custGeom>
              <a:avLst/>
              <a:gdLst/>
              <a:ahLst/>
              <a:cxnLst/>
              <a:rect l="l" t="t" r="r" b="b"/>
              <a:pathLst>
                <a:path w="1198879" h="372745">
                  <a:moveTo>
                    <a:pt x="0" y="372664"/>
                  </a:moveTo>
                  <a:lnTo>
                    <a:pt x="1198563" y="0"/>
                  </a:lnTo>
                </a:path>
              </a:pathLst>
            </a:custGeom>
            <a:ln w="381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7">
            <a:extLst>
              <a:ext uri="{FF2B5EF4-FFF2-40B4-BE49-F238E27FC236}">
                <a16:creationId xmlns:a16="http://schemas.microsoft.com/office/drawing/2014/main" id="{3759FFF0-8F77-40C1-A592-07A80FF0E038}"/>
              </a:ext>
            </a:extLst>
          </p:cNvPr>
          <p:cNvSpPr txBox="1"/>
          <p:nvPr/>
        </p:nvSpPr>
        <p:spPr>
          <a:xfrm>
            <a:off x="1415624" y="4406090"/>
            <a:ext cx="978535" cy="2436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500" spc="-5" dirty="0" err="1">
                <a:solidFill>
                  <a:srgbClr val="FFFFFF"/>
                </a:solidFill>
                <a:latin typeface="Arial"/>
                <a:cs typeface="Arial"/>
              </a:rPr>
              <a:t>Dataplane</a:t>
            </a:r>
            <a:endParaRPr sz="1500" dirty="0">
              <a:latin typeface="Arial"/>
              <a:cs typeface="Arial"/>
            </a:endParaRPr>
          </a:p>
        </p:txBody>
      </p:sp>
      <p:grpSp>
        <p:nvGrpSpPr>
          <p:cNvPr id="20" name="object 18">
            <a:extLst>
              <a:ext uri="{FF2B5EF4-FFF2-40B4-BE49-F238E27FC236}">
                <a16:creationId xmlns:a16="http://schemas.microsoft.com/office/drawing/2014/main" id="{7F710393-8475-4378-823A-A299E19C8FFD}"/>
              </a:ext>
            </a:extLst>
          </p:cNvPr>
          <p:cNvGrpSpPr/>
          <p:nvPr/>
        </p:nvGrpSpPr>
        <p:grpSpPr>
          <a:xfrm>
            <a:off x="2962228" y="3090153"/>
            <a:ext cx="1403350" cy="2053589"/>
            <a:chOff x="2962228" y="3090153"/>
            <a:chExt cx="1403350" cy="2053589"/>
          </a:xfrm>
        </p:grpSpPr>
        <p:pic>
          <p:nvPicPr>
            <p:cNvPr id="21" name="object 19">
              <a:extLst>
                <a:ext uri="{FF2B5EF4-FFF2-40B4-BE49-F238E27FC236}">
                  <a16:creationId xmlns:a16="http://schemas.microsoft.com/office/drawing/2014/main" id="{410B032D-7240-4E19-8CE9-BBE824A0FC87}"/>
                </a:ext>
              </a:extLst>
            </p:cNvPr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090815" y="4541526"/>
              <a:ext cx="1274765" cy="601973"/>
            </a:xfrm>
            <a:prstGeom prst="rect">
              <a:avLst/>
            </a:prstGeom>
          </p:spPr>
        </p:pic>
        <p:sp>
          <p:nvSpPr>
            <p:cNvPr id="22" name="object 20">
              <a:extLst>
                <a:ext uri="{FF2B5EF4-FFF2-40B4-BE49-F238E27FC236}">
                  <a16:creationId xmlns:a16="http://schemas.microsoft.com/office/drawing/2014/main" id="{AE30F824-EB80-4FB6-BEF2-9891803B9A2D}"/>
                </a:ext>
              </a:extLst>
            </p:cNvPr>
            <p:cNvSpPr/>
            <p:nvPr/>
          </p:nvSpPr>
          <p:spPr>
            <a:xfrm>
              <a:off x="3127375" y="4578086"/>
              <a:ext cx="1148080" cy="502920"/>
            </a:xfrm>
            <a:custGeom>
              <a:avLst/>
              <a:gdLst/>
              <a:ahLst/>
              <a:cxnLst/>
              <a:rect l="l" t="t" r="r" b="b"/>
              <a:pathLst>
                <a:path w="1148079" h="502920">
                  <a:moveTo>
                    <a:pt x="573882" y="0"/>
                  </a:moveTo>
                  <a:lnTo>
                    <a:pt x="501895" y="853"/>
                  </a:lnTo>
                  <a:lnTo>
                    <a:pt x="432577" y="3346"/>
                  </a:lnTo>
                  <a:lnTo>
                    <a:pt x="366465" y="7376"/>
                  </a:lnTo>
                  <a:lnTo>
                    <a:pt x="304097" y="12839"/>
                  </a:lnTo>
                  <a:lnTo>
                    <a:pt x="246011" y="19633"/>
                  </a:lnTo>
                  <a:lnTo>
                    <a:pt x="192744" y="27656"/>
                  </a:lnTo>
                  <a:lnTo>
                    <a:pt x="144835" y="36804"/>
                  </a:lnTo>
                  <a:lnTo>
                    <a:pt x="102821" y="46975"/>
                  </a:lnTo>
                  <a:lnTo>
                    <a:pt x="38629" y="69976"/>
                  </a:lnTo>
                  <a:lnTo>
                    <a:pt x="4472" y="95837"/>
                  </a:lnTo>
                  <a:lnTo>
                    <a:pt x="0" y="392861"/>
                  </a:lnTo>
                  <a:lnTo>
                    <a:pt x="4471" y="406606"/>
                  </a:lnTo>
                  <a:lnTo>
                    <a:pt x="38628" y="432467"/>
                  </a:lnTo>
                  <a:lnTo>
                    <a:pt x="102820" y="455468"/>
                  </a:lnTo>
                  <a:lnTo>
                    <a:pt x="144834" y="465639"/>
                  </a:lnTo>
                  <a:lnTo>
                    <a:pt x="192744" y="474787"/>
                  </a:lnTo>
                  <a:lnTo>
                    <a:pt x="246011" y="482810"/>
                  </a:lnTo>
                  <a:lnTo>
                    <a:pt x="304097" y="489604"/>
                  </a:lnTo>
                  <a:lnTo>
                    <a:pt x="366465" y="495067"/>
                  </a:lnTo>
                  <a:lnTo>
                    <a:pt x="432577" y="499097"/>
                  </a:lnTo>
                  <a:lnTo>
                    <a:pt x="501895" y="501590"/>
                  </a:lnTo>
                  <a:lnTo>
                    <a:pt x="573882" y="502443"/>
                  </a:lnTo>
                  <a:lnTo>
                    <a:pt x="645869" y="501590"/>
                  </a:lnTo>
                  <a:lnTo>
                    <a:pt x="715187" y="499097"/>
                  </a:lnTo>
                  <a:lnTo>
                    <a:pt x="781299" y="495067"/>
                  </a:lnTo>
                  <a:lnTo>
                    <a:pt x="843667" y="489604"/>
                  </a:lnTo>
                  <a:lnTo>
                    <a:pt x="901753" y="482810"/>
                  </a:lnTo>
                  <a:lnTo>
                    <a:pt x="955020" y="474787"/>
                  </a:lnTo>
                  <a:lnTo>
                    <a:pt x="1002929" y="465639"/>
                  </a:lnTo>
                  <a:lnTo>
                    <a:pt x="1044943" y="455468"/>
                  </a:lnTo>
                  <a:lnTo>
                    <a:pt x="1109135" y="432467"/>
                  </a:lnTo>
                  <a:lnTo>
                    <a:pt x="1143292" y="406606"/>
                  </a:lnTo>
                  <a:lnTo>
                    <a:pt x="1147765" y="109582"/>
                  </a:lnTo>
                  <a:lnTo>
                    <a:pt x="1143293" y="95837"/>
                  </a:lnTo>
                  <a:lnTo>
                    <a:pt x="1109136" y="69976"/>
                  </a:lnTo>
                  <a:lnTo>
                    <a:pt x="1044944" y="46975"/>
                  </a:lnTo>
                  <a:lnTo>
                    <a:pt x="1002930" y="36804"/>
                  </a:lnTo>
                  <a:lnTo>
                    <a:pt x="955020" y="27656"/>
                  </a:lnTo>
                  <a:lnTo>
                    <a:pt x="901753" y="19633"/>
                  </a:lnTo>
                  <a:lnTo>
                    <a:pt x="843667" y="12839"/>
                  </a:lnTo>
                  <a:lnTo>
                    <a:pt x="781299" y="7376"/>
                  </a:lnTo>
                  <a:lnTo>
                    <a:pt x="715187" y="3346"/>
                  </a:lnTo>
                  <a:lnTo>
                    <a:pt x="645869" y="853"/>
                  </a:lnTo>
                  <a:lnTo>
                    <a:pt x="573882" y="0"/>
                  </a:lnTo>
                  <a:close/>
                </a:path>
              </a:pathLst>
            </a:custGeom>
            <a:solidFill>
              <a:srgbClr val="B3B3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1">
              <a:extLst>
                <a:ext uri="{FF2B5EF4-FFF2-40B4-BE49-F238E27FC236}">
                  <a16:creationId xmlns:a16="http://schemas.microsoft.com/office/drawing/2014/main" id="{8F0B2315-AC6F-4A2A-ACA4-200CC64F9E0D}"/>
                </a:ext>
              </a:extLst>
            </p:cNvPr>
            <p:cNvSpPr/>
            <p:nvPr/>
          </p:nvSpPr>
          <p:spPr>
            <a:xfrm>
              <a:off x="3127376" y="4578086"/>
              <a:ext cx="1148080" cy="219710"/>
            </a:xfrm>
            <a:custGeom>
              <a:avLst/>
              <a:gdLst/>
              <a:ahLst/>
              <a:cxnLst/>
              <a:rect l="l" t="t" r="r" b="b"/>
              <a:pathLst>
                <a:path w="1148079" h="219710">
                  <a:moveTo>
                    <a:pt x="573881" y="0"/>
                  </a:moveTo>
                  <a:lnTo>
                    <a:pt x="501894" y="853"/>
                  </a:lnTo>
                  <a:lnTo>
                    <a:pt x="432576" y="3346"/>
                  </a:lnTo>
                  <a:lnTo>
                    <a:pt x="366464" y="7376"/>
                  </a:lnTo>
                  <a:lnTo>
                    <a:pt x="304096" y="12839"/>
                  </a:lnTo>
                  <a:lnTo>
                    <a:pt x="246010" y="19633"/>
                  </a:lnTo>
                  <a:lnTo>
                    <a:pt x="192743" y="27656"/>
                  </a:lnTo>
                  <a:lnTo>
                    <a:pt x="144834" y="36804"/>
                  </a:lnTo>
                  <a:lnTo>
                    <a:pt x="102820" y="46975"/>
                  </a:lnTo>
                  <a:lnTo>
                    <a:pt x="38628" y="69976"/>
                  </a:lnTo>
                  <a:lnTo>
                    <a:pt x="4471" y="95837"/>
                  </a:lnTo>
                  <a:lnTo>
                    <a:pt x="0" y="109582"/>
                  </a:lnTo>
                  <a:lnTo>
                    <a:pt x="4471" y="123328"/>
                  </a:lnTo>
                  <a:lnTo>
                    <a:pt x="38628" y="149189"/>
                  </a:lnTo>
                  <a:lnTo>
                    <a:pt x="102820" y="172190"/>
                  </a:lnTo>
                  <a:lnTo>
                    <a:pt x="144834" y="182361"/>
                  </a:lnTo>
                  <a:lnTo>
                    <a:pt x="192743" y="191509"/>
                  </a:lnTo>
                  <a:lnTo>
                    <a:pt x="246010" y="199532"/>
                  </a:lnTo>
                  <a:lnTo>
                    <a:pt x="304096" y="206326"/>
                  </a:lnTo>
                  <a:lnTo>
                    <a:pt x="366464" y="211789"/>
                  </a:lnTo>
                  <a:lnTo>
                    <a:pt x="432576" y="215819"/>
                  </a:lnTo>
                  <a:lnTo>
                    <a:pt x="501894" y="218312"/>
                  </a:lnTo>
                  <a:lnTo>
                    <a:pt x="573881" y="219165"/>
                  </a:lnTo>
                  <a:lnTo>
                    <a:pt x="645867" y="218312"/>
                  </a:lnTo>
                  <a:lnTo>
                    <a:pt x="715186" y="215819"/>
                  </a:lnTo>
                  <a:lnTo>
                    <a:pt x="781298" y="211789"/>
                  </a:lnTo>
                  <a:lnTo>
                    <a:pt x="843666" y="206326"/>
                  </a:lnTo>
                  <a:lnTo>
                    <a:pt x="901752" y="199532"/>
                  </a:lnTo>
                  <a:lnTo>
                    <a:pt x="955019" y="191509"/>
                  </a:lnTo>
                  <a:lnTo>
                    <a:pt x="1002928" y="182361"/>
                  </a:lnTo>
                  <a:lnTo>
                    <a:pt x="1044943" y="172190"/>
                  </a:lnTo>
                  <a:lnTo>
                    <a:pt x="1109134" y="149189"/>
                  </a:lnTo>
                  <a:lnTo>
                    <a:pt x="1143292" y="123328"/>
                  </a:lnTo>
                  <a:lnTo>
                    <a:pt x="1147763" y="109582"/>
                  </a:lnTo>
                  <a:lnTo>
                    <a:pt x="1143292" y="95837"/>
                  </a:lnTo>
                  <a:lnTo>
                    <a:pt x="1109134" y="69976"/>
                  </a:lnTo>
                  <a:lnTo>
                    <a:pt x="1044943" y="46975"/>
                  </a:lnTo>
                  <a:lnTo>
                    <a:pt x="1002928" y="36804"/>
                  </a:lnTo>
                  <a:lnTo>
                    <a:pt x="955019" y="27656"/>
                  </a:lnTo>
                  <a:lnTo>
                    <a:pt x="901752" y="19633"/>
                  </a:lnTo>
                  <a:lnTo>
                    <a:pt x="843666" y="12839"/>
                  </a:lnTo>
                  <a:lnTo>
                    <a:pt x="781298" y="7376"/>
                  </a:lnTo>
                  <a:lnTo>
                    <a:pt x="715186" y="3346"/>
                  </a:lnTo>
                  <a:lnTo>
                    <a:pt x="645867" y="853"/>
                  </a:lnTo>
                  <a:lnTo>
                    <a:pt x="573881" y="0"/>
                  </a:lnTo>
                  <a:close/>
                </a:path>
              </a:pathLst>
            </a:custGeom>
            <a:solidFill>
              <a:srgbClr val="FFFFFF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2">
              <a:extLst>
                <a:ext uri="{FF2B5EF4-FFF2-40B4-BE49-F238E27FC236}">
                  <a16:creationId xmlns:a16="http://schemas.microsoft.com/office/drawing/2014/main" id="{24F29CA5-9AE6-4A3D-A8CF-AC71352639A8}"/>
                </a:ext>
              </a:extLst>
            </p:cNvPr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962228" y="3090153"/>
              <a:ext cx="1274762" cy="629444"/>
            </a:xfrm>
            <a:prstGeom prst="rect">
              <a:avLst/>
            </a:prstGeom>
          </p:spPr>
        </p:pic>
        <p:sp>
          <p:nvSpPr>
            <p:cNvPr id="25" name="object 23">
              <a:extLst>
                <a:ext uri="{FF2B5EF4-FFF2-40B4-BE49-F238E27FC236}">
                  <a16:creationId xmlns:a16="http://schemas.microsoft.com/office/drawing/2014/main" id="{72C8E992-B8F4-4046-A736-CD61CCC44164}"/>
                </a:ext>
              </a:extLst>
            </p:cNvPr>
            <p:cNvSpPr/>
            <p:nvPr/>
          </p:nvSpPr>
          <p:spPr>
            <a:xfrm>
              <a:off x="2998787" y="3126714"/>
              <a:ext cx="1148080" cy="502920"/>
            </a:xfrm>
            <a:custGeom>
              <a:avLst/>
              <a:gdLst/>
              <a:ahLst/>
              <a:cxnLst/>
              <a:rect l="l" t="t" r="r" b="b"/>
              <a:pathLst>
                <a:path w="1148079" h="502920">
                  <a:moveTo>
                    <a:pt x="573881" y="0"/>
                  </a:moveTo>
                  <a:lnTo>
                    <a:pt x="501894" y="853"/>
                  </a:lnTo>
                  <a:lnTo>
                    <a:pt x="432576" y="3346"/>
                  </a:lnTo>
                  <a:lnTo>
                    <a:pt x="366465" y="7376"/>
                  </a:lnTo>
                  <a:lnTo>
                    <a:pt x="304097" y="12839"/>
                  </a:lnTo>
                  <a:lnTo>
                    <a:pt x="246010" y="19633"/>
                  </a:lnTo>
                  <a:lnTo>
                    <a:pt x="192744" y="27655"/>
                  </a:lnTo>
                  <a:lnTo>
                    <a:pt x="144834" y="36804"/>
                  </a:lnTo>
                  <a:lnTo>
                    <a:pt x="102820" y="46975"/>
                  </a:lnTo>
                  <a:lnTo>
                    <a:pt x="38628" y="69975"/>
                  </a:lnTo>
                  <a:lnTo>
                    <a:pt x="4471" y="95836"/>
                  </a:lnTo>
                  <a:lnTo>
                    <a:pt x="0" y="109581"/>
                  </a:lnTo>
                  <a:lnTo>
                    <a:pt x="0" y="392860"/>
                  </a:lnTo>
                  <a:lnTo>
                    <a:pt x="38628" y="432466"/>
                  </a:lnTo>
                  <a:lnTo>
                    <a:pt x="102820" y="455467"/>
                  </a:lnTo>
                  <a:lnTo>
                    <a:pt x="144834" y="465638"/>
                  </a:lnTo>
                  <a:lnTo>
                    <a:pt x="192744" y="474787"/>
                  </a:lnTo>
                  <a:lnTo>
                    <a:pt x="246010" y="482809"/>
                  </a:lnTo>
                  <a:lnTo>
                    <a:pt x="304097" y="489604"/>
                  </a:lnTo>
                  <a:lnTo>
                    <a:pt x="366465" y="495067"/>
                  </a:lnTo>
                  <a:lnTo>
                    <a:pt x="432576" y="499096"/>
                  </a:lnTo>
                  <a:lnTo>
                    <a:pt x="501894" y="501589"/>
                  </a:lnTo>
                  <a:lnTo>
                    <a:pt x="573881" y="502443"/>
                  </a:lnTo>
                  <a:lnTo>
                    <a:pt x="645867" y="501589"/>
                  </a:lnTo>
                  <a:lnTo>
                    <a:pt x="715185" y="499096"/>
                  </a:lnTo>
                  <a:lnTo>
                    <a:pt x="781297" y="495067"/>
                  </a:lnTo>
                  <a:lnTo>
                    <a:pt x="843665" y="489604"/>
                  </a:lnTo>
                  <a:lnTo>
                    <a:pt x="901752" y="482809"/>
                  </a:lnTo>
                  <a:lnTo>
                    <a:pt x="955018" y="474787"/>
                  </a:lnTo>
                  <a:lnTo>
                    <a:pt x="1002928" y="465638"/>
                  </a:lnTo>
                  <a:lnTo>
                    <a:pt x="1044942" y="455467"/>
                  </a:lnTo>
                  <a:lnTo>
                    <a:pt x="1109133" y="432466"/>
                  </a:lnTo>
                  <a:lnTo>
                    <a:pt x="1143291" y="406606"/>
                  </a:lnTo>
                  <a:lnTo>
                    <a:pt x="1147762" y="392860"/>
                  </a:lnTo>
                  <a:lnTo>
                    <a:pt x="1147762" y="109581"/>
                  </a:lnTo>
                  <a:lnTo>
                    <a:pt x="1109133" y="69975"/>
                  </a:lnTo>
                  <a:lnTo>
                    <a:pt x="1044942" y="46975"/>
                  </a:lnTo>
                  <a:lnTo>
                    <a:pt x="1002928" y="36804"/>
                  </a:lnTo>
                  <a:lnTo>
                    <a:pt x="955018" y="27655"/>
                  </a:lnTo>
                  <a:lnTo>
                    <a:pt x="901752" y="19633"/>
                  </a:lnTo>
                  <a:lnTo>
                    <a:pt x="843665" y="12839"/>
                  </a:lnTo>
                  <a:lnTo>
                    <a:pt x="781297" y="7376"/>
                  </a:lnTo>
                  <a:lnTo>
                    <a:pt x="715185" y="3346"/>
                  </a:lnTo>
                  <a:lnTo>
                    <a:pt x="645867" y="853"/>
                  </a:lnTo>
                  <a:lnTo>
                    <a:pt x="573881" y="0"/>
                  </a:lnTo>
                  <a:close/>
                </a:path>
              </a:pathLst>
            </a:custGeom>
            <a:solidFill>
              <a:srgbClr val="B3B3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4">
              <a:extLst>
                <a:ext uri="{FF2B5EF4-FFF2-40B4-BE49-F238E27FC236}">
                  <a16:creationId xmlns:a16="http://schemas.microsoft.com/office/drawing/2014/main" id="{56D1F1F5-C034-46FE-87D6-6D122B76D2A6}"/>
                </a:ext>
              </a:extLst>
            </p:cNvPr>
            <p:cNvSpPr/>
            <p:nvPr/>
          </p:nvSpPr>
          <p:spPr>
            <a:xfrm>
              <a:off x="2998787" y="3126714"/>
              <a:ext cx="1148080" cy="219710"/>
            </a:xfrm>
            <a:custGeom>
              <a:avLst/>
              <a:gdLst/>
              <a:ahLst/>
              <a:cxnLst/>
              <a:rect l="l" t="t" r="r" b="b"/>
              <a:pathLst>
                <a:path w="1148079" h="219710">
                  <a:moveTo>
                    <a:pt x="573881" y="0"/>
                  </a:moveTo>
                  <a:lnTo>
                    <a:pt x="501894" y="853"/>
                  </a:lnTo>
                  <a:lnTo>
                    <a:pt x="432576" y="3346"/>
                  </a:lnTo>
                  <a:lnTo>
                    <a:pt x="366465" y="7376"/>
                  </a:lnTo>
                  <a:lnTo>
                    <a:pt x="304097" y="12839"/>
                  </a:lnTo>
                  <a:lnTo>
                    <a:pt x="246010" y="19633"/>
                  </a:lnTo>
                  <a:lnTo>
                    <a:pt x="192744" y="27655"/>
                  </a:lnTo>
                  <a:lnTo>
                    <a:pt x="144834" y="36804"/>
                  </a:lnTo>
                  <a:lnTo>
                    <a:pt x="102820" y="46975"/>
                  </a:lnTo>
                  <a:lnTo>
                    <a:pt x="38628" y="69975"/>
                  </a:lnTo>
                  <a:lnTo>
                    <a:pt x="4471" y="95836"/>
                  </a:lnTo>
                  <a:lnTo>
                    <a:pt x="0" y="109581"/>
                  </a:lnTo>
                  <a:lnTo>
                    <a:pt x="4471" y="123327"/>
                  </a:lnTo>
                  <a:lnTo>
                    <a:pt x="38628" y="149188"/>
                  </a:lnTo>
                  <a:lnTo>
                    <a:pt x="102820" y="172189"/>
                  </a:lnTo>
                  <a:lnTo>
                    <a:pt x="144834" y="182360"/>
                  </a:lnTo>
                  <a:lnTo>
                    <a:pt x="192744" y="191509"/>
                  </a:lnTo>
                  <a:lnTo>
                    <a:pt x="246010" y="199531"/>
                  </a:lnTo>
                  <a:lnTo>
                    <a:pt x="304097" y="206325"/>
                  </a:lnTo>
                  <a:lnTo>
                    <a:pt x="366465" y="211789"/>
                  </a:lnTo>
                  <a:lnTo>
                    <a:pt x="432576" y="215818"/>
                  </a:lnTo>
                  <a:lnTo>
                    <a:pt x="501894" y="218311"/>
                  </a:lnTo>
                  <a:lnTo>
                    <a:pt x="573881" y="219165"/>
                  </a:lnTo>
                  <a:lnTo>
                    <a:pt x="645867" y="218311"/>
                  </a:lnTo>
                  <a:lnTo>
                    <a:pt x="715185" y="215818"/>
                  </a:lnTo>
                  <a:lnTo>
                    <a:pt x="781297" y="211789"/>
                  </a:lnTo>
                  <a:lnTo>
                    <a:pt x="843665" y="206325"/>
                  </a:lnTo>
                  <a:lnTo>
                    <a:pt x="901752" y="199531"/>
                  </a:lnTo>
                  <a:lnTo>
                    <a:pt x="955018" y="191509"/>
                  </a:lnTo>
                  <a:lnTo>
                    <a:pt x="1002928" y="182360"/>
                  </a:lnTo>
                  <a:lnTo>
                    <a:pt x="1044942" y="172189"/>
                  </a:lnTo>
                  <a:lnTo>
                    <a:pt x="1109133" y="149188"/>
                  </a:lnTo>
                  <a:lnTo>
                    <a:pt x="1143291" y="123327"/>
                  </a:lnTo>
                  <a:lnTo>
                    <a:pt x="1147762" y="109581"/>
                  </a:lnTo>
                  <a:lnTo>
                    <a:pt x="1143291" y="95836"/>
                  </a:lnTo>
                  <a:lnTo>
                    <a:pt x="1109133" y="69975"/>
                  </a:lnTo>
                  <a:lnTo>
                    <a:pt x="1044942" y="46975"/>
                  </a:lnTo>
                  <a:lnTo>
                    <a:pt x="1002928" y="36804"/>
                  </a:lnTo>
                  <a:lnTo>
                    <a:pt x="955018" y="27655"/>
                  </a:lnTo>
                  <a:lnTo>
                    <a:pt x="901752" y="19633"/>
                  </a:lnTo>
                  <a:lnTo>
                    <a:pt x="843665" y="12839"/>
                  </a:lnTo>
                  <a:lnTo>
                    <a:pt x="781297" y="7376"/>
                  </a:lnTo>
                  <a:lnTo>
                    <a:pt x="715185" y="3346"/>
                  </a:lnTo>
                  <a:lnTo>
                    <a:pt x="645867" y="853"/>
                  </a:lnTo>
                  <a:lnTo>
                    <a:pt x="573881" y="0"/>
                  </a:lnTo>
                  <a:close/>
                </a:path>
              </a:pathLst>
            </a:custGeom>
            <a:solidFill>
              <a:srgbClr val="FFFFFF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8" name="object 26">
            <a:extLst>
              <a:ext uri="{FF2B5EF4-FFF2-40B4-BE49-F238E27FC236}">
                <a16:creationId xmlns:a16="http://schemas.microsoft.com/office/drawing/2014/main" id="{0392D35C-0B1A-43D4-B403-FFBF1591F059}"/>
              </a:ext>
            </a:extLst>
          </p:cNvPr>
          <p:cNvGrpSpPr/>
          <p:nvPr/>
        </p:nvGrpSpPr>
        <p:grpSpPr>
          <a:xfrm>
            <a:off x="4778328" y="3341376"/>
            <a:ext cx="2932430" cy="1201420"/>
            <a:chOff x="4778328" y="3341376"/>
            <a:chExt cx="2932430" cy="1201420"/>
          </a:xfrm>
        </p:grpSpPr>
        <p:pic>
          <p:nvPicPr>
            <p:cNvPr id="29" name="object 27">
              <a:extLst>
                <a:ext uri="{FF2B5EF4-FFF2-40B4-BE49-F238E27FC236}">
                  <a16:creationId xmlns:a16="http://schemas.microsoft.com/office/drawing/2014/main" id="{520D98BC-EC44-4EAA-925A-88EBDB3BA49A}"/>
                </a:ext>
              </a:extLst>
            </p:cNvPr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778328" y="3912876"/>
              <a:ext cx="1274762" cy="629444"/>
            </a:xfrm>
            <a:prstGeom prst="rect">
              <a:avLst/>
            </a:prstGeom>
          </p:spPr>
        </p:pic>
        <p:sp>
          <p:nvSpPr>
            <p:cNvPr id="30" name="object 28">
              <a:extLst>
                <a:ext uri="{FF2B5EF4-FFF2-40B4-BE49-F238E27FC236}">
                  <a16:creationId xmlns:a16="http://schemas.microsoft.com/office/drawing/2014/main" id="{7264F11F-2E6A-45FE-80C1-4AFEB864B30B}"/>
                </a:ext>
              </a:extLst>
            </p:cNvPr>
            <p:cNvSpPr/>
            <p:nvPr/>
          </p:nvSpPr>
          <p:spPr>
            <a:xfrm>
              <a:off x="4814887" y="3949436"/>
              <a:ext cx="1148080" cy="502920"/>
            </a:xfrm>
            <a:custGeom>
              <a:avLst/>
              <a:gdLst/>
              <a:ahLst/>
              <a:cxnLst/>
              <a:rect l="l" t="t" r="r" b="b"/>
              <a:pathLst>
                <a:path w="1148079" h="502920">
                  <a:moveTo>
                    <a:pt x="573881" y="0"/>
                  </a:moveTo>
                  <a:lnTo>
                    <a:pt x="501894" y="853"/>
                  </a:lnTo>
                  <a:lnTo>
                    <a:pt x="432576" y="3346"/>
                  </a:lnTo>
                  <a:lnTo>
                    <a:pt x="366465" y="7376"/>
                  </a:lnTo>
                  <a:lnTo>
                    <a:pt x="304097" y="12839"/>
                  </a:lnTo>
                  <a:lnTo>
                    <a:pt x="246010" y="19633"/>
                  </a:lnTo>
                  <a:lnTo>
                    <a:pt x="192744" y="27656"/>
                  </a:lnTo>
                  <a:lnTo>
                    <a:pt x="144834" y="36804"/>
                  </a:lnTo>
                  <a:lnTo>
                    <a:pt x="102820" y="46975"/>
                  </a:lnTo>
                  <a:lnTo>
                    <a:pt x="38628" y="69976"/>
                  </a:lnTo>
                  <a:lnTo>
                    <a:pt x="4471" y="95837"/>
                  </a:lnTo>
                  <a:lnTo>
                    <a:pt x="0" y="109582"/>
                  </a:lnTo>
                  <a:lnTo>
                    <a:pt x="0" y="392861"/>
                  </a:lnTo>
                  <a:lnTo>
                    <a:pt x="38628" y="432467"/>
                  </a:lnTo>
                  <a:lnTo>
                    <a:pt x="102820" y="455468"/>
                  </a:lnTo>
                  <a:lnTo>
                    <a:pt x="144834" y="465639"/>
                  </a:lnTo>
                  <a:lnTo>
                    <a:pt x="192744" y="474787"/>
                  </a:lnTo>
                  <a:lnTo>
                    <a:pt x="246010" y="482810"/>
                  </a:lnTo>
                  <a:lnTo>
                    <a:pt x="304097" y="489604"/>
                  </a:lnTo>
                  <a:lnTo>
                    <a:pt x="366465" y="495067"/>
                  </a:lnTo>
                  <a:lnTo>
                    <a:pt x="432576" y="499097"/>
                  </a:lnTo>
                  <a:lnTo>
                    <a:pt x="501894" y="501590"/>
                  </a:lnTo>
                  <a:lnTo>
                    <a:pt x="573881" y="502444"/>
                  </a:lnTo>
                  <a:lnTo>
                    <a:pt x="645867" y="501590"/>
                  </a:lnTo>
                  <a:lnTo>
                    <a:pt x="715185" y="499097"/>
                  </a:lnTo>
                  <a:lnTo>
                    <a:pt x="781297" y="495067"/>
                  </a:lnTo>
                  <a:lnTo>
                    <a:pt x="843665" y="489604"/>
                  </a:lnTo>
                  <a:lnTo>
                    <a:pt x="901752" y="482810"/>
                  </a:lnTo>
                  <a:lnTo>
                    <a:pt x="955018" y="474787"/>
                  </a:lnTo>
                  <a:lnTo>
                    <a:pt x="1002928" y="465639"/>
                  </a:lnTo>
                  <a:lnTo>
                    <a:pt x="1044942" y="455468"/>
                  </a:lnTo>
                  <a:lnTo>
                    <a:pt x="1109133" y="432467"/>
                  </a:lnTo>
                  <a:lnTo>
                    <a:pt x="1143291" y="406606"/>
                  </a:lnTo>
                  <a:lnTo>
                    <a:pt x="1147762" y="392861"/>
                  </a:lnTo>
                  <a:lnTo>
                    <a:pt x="1147762" y="109582"/>
                  </a:lnTo>
                  <a:lnTo>
                    <a:pt x="1109133" y="69976"/>
                  </a:lnTo>
                  <a:lnTo>
                    <a:pt x="1044942" y="46975"/>
                  </a:lnTo>
                  <a:lnTo>
                    <a:pt x="1002928" y="36804"/>
                  </a:lnTo>
                  <a:lnTo>
                    <a:pt x="955018" y="27656"/>
                  </a:lnTo>
                  <a:lnTo>
                    <a:pt x="901752" y="19633"/>
                  </a:lnTo>
                  <a:lnTo>
                    <a:pt x="843665" y="12839"/>
                  </a:lnTo>
                  <a:lnTo>
                    <a:pt x="781297" y="7376"/>
                  </a:lnTo>
                  <a:lnTo>
                    <a:pt x="715185" y="3346"/>
                  </a:lnTo>
                  <a:lnTo>
                    <a:pt x="645867" y="853"/>
                  </a:lnTo>
                  <a:lnTo>
                    <a:pt x="573881" y="0"/>
                  </a:lnTo>
                  <a:close/>
                </a:path>
              </a:pathLst>
            </a:custGeom>
            <a:solidFill>
              <a:srgbClr val="B3B3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29">
              <a:extLst>
                <a:ext uri="{FF2B5EF4-FFF2-40B4-BE49-F238E27FC236}">
                  <a16:creationId xmlns:a16="http://schemas.microsoft.com/office/drawing/2014/main" id="{0059643E-9454-404A-A7A1-02E6736BC2E2}"/>
                </a:ext>
              </a:extLst>
            </p:cNvPr>
            <p:cNvSpPr/>
            <p:nvPr/>
          </p:nvSpPr>
          <p:spPr>
            <a:xfrm>
              <a:off x="4814887" y="3949436"/>
              <a:ext cx="1148080" cy="219710"/>
            </a:xfrm>
            <a:custGeom>
              <a:avLst/>
              <a:gdLst/>
              <a:ahLst/>
              <a:cxnLst/>
              <a:rect l="l" t="t" r="r" b="b"/>
              <a:pathLst>
                <a:path w="1148079" h="219710">
                  <a:moveTo>
                    <a:pt x="573881" y="0"/>
                  </a:moveTo>
                  <a:lnTo>
                    <a:pt x="501894" y="853"/>
                  </a:lnTo>
                  <a:lnTo>
                    <a:pt x="432576" y="3346"/>
                  </a:lnTo>
                  <a:lnTo>
                    <a:pt x="366465" y="7376"/>
                  </a:lnTo>
                  <a:lnTo>
                    <a:pt x="304097" y="12839"/>
                  </a:lnTo>
                  <a:lnTo>
                    <a:pt x="246010" y="19633"/>
                  </a:lnTo>
                  <a:lnTo>
                    <a:pt x="192744" y="27656"/>
                  </a:lnTo>
                  <a:lnTo>
                    <a:pt x="144834" y="36804"/>
                  </a:lnTo>
                  <a:lnTo>
                    <a:pt x="102820" y="46975"/>
                  </a:lnTo>
                  <a:lnTo>
                    <a:pt x="38628" y="69976"/>
                  </a:lnTo>
                  <a:lnTo>
                    <a:pt x="4471" y="95837"/>
                  </a:lnTo>
                  <a:lnTo>
                    <a:pt x="0" y="109582"/>
                  </a:lnTo>
                  <a:lnTo>
                    <a:pt x="4471" y="123328"/>
                  </a:lnTo>
                  <a:lnTo>
                    <a:pt x="38628" y="149189"/>
                  </a:lnTo>
                  <a:lnTo>
                    <a:pt x="102820" y="172190"/>
                  </a:lnTo>
                  <a:lnTo>
                    <a:pt x="144834" y="182361"/>
                  </a:lnTo>
                  <a:lnTo>
                    <a:pt x="192744" y="191509"/>
                  </a:lnTo>
                  <a:lnTo>
                    <a:pt x="246010" y="199532"/>
                  </a:lnTo>
                  <a:lnTo>
                    <a:pt x="304097" y="206326"/>
                  </a:lnTo>
                  <a:lnTo>
                    <a:pt x="366465" y="211789"/>
                  </a:lnTo>
                  <a:lnTo>
                    <a:pt x="432576" y="215819"/>
                  </a:lnTo>
                  <a:lnTo>
                    <a:pt x="501894" y="218312"/>
                  </a:lnTo>
                  <a:lnTo>
                    <a:pt x="573881" y="219165"/>
                  </a:lnTo>
                  <a:lnTo>
                    <a:pt x="645867" y="218312"/>
                  </a:lnTo>
                  <a:lnTo>
                    <a:pt x="715185" y="215819"/>
                  </a:lnTo>
                  <a:lnTo>
                    <a:pt x="781297" y="211789"/>
                  </a:lnTo>
                  <a:lnTo>
                    <a:pt x="843665" y="206326"/>
                  </a:lnTo>
                  <a:lnTo>
                    <a:pt x="901752" y="199532"/>
                  </a:lnTo>
                  <a:lnTo>
                    <a:pt x="955018" y="191509"/>
                  </a:lnTo>
                  <a:lnTo>
                    <a:pt x="1002928" y="182361"/>
                  </a:lnTo>
                  <a:lnTo>
                    <a:pt x="1044942" y="172190"/>
                  </a:lnTo>
                  <a:lnTo>
                    <a:pt x="1109133" y="149189"/>
                  </a:lnTo>
                  <a:lnTo>
                    <a:pt x="1143291" y="123328"/>
                  </a:lnTo>
                  <a:lnTo>
                    <a:pt x="1147762" y="109582"/>
                  </a:lnTo>
                  <a:lnTo>
                    <a:pt x="1143291" y="95837"/>
                  </a:lnTo>
                  <a:lnTo>
                    <a:pt x="1109133" y="69976"/>
                  </a:lnTo>
                  <a:lnTo>
                    <a:pt x="1044942" y="46975"/>
                  </a:lnTo>
                  <a:lnTo>
                    <a:pt x="1002928" y="36804"/>
                  </a:lnTo>
                  <a:lnTo>
                    <a:pt x="955018" y="27656"/>
                  </a:lnTo>
                  <a:lnTo>
                    <a:pt x="901752" y="19633"/>
                  </a:lnTo>
                  <a:lnTo>
                    <a:pt x="843665" y="12839"/>
                  </a:lnTo>
                  <a:lnTo>
                    <a:pt x="781297" y="7376"/>
                  </a:lnTo>
                  <a:lnTo>
                    <a:pt x="715185" y="3346"/>
                  </a:lnTo>
                  <a:lnTo>
                    <a:pt x="645867" y="853"/>
                  </a:lnTo>
                  <a:lnTo>
                    <a:pt x="573881" y="0"/>
                  </a:lnTo>
                  <a:close/>
                </a:path>
              </a:pathLst>
            </a:custGeom>
            <a:solidFill>
              <a:srgbClr val="FFFFFF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0">
              <a:extLst>
                <a:ext uri="{FF2B5EF4-FFF2-40B4-BE49-F238E27FC236}">
                  <a16:creationId xmlns:a16="http://schemas.microsoft.com/office/drawing/2014/main" id="{D427BD14-00C6-49AE-83EF-287CC8B68003}"/>
                </a:ext>
              </a:extLst>
            </p:cNvPr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435678" y="3341376"/>
              <a:ext cx="1274762" cy="629444"/>
            </a:xfrm>
            <a:prstGeom prst="rect">
              <a:avLst/>
            </a:prstGeom>
          </p:spPr>
        </p:pic>
        <p:sp>
          <p:nvSpPr>
            <p:cNvPr id="33" name="object 31">
              <a:extLst>
                <a:ext uri="{FF2B5EF4-FFF2-40B4-BE49-F238E27FC236}">
                  <a16:creationId xmlns:a16="http://schemas.microsoft.com/office/drawing/2014/main" id="{C73C3E67-88FD-4B10-BD24-B5E2B31AC4D1}"/>
                </a:ext>
              </a:extLst>
            </p:cNvPr>
            <p:cNvSpPr/>
            <p:nvPr/>
          </p:nvSpPr>
          <p:spPr>
            <a:xfrm>
              <a:off x="6472237" y="3377936"/>
              <a:ext cx="1148080" cy="502920"/>
            </a:xfrm>
            <a:custGeom>
              <a:avLst/>
              <a:gdLst/>
              <a:ahLst/>
              <a:cxnLst/>
              <a:rect l="l" t="t" r="r" b="b"/>
              <a:pathLst>
                <a:path w="1148079" h="502920">
                  <a:moveTo>
                    <a:pt x="573881" y="0"/>
                  </a:moveTo>
                  <a:lnTo>
                    <a:pt x="501894" y="853"/>
                  </a:lnTo>
                  <a:lnTo>
                    <a:pt x="432576" y="3346"/>
                  </a:lnTo>
                  <a:lnTo>
                    <a:pt x="366465" y="7376"/>
                  </a:lnTo>
                  <a:lnTo>
                    <a:pt x="304097" y="12839"/>
                  </a:lnTo>
                  <a:lnTo>
                    <a:pt x="246010" y="19633"/>
                  </a:lnTo>
                  <a:lnTo>
                    <a:pt x="192744" y="27656"/>
                  </a:lnTo>
                  <a:lnTo>
                    <a:pt x="144834" y="36804"/>
                  </a:lnTo>
                  <a:lnTo>
                    <a:pt x="102820" y="46976"/>
                  </a:lnTo>
                  <a:lnTo>
                    <a:pt x="38628" y="69977"/>
                  </a:lnTo>
                  <a:lnTo>
                    <a:pt x="4471" y="95837"/>
                  </a:lnTo>
                  <a:lnTo>
                    <a:pt x="0" y="109583"/>
                  </a:lnTo>
                  <a:lnTo>
                    <a:pt x="0" y="392861"/>
                  </a:lnTo>
                  <a:lnTo>
                    <a:pt x="38628" y="432467"/>
                  </a:lnTo>
                  <a:lnTo>
                    <a:pt x="102820" y="455468"/>
                  </a:lnTo>
                  <a:lnTo>
                    <a:pt x="144834" y="465639"/>
                  </a:lnTo>
                  <a:lnTo>
                    <a:pt x="192744" y="474788"/>
                  </a:lnTo>
                  <a:lnTo>
                    <a:pt x="246010" y="482810"/>
                  </a:lnTo>
                  <a:lnTo>
                    <a:pt x="304097" y="489604"/>
                  </a:lnTo>
                  <a:lnTo>
                    <a:pt x="366465" y="495068"/>
                  </a:lnTo>
                  <a:lnTo>
                    <a:pt x="432576" y="499097"/>
                  </a:lnTo>
                  <a:lnTo>
                    <a:pt x="501894" y="501590"/>
                  </a:lnTo>
                  <a:lnTo>
                    <a:pt x="573881" y="502444"/>
                  </a:lnTo>
                  <a:lnTo>
                    <a:pt x="645867" y="501590"/>
                  </a:lnTo>
                  <a:lnTo>
                    <a:pt x="715185" y="499097"/>
                  </a:lnTo>
                  <a:lnTo>
                    <a:pt x="781297" y="495068"/>
                  </a:lnTo>
                  <a:lnTo>
                    <a:pt x="843665" y="489604"/>
                  </a:lnTo>
                  <a:lnTo>
                    <a:pt x="901752" y="482810"/>
                  </a:lnTo>
                  <a:lnTo>
                    <a:pt x="955018" y="474788"/>
                  </a:lnTo>
                  <a:lnTo>
                    <a:pt x="1002928" y="465639"/>
                  </a:lnTo>
                  <a:lnTo>
                    <a:pt x="1044942" y="455468"/>
                  </a:lnTo>
                  <a:lnTo>
                    <a:pt x="1109133" y="432467"/>
                  </a:lnTo>
                  <a:lnTo>
                    <a:pt x="1143291" y="406607"/>
                  </a:lnTo>
                  <a:lnTo>
                    <a:pt x="1147762" y="392861"/>
                  </a:lnTo>
                  <a:lnTo>
                    <a:pt x="1147762" y="109583"/>
                  </a:lnTo>
                  <a:lnTo>
                    <a:pt x="1109133" y="69977"/>
                  </a:lnTo>
                  <a:lnTo>
                    <a:pt x="1044942" y="46976"/>
                  </a:lnTo>
                  <a:lnTo>
                    <a:pt x="1002928" y="36804"/>
                  </a:lnTo>
                  <a:lnTo>
                    <a:pt x="955018" y="27656"/>
                  </a:lnTo>
                  <a:lnTo>
                    <a:pt x="901752" y="19633"/>
                  </a:lnTo>
                  <a:lnTo>
                    <a:pt x="843665" y="12839"/>
                  </a:lnTo>
                  <a:lnTo>
                    <a:pt x="781297" y="7376"/>
                  </a:lnTo>
                  <a:lnTo>
                    <a:pt x="715185" y="3346"/>
                  </a:lnTo>
                  <a:lnTo>
                    <a:pt x="645867" y="853"/>
                  </a:lnTo>
                  <a:lnTo>
                    <a:pt x="573881" y="0"/>
                  </a:lnTo>
                  <a:close/>
                </a:path>
              </a:pathLst>
            </a:custGeom>
            <a:solidFill>
              <a:srgbClr val="B3B3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2">
              <a:extLst>
                <a:ext uri="{FF2B5EF4-FFF2-40B4-BE49-F238E27FC236}">
                  <a16:creationId xmlns:a16="http://schemas.microsoft.com/office/drawing/2014/main" id="{8EA8BAAD-8BD5-42C0-9F96-EAA2272392F4}"/>
                </a:ext>
              </a:extLst>
            </p:cNvPr>
            <p:cNvSpPr/>
            <p:nvPr/>
          </p:nvSpPr>
          <p:spPr>
            <a:xfrm>
              <a:off x="6472237" y="3377936"/>
              <a:ext cx="1148080" cy="219710"/>
            </a:xfrm>
            <a:custGeom>
              <a:avLst/>
              <a:gdLst/>
              <a:ahLst/>
              <a:cxnLst/>
              <a:rect l="l" t="t" r="r" b="b"/>
              <a:pathLst>
                <a:path w="1148079" h="219710">
                  <a:moveTo>
                    <a:pt x="573881" y="0"/>
                  </a:moveTo>
                  <a:lnTo>
                    <a:pt x="501894" y="853"/>
                  </a:lnTo>
                  <a:lnTo>
                    <a:pt x="432576" y="3346"/>
                  </a:lnTo>
                  <a:lnTo>
                    <a:pt x="366465" y="7376"/>
                  </a:lnTo>
                  <a:lnTo>
                    <a:pt x="304097" y="12839"/>
                  </a:lnTo>
                  <a:lnTo>
                    <a:pt x="246010" y="19633"/>
                  </a:lnTo>
                  <a:lnTo>
                    <a:pt x="192744" y="27656"/>
                  </a:lnTo>
                  <a:lnTo>
                    <a:pt x="144834" y="36804"/>
                  </a:lnTo>
                  <a:lnTo>
                    <a:pt x="102820" y="46976"/>
                  </a:lnTo>
                  <a:lnTo>
                    <a:pt x="38628" y="69977"/>
                  </a:lnTo>
                  <a:lnTo>
                    <a:pt x="4471" y="95837"/>
                  </a:lnTo>
                  <a:lnTo>
                    <a:pt x="0" y="109583"/>
                  </a:lnTo>
                  <a:lnTo>
                    <a:pt x="4471" y="123328"/>
                  </a:lnTo>
                  <a:lnTo>
                    <a:pt x="38628" y="149189"/>
                  </a:lnTo>
                  <a:lnTo>
                    <a:pt x="102820" y="172190"/>
                  </a:lnTo>
                  <a:lnTo>
                    <a:pt x="144834" y="182361"/>
                  </a:lnTo>
                  <a:lnTo>
                    <a:pt x="192744" y="191509"/>
                  </a:lnTo>
                  <a:lnTo>
                    <a:pt x="246010" y="199532"/>
                  </a:lnTo>
                  <a:lnTo>
                    <a:pt x="304097" y="206326"/>
                  </a:lnTo>
                  <a:lnTo>
                    <a:pt x="366465" y="211790"/>
                  </a:lnTo>
                  <a:lnTo>
                    <a:pt x="432576" y="215819"/>
                  </a:lnTo>
                  <a:lnTo>
                    <a:pt x="501894" y="218312"/>
                  </a:lnTo>
                  <a:lnTo>
                    <a:pt x="573881" y="219166"/>
                  </a:lnTo>
                  <a:lnTo>
                    <a:pt x="645867" y="218312"/>
                  </a:lnTo>
                  <a:lnTo>
                    <a:pt x="715185" y="215819"/>
                  </a:lnTo>
                  <a:lnTo>
                    <a:pt x="781297" y="211790"/>
                  </a:lnTo>
                  <a:lnTo>
                    <a:pt x="843665" y="206326"/>
                  </a:lnTo>
                  <a:lnTo>
                    <a:pt x="901752" y="199532"/>
                  </a:lnTo>
                  <a:lnTo>
                    <a:pt x="955018" y="191509"/>
                  </a:lnTo>
                  <a:lnTo>
                    <a:pt x="1002928" y="182361"/>
                  </a:lnTo>
                  <a:lnTo>
                    <a:pt x="1044942" y="172190"/>
                  </a:lnTo>
                  <a:lnTo>
                    <a:pt x="1109133" y="149189"/>
                  </a:lnTo>
                  <a:lnTo>
                    <a:pt x="1143291" y="123328"/>
                  </a:lnTo>
                  <a:lnTo>
                    <a:pt x="1147762" y="109583"/>
                  </a:lnTo>
                  <a:lnTo>
                    <a:pt x="1143291" y="95837"/>
                  </a:lnTo>
                  <a:lnTo>
                    <a:pt x="1109133" y="69977"/>
                  </a:lnTo>
                  <a:lnTo>
                    <a:pt x="1044942" y="46976"/>
                  </a:lnTo>
                  <a:lnTo>
                    <a:pt x="1002928" y="36804"/>
                  </a:lnTo>
                  <a:lnTo>
                    <a:pt x="955018" y="27656"/>
                  </a:lnTo>
                  <a:lnTo>
                    <a:pt x="901752" y="19633"/>
                  </a:lnTo>
                  <a:lnTo>
                    <a:pt x="843665" y="12839"/>
                  </a:lnTo>
                  <a:lnTo>
                    <a:pt x="781297" y="7376"/>
                  </a:lnTo>
                  <a:lnTo>
                    <a:pt x="715185" y="3346"/>
                  </a:lnTo>
                  <a:lnTo>
                    <a:pt x="645867" y="853"/>
                  </a:lnTo>
                  <a:lnTo>
                    <a:pt x="573881" y="0"/>
                  </a:lnTo>
                  <a:close/>
                </a:path>
              </a:pathLst>
            </a:custGeom>
            <a:solidFill>
              <a:srgbClr val="FFFFFF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6" name="object 34">
            <a:extLst>
              <a:ext uri="{FF2B5EF4-FFF2-40B4-BE49-F238E27FC236}">
                <a16:creationId xmlns:a16="http://schemas.microsoft.com/office/drawing/2014/main" id="{864A363D-8CED-4208-AAC8-A220EB040487}"/>
              </a:ext>
            </a:extLst>
          </p:cNvPr>
          <p:cNvGrpSpPr/>
          <p:nvPr/>
        </p:nvGrpSpPr>
        <p:grpSpPr>
          <a:xfrm>
            <a:off x="1259659" y="3862470"/>
            <a:ext cx="1275080" cy="629920"/>
            <a:chOff x="1259659" y="3862470"/>
            <a:chExt cx="1275080" cy="629920"/>
          </a:xfrm>
        </p:grpSpPr>
        <p:pic>
          <p:nvPicPr>
            <p:cNvPr id="37" name="object 35">
              <a:extLst>
                <a:ext uri="{FF2B5EF4-FFF2-40B4-BE49-F238E27FC236}">
                  <a16:creationId xmlns:a16="http://schemas.microsoft.com/office/drawing/2014/main" id="{B84CAAB7-7AB9-4C0D-8162-97FD6CD6DE09}"/>
                </a:ext>
              </a:extLst>
            </p:cNvPr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59659" y="3862470"/>
              <a:ext cx="1274762" cy="629442"/>
            </a:xfrm>
            <a:prstGeom prst="rect">
              <a:avLst/>
            </a:prstGeom>
          </p:spPr>
        </p:pic>
        <p:sp>
          <p:nvSpPr>
            <p:cNvPr id="38" name="object 36">
              <a:extLst>
                <a:ext uri="{FF2B5EF4-FFF2-40B4-BE49-F238E27FC236}">
                  <a16:creationId xmlns:a16="http://schemas.microsoft.com/office/drawing/2014/main" id="{A9A7A88A-4728-4D52-8AF9-5031B7D7CDB7}"/>
                </a:ext>
              </a:extLst>
            </p:cNvPr>
            <p:cNvSpPr/>
            <p:nvPr/>
          </p:nvSpPr>
          <p:spPr>
            <a:xfrm>
              <a:off x="1296219" y="3899030"/>
              <a:ext cx="1148080" cy="502920"/>
            </a:xfrm>
            <a:custGeom>
              <a:avLst/>
              <a:gdLst/>
              <a:ahLst/>
              <a:cxnLst/>
              <a:rect l="l" t="t" r="r" b="b"/>
              <a:pathLst>
                <a:path w="1148080" h="502920">
                  <a:moveTo>
                    <a:pt x="573881" y="0"/>
                  </a:moveTo>
                  <a:lnTo>
                    <a:pt x="501894" y="853"/>
                  </a:lnTo>
                  <a:lnTo>
                    <a:pt x="432577" y="3346"/>
                  </a:lnTo>
                  <a:lnTo>
                    <a:pt x="366465" y="7376"/>
                  </a:lnTo>
                  <a:lnTo>
                    <a:pt x="304097" y="12839"/>
                  </a:lnTo>
                  <a:lnTo>
                    <a:pt x="246011" y="19633"/>
                  </a:lnTo>
                  <a:lnTo>
                    <a:pt x="192744" y="27656"/>
                  </a:lnTo>
                  <a:lnTo>
                    <a:pt x="144835" y="36804"/>
                  </a:lnTo>
                  <a:lnTo>
                    <a:pt x="102821" y="46975"/>
                  </a:lnTo>
                  <a:lnTo>
                    <a:pt x="38629" y="69976"/>
                  </a:lnTo>
                  <a:lnTo>
                    <a:pt x="4472" y="95837"/>
                  </a:lnTo>
                  <a:lnTo>
                    <a:pt x="0" y="392860"/>
                  </a:lnTo>
                  <a:lnTo>
                    <a:pt x="4471" y="406605"/>
                  </a:lnTo>
                  <a:lnTo>
                    <a:pt x="38628" y="432466"/>
                  </a:lnTo>
                  <a:lnTo>
                    <a:pt x="102820" y="455467"/>
                  </a:lnTo>
                  <a:lnTo>
                    <a:pt x="144834" y="465638"/>
                  </a:lnTo>
                  <a:lnTo>
                    <a:pt x="192743" y="474786"/>
                  </a:lnTo>
                  <a:lnTo>
                    <a:pt x="246010" y="482809"/>
                  </a:lnTo>
                  <a:lnTo>
                    <a:pt x="304096" y="489603"/>
                  </a:lnTo>
                  <a:lnTo>
                    <a:pt x="366464" y="495066"/>
                  </a:lnTo>
                  <a:lnTo>
                    <a:pt x="432576" y="499096"/>
                  </a:lnTo>
                  <a:lnTo>
                    <a:pt x="501894" y="501589"/>
                  </a:lnTo>
                  <a:lnTo>
                    <a:pt x="573881" y="502442"/>
                  </a:lnTo>
                  <a:lnTo>
                    <a:pt x="645867" y="501589"/>
                  </a:lnTo>
                  <a:lnTo>
                    <a:pt x="715185" y="499096"/>
                  </a:lnTo>
                  <a:lnTo>
                    <a:pt x="781297" y="495066"/>
                  </a:lnTo>
                  <a:lnTo>
                    <a:pt x="843665" y="489603"/>
                  </a:lnTo>
                  <a:lnTo>
                    <a:pt x="901751" y="482809"/>
                  </a:lnTo>
                  <a:lnTo>
                    <a:pt x="955017" y="474786"/>
                  </a:lnTo>
                  <a:lnTo>
                    <a:pt x="1002926" y="465638"/>
                  </a:lnTo>
                  <a:lnTo>
                    <a:pt x="1044941" y="455467"/>
                  </a:lnTo>
                  <a:lnTo>
                    <a:pt x="1109132" y="432466"/>
                  </a:lnTo>
                  <a:lnTo>
                    <a:pt x="1143289" y="406605"/>
                  </a:lnTo>
                  <a:lnTo>
                    <a:pt x="1147762" y="109582"/>
                  </a:lnTo>
                  <a:lnTo>
                    <a:pt x="1143291" y="95837"/>
                  </a:lnTo>
                  <a:lnTo>
                    <a:pt x="1109133" y="69976"/>
                  </a:lnTo>
                  <a:lnTo>
                    <a:pt x="1044942" y="46975"/>
                  </a:lnTo>
                  <a:lnTo>
                    <a:pt x="1002928" y="36804"/>
                  </a:lnTo>
                  <a:lnTo>
                    <a:pt x="955018" y="27656"/>
                  </a:lnTo>
                  <a:lnTo>
                    <a:pt x="901752" y="19633"/>
                  </a:lnTo>
                  <a:lnTo>
                    <a:pt x="843665" y="12839"/>
                  </a:lnTo>
                  <a:lnTo>
                    <a:pt x="781297" y="7376"/>
                  </a:lnTo>
                  <a:lnTo>
                    <a:pt x="715185" y="3346"/>
                  </a:lnTo>
                  <a:lnTo>
                    <a:pt x="645867" y="853"/>
                  </a:lnTo>
                  <a:lnTo>
                    <a:pt x="573881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7">
              <a:extLst>
                <a:ext uri="{FF2B5EF4-FFF2-40B4-BE49-F238E27FC236}">
                  <a16:creationId xmlns:a16="http://schemas.microsoft.com/office/drawing/2014/main" id="{BEABFB88-DF22-4565-9946-B0E26FD53B0B}"/>
                </a:ext>
              </a:extLst>
            </p:cNvPr>
            <p:cNvSpPr/>
            <p:nvPr/>
          </p:nvSpPr>
          <p:spPr>
            <a:xfrm>
              <a:off x="1296220" y="3899030"/>
              <a:ext cx="1148080" cy="219710"/>
            </a:xfrm>
            <a:custGeom>
              <a:avLst/>
              <a:gdLst/>
              <a:ahLst/>
              <a:cxnLst/>
              <a:rect l="l" t="t" r="r" b="b"/>
              <a:pathLst>
                <a:path w="1148080" h="219710">
                  <a:moveTo>
                    <a:pt x="573879" y="0"/>
                  </a:moveTo>
                  <a:lnTo>
                    <a:pt x="501893" y="853"/>
                  </a:lnTo>
                  <a:lnTo>
                    <a:pt x="432575" y="3346"/>
                  </a:lnTo>
                  <a:lnTo>
                    <a:pt x="366464" y="7376"/>
                  </a:lnTo>
                  <a:lnTo>
                    <a:pt x="304096" y="12839"/>
                  </a:lnTo>
                  <a:lnTo>
                    <a:pt x="246010" y="19633"/>
                  </a:lnTo>
                  <a:lnTo>
                    <a:pt x="192743" y="27656"/>
                  </a:lnTo>
                  <a:lnTo>
                    <a:pt x="144834" y="36804"/>
                  </a:lnTo>
                  <a:lnTo>
                    <a:pt x="102820" y="46975"/>
                  </a:lnTo>
                  <a:lnTo>
                    <a:pt x="38628" y="69976"/>
                  </a:lnTo>
                  <a:lnTo>
                    <a:pt x="4471" y="95837"/>
                  </a:lnTo>
                  <a:lnTo>
                    <a:pt x="0" y="109582"/>
                  </a:lnTo>
                  <a:lnTo>
                    <a:pt x="4471" y="123328"/>
                  </a:lnTo>
                  <a:lnTo>
                    <a:pt x="38628" y="149189"/>
                  </a:lnTo>
                  <a:lnTo>
                    <a:pt x="102820" y="172190"/>
                  </a:lnTo>
                  <a:lnTo>
                    <a:pt x="144834" y="182361"/>
                  </a:lnTo>
                  <a:lnTo>
                    <a:pt x="192743" y="191509"/>
                  </a:lnTo>
                  <a:lnTo>
                    <a:pt x="246010" y="199532"/>
                  </a:lnTo>
                  <a:lnTo>
                    <a:pt x="304096" y="206326"/>
                  </a:lnTo>
                  <a:lnTo>
                    <a:pt x="366464" y="211789"/>
                  </a:lnTo>
                  <a:lnTo>
                    <a:pt x="432575" y="215819"/>
                  </a:lnTo>
                  <a:lnTo>
                    <a:pt x="501893" y="218312"/>
                  </a:lnTo>
                  <a:lnTo>
                    <a:pt x="573879" y="219166"/>
                  </a:lnTo>
                  <a:lnTo>
                    <a:pt x="645866" y="218312"/>
                  </a:lnTo>
                  <a:lnTo>
                    <a:pt x="715184" y="215819"/>
                  </a:lnTo>
                  <a:lnTo>
                    <a:pt x="781296" y="211789"/>
                  </a:lnTo>
                  <a:lnTo>
                    <a:pt x="843664" y="206326"/>
                  </a:lnTo>
                  <a:lnTo>
                    <a:pt x="901750" y="199532"/>
                  </a:lnTo>
                  <a:lnTo>
                    <a:pt x="955017" y="191509"/>
                  </a:lnTo>
                  <a:lnTo>
                    <a:pt x="1002926" y="182361"/>
                  </a:lnTo>
                  <a:lnTo>
                    <a:pt x="1044940" y="172190"/>
                  </a:lnTo>
                  <a:lnTo>
                    <a:pt x="1109132" y="149189"/>
                  </a:lnTo>
                  <a:lnTo>
                    <a:pt x="1143289" y="123328"/>
                  </a:lnTo>
                  <a:lnTo>
                    <a:pt x="1147761" y="109582"/>
                  </a:lnTo>
                  <a:lnTo>
                    <a:pt x="1143289" y="95837"/>
                  </a:lnTo>
                  <a:lnTo>
                    <a:pt x="1109132" y="69976"/>
                  </a:lnTo>
                  <a:lnTo>
                    <a:pt x="1044940" y="46975"/>
                  </a:lnTo>
                  <a:lnTo>
                    <a:pt x="1002926" y="36804"/>
                  </a:lnTo>
                  <a:lnTo>
                    <a:pt x="955017" y="27656"/>
                  </a:lnTo>
                  <a:lnTo>
                    <a:pt x="901750" y="19633"/>
                  </a:lnTo>
                  <a:lnTo>
                    <a:pt x="843664" y="12839"/>
                  </a:lnTo>
                  <a:lnTo>
                    <a:pt x="781296" y="7376"/>
                  </a:lnTo>
                  <a:lnTo>
                    <a:pt x="715184" y="3346"/>
                  </a:lnTo>
                  <a:lnTo>
                    <a:pt x="645866" y="853"/>
                  </a:lnTo>
                  <a:lnTo>
                    <a:pt x="573879" y="0"/>
                  </a:lnTo>
                  <a:close/>
                </a:path>
              </a:pathLst>
            </a:custGeom>
            <a:solidFill>
              <a:srgbClr val="FFFFFF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6" name="object 44">
            <a:extLst>
              <a:ext uri="{FF2B5EF4-FFF2-40B4-BE49-F238E27FC236}">
                <a16:creationId xmlns:a16="http://schemas.microsoft.com/office/drawing/2014/main" id="{D789D14C-37DE-4F01-871D-4AC8A50F53C4}"/>
              </a:ext>
            </a:extLst>
          </p:cNvPr>
          <p:cNvGrpSpPr/>
          <p:nvPr/>
        </p:nvGrpSpPr>
        <p:grpSpPr>
          <a:xfrm>
            <a:off x="2961459" y="2788527"/>
            <a:ext cx="1275080" cy="629920"/>
            <a:chOff x="2961459" y="2788527"/>
            <a:chExt cx="1275080" cy="629920"/>
          </a:xfrm>
        </p:grpSpPr>
        <p:pic>
          <p:nvPicPr>
            <p:cNvPr id="47" name="object 45">
              <a:extLst>
                <a:ext uri="{FF2B5EF4-FFF2-40B4-BE49-F238E27FC236}">
                  <a16:creationId xmlns:a16="http://schemas.microsoft.com/office/drawing/2014/main" id="{3C9DD0F7-C830-4C9F-9AA5-44B8365D790D}"/>
                </a:ext>
              </a:extLst>
            </p:cNvPr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961459" y="2788527"/>
              <a:ext cx="1274762" cy="629442"/>
            </a:xfrm>
            <a:prstGeom prst="rect">
              <a:avLst/>
            </a:prstGeom>
          </p:spPr>
        </p:pic>
        <p:sp>
          <p:nvSpPr>
            <p:cNvPr id="48" name="object 46">
              <a:extLst>
                <a:ext uri="{FF2B5EF4-FFF2-40B4-BE49-F238E27FC236}">
                  <a16:creationId xmlns:a16="http://schemas.microsoft.com/office/drawing/2014/main" id="{DD48AC89-25EA-4114-8F93-CC1050467321}"/>
                </a:ext>
              </a:extLst>
            </p:cNvPr>
            <p:cNvSpPr/>
            <p:nvPr/>
          </p:nvSpPr>
          <p:spPr>
            <a:xfrm>
              <a:off x="2998019" y="2825087"/>
              <a:ext cx="1148080" cy="502920"/>
            </a:xfrm>
            <a:custGeom>
              <a:avLst/>
              <a:gdLst/>
              <a:ahLst/>
              <a:cxnLst/>
              <a:rect l="l" t="t" r="r" b="b"/>
              <a:pathLst>
                <a:path w="1148079" h="502920">
                  <a:moveTo>
                    <a:pt x="573882" y="0"/>
                  </a:moveTo>
                  <a:lnTo>
                    <a:pt x="501895" y="853"/>
                  </a:lnTo>
                  <a:lnTo>
                    <a:pt x="432577" y="3346"/>
                  </a:lnTo>
                  <a:lnTo>
                    <a:pt x="366465" y="7376"/>
                  </a:lnTo>
                  <a:lnTo>
                    <a:pt x="304097" y="12839"/>
                  </a:lnTo>
                  <a:lnTo>
                    <a:pt x="246011" y="19633"/>
                  </a:lnTo>
                  <a:lnTo>
                    <a:pt x="192744" y="27656"/>
                  </a:lnTo>
                  <a:lnTo>
                    <a:pt x="144835" y="36804"/>
                  </a:lnTo>
                  <a:lnTo>
                    <a:pt x="102821" y="46975"/>
                  </a:lnTo>
                  <a:lnTo>
                    <a:pt x="38629" y="69976"/>
                  </a:lnTo>
                  <a:lnTo>
                    <a:pt x="4472" y="95837"/>
                  </a:lnTo>
                  <a:lnTo>
                    <a:pt x="0" y="392860"/>
                  </a:lnTo>
                  <a:lnTo>
                    <a:pt x="4471" y="406606"/>
                  </a:lnTo>
                  <a:lnTo>
                    <a:pt x="38628" y="432466"/>
                  </a:lnTo>
                  <a:lnTo>
                    <a:pt x="102820" y="455467"/>
                  </a:lnTo>
                  <a:lnTo>
                    <a:pt x="144834" y="465638"/>
                  </a:lnTo>
                  <a:lnTo>
                    <a:pt x="192743" y="474786"/>
                  </a:lnTo>
                  <a:lnTo>
                    <a:pt x="246010" y="482809"/>
                  </a:lnTo>
                  <a:lnTo>
                    <a:pt x="304096" y="489603"/>
                  </a:lnTo>
                  <a:lnTo>
                    <a:pt x="366464" y="495066"/>
                  </a:lnTo>
                  <a:lnTo>
                    <a:pt x="432576" y="499095"/>
                  </a:lnTo>
                  <a:lnTo>
                    <a:pt x="501894" y="501588"/>
                  </a:lnTo>
                  <a:lnTo>
                    <a:pt x="573881" y="502442"/>
                  </a:lnTo>
                  <a:lnTo>
                    <a:pt x="645867" y="501588"/>
                  </a:lnTo>
                  <a:lnTo>
                    <a:pt x="715185" y="499095"/>
                  </a:lnTo>
                  <a:lnTo>
                    <a:pt x="781297" y="495066"/>
                  </a:lnTo>
                  <a:lnTo>
                    <a:pt x="843665" y="489603"/>
                  </a:lnTo>
                  <a:lnTo>
                    <a:pt x="901751" y="482809"/>
                  </a:lnTo>
                  <a:lnTo>
                    <a:pt x="955018" y="474786"/>
                  </a:lnTo>
                  <a:lnTo>
                    <a:pt x="1002927" y="465638"/>
                  </a:lnTo>
                  <a:lnTo>
                    <a:pt x="1044941" y="455467"/>
                  </a:lnTo>
                  <a:lnTo>
                    <a:pt x="1109133" y="432466"/>
                  </a:lnTo>
                  <a:lnTo>
                    <a:pt x="1143291" y="406606"/>
                  </a:lnTo>
                  <a:lnTo>
                    <a:pt x="1147762" y="392860"/>
                  </a:lnTo>
                  <a:lnTo>
                    <a:pt x="1147762" y="109583"/>
                  </a:lnTo>
                  <a:lnTo>
                    <a:pt x="1109133" y="69976"/>
                  </a:lnTo>
                  <a:lnTo>
                    <a:pt x="1044942" y="46975"/>
                  </a:lnTo>
                  <a:lnTo>
                    <a:pt x="1002928" y="36804"/>
                  </a:lnTo>
                  <a:lnTo>
                    <a:pt x="955018" y="27656"/>
                  </a:lnTo>
                  <a:lnTo>
                    <a:pt x="901752" y="19633"/>
                  </a:lnTo>
                  <a:lnTo>
                    <a:pt x="843666" y="12839"/>
                  </a:lnTo>
                  <a:lnTo>
                    <a:pt x="781298" y="7376"/>
                  </a:lnTo>
                  <a:lnTo>
                    <a:pt x="715186" y="3346"/>
                  </a:lnTo>
                  <a:lnTo>
                    <a:pt x="645868" y="853"/>
                  </a:lnTo>
                  <a:lnTo>
                    <a:pt x="57388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7">
              <a:extLst>
                <a:ext uri="{FF2B5EF4-FFF2-40B4-BE49-F238E27FC236}">
                  <a16:creationId xmlns:a16="http://schemas.microsoft.com/office/drawing/2014/main" id="{36E1B689-17D7-49C2-9101-E71C5525D24A}"/>
                </a:ext>
              </a:extLst>
            </p:cNvPr>
            <p:cNvSpPr/>
            <p:nvPr/>
          </p:nvSpPr>
          <p:spPr>
            <a:xfrm>
              <a:off x="2998020" y="2825087"/>
              <a:ext cx="1148080" cy="219710"/>
            </a:xfrm>
            <a:custGeom>
              <a:avLst/>
              <a:gdLst/>
              <a:ahLst/>
              <a:cxnLst/>
              <a:rect l="l" t="t" r="r" b="b"/>
              <a:pathLst>
                <a:path w="1148079" h="219710">
                  <a:moveTo>
                    <a:pt x="573881" y="0"/>
                  </a:moveTo>
                  <a:lnTo>
                    <a:pt x="501894" y="853"/>
                  </a:lnTo>
                  <a:lnTo>
                    <a:pt x="432576" y="3346"/>
                  </a:lnTo>
                  <a:lnTo>
                    <a:pt x="366464" y="7376"/>
                  </a:lnTo>
                  <a:lnTo>
                    <a:pt x="304096" y="12839"/>
                  </a:lnTo>
                  <a:lnTo>
                    <a:pt x="246010" y="19633"/>
                  </a:lnTo>
                  <a:lnTo>
                    <a:pt x="192743" y="27656"/>
                  </a:lnTo>
                  <a:lnTo>
                    <a:pt x="144834" y="36804"/>
                  </a:lnTo>
                  <a:lnTo>
                    <a:pt x="102820" y="46975"/>
                  </a:lnTo>
                  <a:lnTo>
                    <a:pt x="38628" y="69976"/>
                  </a:lnTo>
                  <a:lnTo>
                    <a:pt x="4471" y="95837"/>
                  </a:lnTo>
                  <a:lnTo>
                    <a:pt x="0" y="109583"/>
                  </a:lnTo>
                  <a:lnTo>
                    <a:pt x="4471" y="123328"/>
                  </a:lnTo>
                  <a:lnTo>
                    <a:pt x="38628" y="149189"/>
                  </a:lnTo>
                  <a:lnTo>
                    <a:pt x="102820" y="172190"/>
                  </a:lnTo>
                  <a:lnTo>
                    <a:pt x="144834" y="182361"/>
                  </a:lnTo>
                  <a:lnTo>
                    <a:pt x="192743" y="191509"/>
                  </a:lnTo>
                  <a:lnTo>
                    <a:pt x="246010" y="199532"/>
                  </a:lnTo>
                  <a:lnTo>
                    <a:pt x="304096" y="206326"/>
                  </a:lnTo>
                  <a:lnTo>
                    <a:pt x="366464" y="211790"/>
                  </a:lnTo>
                  <a:lnTo>
                    <a:pt x="432576" y="215819"/>
                  </a:lnTo>
                  <a:lnTo>
                    <a:pt x="501894" y="218312"/>
                  </a:lnTo>
                  <a:lnTo>
                    <a:pt x="573881" y="219166"/>
                  </a:lnTo>
                  <a:lnTo>
                    <a:pt x="645867" y="218312"/>
                  </a:lnTo>
                  <a:lnTo>
                    <a:pt x="715185" y="215819"/>
                  </a:lnTo>
                  <a:lnTo>
                    <a:pt x="781297" y="211790"/>
                  </a:lnTo>
                  <a:lnTo>
                    <a:pt x="843665" y="206326"/>
                  </a:lnTo>
                  <a:lnTo>
                    <a:pt x="901751" y="199532"/>
                  </a:lnTo>
                  <a:lnTo>
                    <a:pt x="955017" y="191509"/>
                  </a:lnTo>
                  <a:lnTo>
                    <a:pt x="1002926" y="182361"/>
                  </a:lnTo>
                  <a:lnTo>
                    <a:pt x="1044941" y="172190"/>
                  </a:lnTo>
                  <a:lnTo>
                    <a:pt x="1109132" y="149189"/>
                  </a:lnTo>
                  <a:lnTo>
                    <a:pt x="1143289" y="123328"/>
                  </a:lnTo>
                  <a:lnTo>
                    <a:pt x="1147761" y="109583"/>
                  </a:lnTo>
                  <a:lnTo>
                    <a:pt x="1143289" y="95837"/>
                  </a:lnTo>
                  <a:lnTo>
                    <a:pt x="1109132" y="69976"/>
                  </a:lnTo>
                  <a:lnTo>
                    <a:pt x="1044941" y="46975"/>
                  </a:lnTo>
                  <a:lnTo>
                    <a:pt x="1002926" y="36804"/>
                  </a:lnTo>
                  <a:lnTo>
                    <a:pt x="955017" y="27656"/>
                  </a:lnTo>
                  <a:lnTo>
                    <a:pt x="901751" y="19633"/>
                  </a:lnTo>
                  <a:lnTo>
                    <a:pt x="843665" y="12839"/>
                  </a:lnTo>
                  <a:lnTo>
                    <a:pt x="781297" y="7376"/>
                  </a:lnTo>
                  <a:lnTo>
                    <a:pt x="715185" y="3346"/>
                  </a:lnTo>
                  <a:lnTo>
                    <a:pt x="645867" y="853"/>
                  </a:lnTo>
                  <a:lnTo>
                    <a:pt x="573881" y="0"/>
                  </a:lnTo>
                  <a:close/>
                </a:path>
              </a:pathLst>
            </a:custGeom>
            <a:solidFill>
              <a:srgbClr val="FFFFFF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1" name="object 49">
            <a:extLst>
              <a:ext uri="{FF2B5EF4-FFF2-40B4-BE49-F238E27FC236}">
                <a16:creationId xmlns:a16="http://schemas.microsoft.com/office/drawing/2014/main" id="{6B121023-A7DE-4089-8367-731E7E807A67}"/>
              </a:ext>
            </a:extLst>
          </p:cNvPr>
          <p:cNvGrpSpPr/>
          <p:nvPr/>
        </p:nvGrpSpPr>
        <p:grpSpPr>
          <a:xfrm>
            <a:off x="4777559" y="3611248"/>
            <a:ext cx="1275080" cy="629920"/>
            <a:chOff x="4777559" y="3611248"/>
            <a:chExt cx="1275080" cy="629920"/>
          </a:xfrm>
        </p:grpSpPr>
        <p:pic>
          <p:nvPicPr>
            <p:cNvPr id="52" name="object 50">
              <a:extLst>
                <a:ext uri="{FF2B5EF4-FFF2-40B4-BE49-F238E27FC236}">
                  <a16:creationId xmlns:a16="http://schemas.microsoft.com/office/drawing/2014/main" id="{102520B1-5FCE-44EA-9DC0-F0A06C25E8E9}"/>
                </a:ext>
              </a:extLst>
            </p:cNvPr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777559" y="3611248"/>
              <a:ext cx="1274762" cy="629442"/>
            </a:xfrm>
            <a:prstGeom prst="rect">
              <a:avLst/>
            </a:prstGeom>
          </p:spPr>
        </p:pic>
        <p:sp>
          <p:nvSpPr>
            <p:cNvPr id="53" name="object 51">
              <a:extLst>
                <a:ext uri="{FF2B5EF4-FFF2-40B4-BE49-F238E27FC236}">
                  <a16:creationId xmlns:a16="http://schemas.microsoft.com/office/drawing/2014/main" id="{CCABC5DC-F8F6-4787-A7E0-1FCD34E71D0A}"/>
                </a:ext>
              </a:extLst>
            </p:cNvPr>
            <p:cNvSpPr/>
            <p:nvPr/>
          </p:nvSpPr>
          <p:spPr>
            <a:xfrm>
              <a:off x="4814119" y="3647808"/>
              <a:ext cx="1148080" cy="502920"/>
            </a:xfrm>
            <a:custGeom>
              <a:avLst/>
              <a:gdLst/>
              <a:ahLst/>
              <a:cxnLst/>
              <a:rect l="l" t="t" r="r" b="b"/>
              <a:pathLst>
                <a:path w="1148079" h="502920">
                  <a:moveTo>
                    <a:pt x="573882" y="0"/>
                  </a:moveTo>
                  <a:lnTo>
                    <a:pt x="501895" y="853"/>
                  </a:lnTo>
                  <a:lnTo>
                    <a:pt x="432577" y="3346"/>
                  </a:lnTo>
                  <a:lnTo>
                    <a:pt x="366465" y="7376"/>
                  </a:lnTo>
                  <a:lnTo>
                    <a:pt x="304097" y="12839"/>
                  </a:lnTo>
                  <a:lnTo>
                    <a:pt x="246011" y="19633"/>
                  </a:lnTo>
                  <a:lnTo>
                    <a:pt x="192744" y="27656"/>
                  </a:lnTo>
                  <a:lnTo>
                    <a:pt x="144835" y="36804"/>
                  </a:lnTo>
                  <a:lnTo>
                    <a:pt x="102821" y="46975"/>
                  </a:lnTo>
                  <a:lnTo>
                    <a:pt x="38629" y="69976"/>
                  </a:lnTo>
                  <a:lnTo>
                    <a:pt x="4472" y="95837"/>
                  </a:lnTo>
                  <a:lnTo>
                    <a:pt x="0" y="392860"/>
                  </a:lnTo>
                  <a:lnTo>
                    <a:pt x="4471" y="406605"/>
                  </a:lnTo>
                  <a:lnTo>
                    <a:pt x="38628" y="432466"/>
                  </a:lnTo>
                  <a:lnTo>
                    <a:pt x="102820" y="455467"/>
                  </a:lnTo>
                  <a:lnTo>
                    <a:pt x="144834" y="465638"/>
                  </a:lnTo>
                  <a:lnTo>
                    <a:pt x="192743" y="474786"/>
                  </a:lnTo>
                  <a:lnTo>
                    <a:pt x="246010" y="482809"/>
                  </a:lnTo>
                  <a:lnTo>
                    <a:pt x="304096" y="489603"/>
                  </a:lnTo>
                  <a:lnTo>
                    <a:pt x="366464" y="495066"/>
                  </a:lnTo>
                  <a:lnTo>
                    <a:pt x="432576" y="499096"/>
                  </a:lnTo>
                  <a:lnTo>
                    <a:pt x="501894" y="501589"/>
                  </a:lnTo>
                  <a:lnTo>
                    <a:pt x="573881" y="502442"/>
                  </a:lnTo>
                  <a:lnTo>
                    <a:pt x="645867" y="501589"/>
                  </a:lnTo>
                  <a:lnTo>
                    <a:pt x="715185" y="499096"/>
                  </a:lnTo>
                  <a:lnTo>
                    <a:pt x="781297" y="495066"/>
                  </a:lnTo>
                  <a:lnTo>
                    <a:pt x="843665" y="489603"/>
                  </a:lnTo>
                  <a:lnTo>
                    <a:pt x="901751" y="482809"/>
                  </a:lnTo>
                  <a:lnTo>
                    <a:pt x="955018" y="474786"/>
                  </a:lnTo>
                  <a:lnTo>
                    <a:pt x="1002927" y="465638"/>
                  </a:lnTo>
                  <a:lnTo>
                    <a:pt x="1044941" y="455467"/>
                  </a:lnTo>
                  <a:lnTo>
                    <a:pt x="1109133" y="432466"/>
                  </a:lnTo>
                  <a:lnTo>
                    <a:pt x="1143291" y="406605"/>
                  </a:lnTo>
                  <a:lnTo>
                    <a:pt x="1147762" y="392860"/>
                  </a:lnTo>
                  <a:lnTo>
                    <a:pt x="1147762" y="109583"/>
                  </a:lnTo>
                  <a:lnTo>
                    <a:pt x="1109133" y="69976"/>
                  </a:lnTo>
                  <a:lnTo>
                    <a:pt x="1044942" y="46975"/>
                  </a:lnTo>
                  <a:lnTo>
                    <a:pt x="1002928" y="36804"/>
                  </a:lnTo>
                  <a:lnTo>
                    <a:pt x="955018" y="27656"/>
                  </a:lnTo>
                  <a:lnTo>
                    <a:pt x="901752" y="19633"/>
                  </a:lnTo>
                  <a:lnTo>
                    <a:pt x="843666" y="12839"/>
                  </a:lnTo>
                  <a:lnTo>
                    <a:pt x="781298" y="7376"/>
                  </a:lnTo>
                  <a:lnTo>
                    <a:pt x="715186" y="3346"/>
                  </a:lnTo>
                  <a:lnTo>
                    <a:pt x="645868" y="853"/>
                  </a:lnTo>
                  <a:lnTo>
                    <a:pt x="57388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2">
              <a:extLst>
                <a:ext uri="{FF2B5EF4-FFF2-40B4-BE49-F238E27FC236}">
                  <a16:creationId xmlns:a16="http://schemas.microsoft.com/office/drawing/2014/main" id="{D0F4A3D9-4A6B-4FD3-8845-0920D3D5236A}"/>
                </a:ext>
              </a:extLst>
            </p:cNvPr>
            <p:cNvSpPr/>
            <p:nvPr/>
          </p:nvSpPr>
          <p:spPr>
            <a:xfrm>
              <a:off x="4814120" y="3647808"/>
              <a:ext cx="1148080" cy="219710"/>
            </a:xfrm>
            <a:custGeom>
              <a:avLst/>
              <a:gdLst/>
              <a:ahLst/>
              <a:cxnLst/>
              <a:rect l="l" t="t" r="r" b="b"/>
              <a:pathLst>
                <a:path w="1148079" h="219710">
                  <a:moveTo>
                    <a:pt x="573881" y="0"/>
                  </a:moveTo>
                  <a:lnTo>
                    <a:pt x="501894" y="853"/>
                  </a:lnTo>
                  <a:lnTo>
                    <a:pt x="432576" y="3346"/>
                  </a:lnTo>
                  <a:lnTo>
                    <a:pt x="366464" y="7376"/>
                  </a:lnTo>
                  <a:lnTo>
                    <a:pt x="304096" y="12839"/>
                  </a:lnTo>
                  <a:lnTo>
                    <a:pt x="246010" y="19633"/>
                  </a:lnTo>
                  <a:lnTo>
                    <a:pt x="192743" y="27656"/>
                  </a:lnTo>
                  <a:lnTo>
                    <a:pt x="144834" y="36804"/>
                  </a:lnTo>
                  <a:lnTo>
                    <a:pt x="102820" y="46975"/>
                  </a:lnTo>
                  <a:lnTo>
                    <a:pt x="38628" y="69976"/>
                  </a:lnTo>
                  <a:lnTo>
                    <a:pt x="4471" y="95837"/>
                  </a:lnTo>
                  <a:lnTo>
                    <a:pt x="0" y="109583"/>
                  </a:lnTo>
                  <a:lnTo>
                    <a:pt x="4471" y="123328"/>
                  </a:lnTo>
                  <a:lnTo>
                    <a:pt x="38628" y="149189"/>
                  </a:lnTo>
                  <a:lnTo>
                    <a:pt x="102820" y="172190"/>
                  </a:lnTo>
                  <a:lnTo>
                    <a:pt x="144834" y="182361"/>
                  </a:lnTo>
                  <a:lnTo>
                    <a:pt x="192743" y="191509"/>
                  </a:lnTo>
                  <a:lnTo>
                    <a:pt x="246010" y="199532"/>
                  </a:lnTo>
                  <a:lnTo>
                    <a:pt x="304096" y="206326"/>
                  </a:lnTo>
                  <a:lnTo>
                    <a:pt x="366464" y="211790"/>
                  </a:lnTo>
                  <a:lnTo>
                    <a:pt x="432576" y="215819"/>
                  </a:lnTo>
                  <a:lnTo>
                    <a:pt x="501894" y="218312"/>
                  </a:lnTo>
                  <a:lnTo>
                    <a:pt x="573881" y="219166"/>
                  </a:lnTo>
                  <a:lnTo>
                    <a:pt x="645867" y="218312"/>
                  </a:lnTo>
                  <a:lnTo>
                    <a:pt x="715185" y="215819"/>
                  </a:lnTo>
                  <a:lnTo>
                    <a:pt x="781297" y="211790"/>
                  </a:lnTo>
                  <a:lnTo>
                    <a:pt x="843665" y="206326"/>
                  </a:lnTo>
                  <a:lnTo>
                    <a:pt x="901751" y="199532"/>
                  </a:lnTo>
                  <a:lnTo>
                    <a:pt x="955017" y="191509"/>
                  </a:lnTo>
                  <a:lnTo>
                    <a:pt x="1002926" y="182361"/>
                  </a:lnTo>
                  <a:lnTo>
                    <a:pt x="1044941" y="172190"/>
                  </a:lnTo>
                  <a:lnTo>
                    <a:pt x="1109132" y="149189"/>
                  </a:lnTo>
                  <a:lnTo>
                    <a:pt x="1143289" y="123328"/>
                  </a:lnTo>
                  <a:lnTo>
                    <a:pt x="1147761" y="109583"/>
                  </a:lnTo>
                  <a:lnTo>
                    <a:pt x="1143289" y="95837"/>
                  </a:lnTo>
                  <a:lnTo>
                    <a:pt x="1109132" y="69976"/>
                  </a:lnTo>
                  <a:lnTo>
                    <a:pt x="1044941" y="46975"/>
                  </a:lnTo>
                  <a:lnTo>
                    <a:pt x="1002926" y="36804"/>
                  </a:lnTo>
                  <a:lnTo>
                    <a:pt x="955017" y="27656"/>
                  </a:lnTo>
                  <a:lnTo>
                    <a:pt x="901751" y="19633"/>
                  </a:lnTo>
                  <a:lnTo>
                    <a:pt x="843665" y="12839"/>
                  </a:lnTo>
                  <a:lnTo>
                    <a:pt x="781297" y="7376"/>
                  </a:lnTo>
                  <a:lnTo>
                    <a:pt x="715185" y="3346"/>
                  </a:lnTo>
                  <a:lnTo>
                    <a:pt x="645867" y="853"/>
                  </a:lnTo>
                  <a:lnTo>
                    <a:pt x="573881" y="0"/>
                  </a:lnTo>
                  <a:close/>
                </a:path>
              </a:pathLst>
            </a:custGeom>
            <a:solidFill>
              <a:srgbClr val="FFFFFF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6" name="object 54">
            <a:extLst>
              <a:ext uri="{FF2B5EF4-FFF2-40B4-BE49-F238E27FC236}">
                <a16:creationId xmlns:a16="http://schemas.microsoft.com/office/drawing/2014/main" id="{3F6057C8-512A-4A66-93DA-F0F1DA7F554E}"/>
              </a:ext>
            </a:extLst>
          </p:cNvPr>
          <p:cNvGrpSpPr/>
          <p:nvPr/>
        </p:nvGrpSpPr>
        <p:grpSpPr>
          <a:xfrm>
            <a:off x="6434909" y="3039748"/>
            <a:ext cx="1275080" cy="629920"/>
            <a:chOff x="6434909" y="3039748"/>
            <a:chExt cx="1275080" cy="629920"/>
          </a:xfrm>
        </p:grpSpPr>
        <p:pic>
          <p:nvPicPr>
            <p:cNvPr id="57" name="object 55">
              <a:extLst>
                <a:ext uri="{FF2B5EF4-FFF2-40B4-BE49-F238E27FC236}">
                  <a16:creationId xmlns:a16="http://schemas.microsoft.com/office/drawing/2014/main" id="{0199681D-7077-4D1E-A174-993BE00B1B1C}"/>
                </a:ext>
              </a:extLst>
            </p:cNvPr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434909" y="3039748"/>
              <a:ext cx="1274762" cy="629442"/>
            </a:xfrm>
            <a:prstGeom prst="rect">
              <a:avLst/>
            </a:prstGeom>
          </p:spPr>
        </p:pic>
        <p:sp>
          <p:nvSpPr>
            <p:cNvPr id="58" name="object 56">
              <a:extLst>
                <a:ext uri="{FF2B5EF4-FFF2-40B4-BE49-F238E27FC236}">
                  <a16:creationId xmlns:a16="http://schemas.microsoft.com/office/drawing/2014/main" id="{68082DE6-A842-4A18-9C89-D5C4B57C2214}"/>
                </a:ext>
              </a:extLst>
            </p:cNvPr>
            <p:cNvSpPr/>
            <p:nvPr/>
          </p:nvSpPr>
          <p:spPr>
            <a:xfrm>
              <a:off x="6471469" y="3076308"/>
              <a:ext cx="1148080" cy="502920"/>
            </a:xfrm>
            <a:custGeom>
              <a:avLst/>
              <a:gdLst/>
              <a:ahLst/>
              <a:cxnLst/>
              <a:rect l="l" t="t" r="r" b="b"/>
              <a:pathLst>
                <a:path w="1148079" h="502920">
                  <a:moveTo>
                    <a:pt x="573882" y="0"/>
                  </a:moveTo>
                  <a:lnTo>
                    <a:pt x="501895" y="853"/>
                  </a:lnTo>
                  <a:lnTo>
                    <a:pt x="432577" y="3346"/>
                  </a:lnTo>
                  <a:lnTo>
                    <a:pt x="366465" y="7376"/>
                  </a:lnTo>
                  <a:lnTo>
                    <a:pt x="304097" y="12839"/>
                  </a:lnTo>
                  <a:lnTo>
                    <a:pt x="246011" y="19633"/>
                  </a:lnTo>
                  <a:lnTo>
                    <a:pt x="192744" y="27656"/>
                  </a:lnTo>
                  <a:lnTo>
                    <a:pt x="144835" y="36804"/>
                  </a:lnTo>
                  <a:lnTo>
                    <a:pt x="102821" y="46975"/>
                  </a:lnTo>
                  <a:lnTo>
                    <a:pt x="38629" y="69976"/>
                  </a:lnTo>
                  <a:lnTo>
                    <a:pt x="4472" y="95837"/>
                  </a:lnTo>
                  <a:lnTo>
                    <a:pt x="0" y="392860"/>
                  </a:lnTo>
                  <a:lnTo>
                    <a:pt x="4471" y="406606"/>
                  </a:lnTo>
                  <a:lnTo>
                    <a:pt x="38628" y="432466"/>
                  </a:lnTo>
                  <a:lnTo>
                    <a:pt x="102820" y="455467"/>
                  </a:lnTo>
                  <a:lnTo>
                    <a:pt x="144834" y="465638"/>
                  </a:lnTo>
                  <a:lnTo>
                    <a:pt x="192743" y="474786"/>
                  </a:lnTo>
                  <a:lnTo>
                    <a:pt x="246010" y="482809"/>
                  </a:lnTo>
                  <a:lnTo>
                    <a:pt x="304096" y="489603"/>
                  </a:lnTo>
                  <a:lnTo>
                    <a:pt x="366464" y="495066"/>
                  </a:lnTo>
                  <a:lnTo>
                    <a:pt x="432576" y="499095"/>
                  </a:lnTo>
                  <a:lnTo>
                    <a:pt x="501894" y="501588"/>
                  </a:lnTo>
                  <a:lnTo>
                    <a:pt x="573881" y="502442"/>
                  </a:lnTo>
                  <a:lnTo>
                    <a:pt x="645867" y="501588"/>
                  </a:lnTo>
                  <a:lnTo>
                    <a:pt x="715185" y="499095"/>
                  </a:lnTo>
                  <a:lnTo>
                    <a:pt x="781297" y="495066"/>
                  </a:lnTo>
                  <a:lnTo>
                    <a:pt x="843665" y="489603"/>
                  </a:lnTo>
                  <a:lnTo>
                    <a:pt x="901751" y="482809"/>
                  </a:lnTo>
                  <a:lnTo>
                    <a:pt x="955018" y="474786"/>
                  </a:lnTo>
                  <a:lnTo>
                    <a:pt x="1002927" y="465638"/>
                  </a:lnTo>
                  <a:lnTo>
                    <a:pt x="1044941" y="455467"/>
                  </a:lnTo>
                  <a:lnTo>
                    <a:pt x="1109133" y="432466"/>
                  </a:lnTo>
                  <a:lnTo>
                    <a:pt x="1143291" y="406606"/>
                  </a:lnTo>
                  <a:lnTo>
                    <a:pt x="1147763" y="109583"/>
                  </a:lnTo>
                  <a:lnTo>
                    <a:pt x="1143292" y="95837"/>
                  </a:lnTo>
                  <a:lnTo>
                    <a:pt x="1109134" y="69976"/>
                  </a:lnTo>
                  <a:lnTo>
                    <a:pt x="1044943" y="46975"/>
                  </a:lnTo>
                  <a:lnTo>
                    <a:pt x="1002928" y="36804"/>
                  </a:lnTo>
                  <a:lnTo>
                    <a:pt x="955019" y="27656"/>
                  </a:lnTo>
                  <a:lnTo>
                    <a:pt x="901752" y="19633"/>
                  </a:lnTo>
                  <a:lnTo>
                    <a:pt x="843666" y="12839"/>
                  </a:lnTo>
                  <a:lnTo>
                    <a:pt x="781298" y="7376"/>
                  </a:lnTo>
                  <a:lnTo>
                    <a:pt x="715186" y="3346"/>
                  </a:lnTo>
                  <a:lnTo>
                    <a:pt x="645868" y="853"/>
                  </a:lnTo>
                  <a:lnTo>
                    <a:pt x="57388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7">
              <a:extLst>
                <a:ext uri="{FF2B5EF4-FFF2-40B4-BE49-F238E27FC236}">
                  <a16:creationId xmlns:a16="http://schemas.microsoft.com/office/drawing/2014/main" id="{89441E56-820A-42DB-853B-B78A82614C09}"/>
                </a:ext>
              </a:extLst>
            </p:cNvPr>
            <p:cNvSpPr/>
            <p:nvPr/>
          </p:nvSpPr>
          <p:spPr>
            <a:xfrm>
              <a:off x="6471470" y="3076308"/>
              <a:ext cx="1148080" cy="219710"/>
            </a:xfrm>
            <a:custGeom>
              <a:avLst/>
              <a:gdLst/>
              <a:ahLst/>
              <a:cxnLst/>
              <a:rect l="l" t="t" r="r" b="b"/>
              <a:pathLst>
                <a:path w="1148079" h="219710">
                  <a:moveTo>
                    <a:pt x="573881" y="0"/>
                  </a:moveTo>
                  <a:lnTo>
                    <a:pt x="501894" y="853"/>
                  </a:lnTo>
                  <a:lnTo>
                    <a:pt x="432576" y="3346"/>
                  </a:lnTo>
                  <a:lnTo>
                    <a:pt x="366464" y="7376"/>
                  </a:lnTo>
                  <a:lnTo>
                    <a:pt x="304096" y="12839"/>
                  </a:lnTo>
                  <a:lnTo>
                    <a:pt x="246010" y="19633"/>
                  </a:lnTo>
                  <a:lnTo>
                    <a:pt x="192743" y="27656"/>
                  </a:lnTo>
                  <a:lnTo>
                    <a:pt x="144834" y="36804"/>
                  </a:lnTo>
                  <a:lnTo>
                    <a:pt x="102820" y="46975"/>
                  </a:lnTo>
                  <a:lnTo>
                    <a:pt x="38628" y="69976"/>
                  </a:lnTo>
                  <a:lnTo>
                    <a:pt x="4471" y="95837"/>
                  </a:lnTo>
                  <a:lnTo>
                    <a:pt x="0" y="109583"/>
                  </a:lnTo>
                  <a:lnTo>
                    <a:pt x="4471" y="123328"/>
                  </a:lnTo>
                  <a:lnTo>
                    <a:pt x="38628" y="149189"/>
                  </a:lnTo>
                  <a:lnTo>
                    <a:pt x="102820" y="172190"/>
                  </a:lnTo>
                  <a:lnTo>
                    <a:pt x="144834" y="182361"/>
                  </a:lnTo>
                  <a:lnTo>
                    <a:pt x="192743" y="191509"/>
                  </a:lnTo>
                  <a:lnTo>
                    <a:pt x="246010" y="199532"/>
                  </a:lnTo>
                  <a:lnTo>
                    <a:pt x="304096" y="206326"/>
                  </a:lnTo>
                  <a:lnTo>
                    <a:pt x="366464" y="211790"/>
                  </a:lnTo>
                  <a:lnTo>
                    <a:pt x="432576" y="215819"/>
                  </a:lnTo>
                  <a:lnTo>
                    <a:pt x="501894" y="218312"/>
                  </a:lnTo>
                  <a:lnTo>
                    <a:pt x="573881" y="219166"/>
                  </a:lnTo>
                  <a:lnTo>
                    <a:pt x="645867" y="218312"/>
                  </a:lnTo>
                  <a:lnTo>
                    <a:pt x="715185" y="215819"/>
                  </a:lnTo>
                  <a:lnTo>
                    <a:pt x="781297" y="211790"/>
                  </a:lnTo>
                  <a:lnTo>
                    <a:pt x="843665" y="206326"/>
                  </a:lnTo>
                  <a:lnTo>
                    <a:pt x="901751" y="199532"/>
                  </a:lnTo>
                  <a:lnTo>
                    <a:pt x="955018" y="191509"/>
                  </a:lnTo>
                  <a:lnTo>
                    <a:pt x="1002927" y="182361"/>
                  </a:lnTo>
                  <a:lnTo>
                    <a:pt x="1044941" y="172190"/>
                  </a:lnTo>
                  <a:lnTo>
                    <a:pt x="1109133" y="149189"/>
                  </a:lnTo>
                  <a:lnTo>
                    <a:pt x="1143291" y="123328"/>
                  </a:lnTo>
                  <a:lnTo>
                    <a:pt x="1147762" y="109583"/>
                  </a:lnTo>
                  <a:lnTo>
                    <a:pt x="1143291" y="95837"/>
                  </a:lnTo>
                  <a:lnTo>
                    <a:pt x="1109133" y="69976"/>
                  </a:lnTo>
                  <a:lnTo>
                    <a:pt x="1044941" y="46975"/>
                  </a:lnTo>
                  <a:lnTo>
                    <a:pt x="1002927" y="36804"/>
                  </a:lnTo>
                  <a:lnTo>
                    <a:pt x="955018" y="27656"/>
                  </a:lnTo>
                  <a:lnTo>
                    <a:pt x="901751" y="19633"/>
                  </a:lnTo>
                  <a:lnTo>
                    <a:pt x="843665" y="12839"/>
                  </a:lnTo>
                  <a:lnTo>
                    <a:pt x="781297" y="7376"/>
                  </a:lnTo>
                  <a:lnTo>
                    <a:pt x="715185" y="3346"/>
                  </a:lnTo>
                  <a:lnTo>
                    <a:pt x="645867" y="853"/>
                  </a:lnTo>
                  <a:lnTo>
                    <a:pt x="573881" y="0"/>
                  </a:lnTo>
                  <a:close/>
                </a:path>
              </a:pathLst>
            </a:custGeom>
            <a:solidFill>
              <a:srgbClr val="FFFFFF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1" name="object 59">
            <a:extLst>
              <a:ext uri="{FF2B5EF4-FFF2-40B4-BE49-F238E27FC236}">
                <a16:creationId xmlns:a16="http://schemas.microsoft.com/office/drawing/2014/main" id="{085AA2E0-EB4C-43BE-BF9E-ADD99344DC91}"/>
              </a:ext>
            </a:extLst>
          </p:cNvPr>
          <p:cNvGrpSpPr/>
          <p:nvPr/>
        </p:nvGrpSpPr>
        <p:grpSpPr>
          <a:xfrm>
            <a:off x="1028700" y="2204553"/>
            <a:ext cx="6739890" cy="404495"/>
            <a:chOff x="1028700" y="2204553"/>
            <a:chExt cx="6739890" cy="404495"/>
          </a:xfrm>
        </p:grpSpPr>
        <p:pic>
          <p:nvPicPr>
            <p:cNvPr id="62" name="object 60">
              <a:extLst>
                <a:ext uri="{FF2B5EF4-FFF2-40B4-BE49-F238E27FC236}">
                  <a16:creationId xmlns:a16="http://schemas.microsoft.com/office/drawing/2014/main" id="{7249E91E-74DF-4CF9-BFCE-95B1F48D91CC}"/>
                </a:ext>
              </a:extLst>
            </p:cNvPr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28700" y="2204553"/>
              <a:ext cx="6739465" cy="404365"/>
            </a:xfrm>
            <a:prstGeom prst="rect">
              <a:avLst/>
            </a:prstGeom>
          </p:spPr>
        </p:pic>
        <p:pic>
          <p:nvPicPr>
            <p:cNvPr id="63" name="object 61">
              <a:extLst>
                <a:ext uri="{FF2B5EF4-FFF2-40B4-BE49-F238E27FC236}">
                  <a16:creationId xmlns:a16="http://schemas.microsoft.com/office/drawing/2014/main" id="{88806EF0-2F36-434D-B39C-86D99DB17F65}"/>
                </a:ext>
              </a:extLst>
            </p:cNvPr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66799" y="2219652"/>
              <a:ext cx="6663265" cy="328166"/>
            </a:xfrm>
            <a:prstGeom prst="rect">
              <a:avLst/>
            </a:prstGeom>
          </p:spPr>
        </p:pic>
      </p:grpSp>
      <p:sp>
        <p:nvSpPr>
          <p:cNvPr id="64" name="object 62">
            <a:extLst>
              <a:ext uri="{FF2B5EF4-FFF2-40B4-BE49-F238E27FC236}">
                <a16:creationId xmlns:a16="http://schemas.microsoft.com/office/drawing/2014/main" id="{2F112403-1142-4038-9B35-5EECFC7EF9D9}"/>
              </a:ext>
            </a:extLst>
          </p:cNvPr>
          <p:cNvSpPr txBox="1"/>
          <p:nvPr/>
        </p:nvSpPr>
        <p:spPr>
          <a:xfrm>
            <a:off x="1043376" y="2151716"/>
            <a:ext cx="6642871" cy="384080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500"/>
              </a:spcBef>
            </a:pPr>
            <a:r>
              <a:rPr sz="2100" spc="-5" dirty="0">
                <a:solidFill>
                  <a:srgbClr val="FFFFFF"/>
                </a:solidFill>
                <a:latin typeface="Arial"/>
                <a:cs typeface="Arial"/>
              </a:rPr>
              <a:t>Control </a:t>
            </a:r>
            <a:r>
              <a:rPr sz="2100" dirty="0">
                <a:solidFill>
                  <a:srgbClr val="FFFFFF"/>
                </a:solidFill>
                <a:latin typeface="Arial"/>
                <a:cs typeface="Arial"/>
              </a:rPr>
              <a:t>Plane</a:t>
            </a:r>
            <a:r>
              <a:rPr sz="21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2100" spc="-5" dirty="0">
                <a:solidFill>
                  <a:srgbClr val="FFFFFF"/>
                </a:solidFill>
              </a:rPr>
              <a:t>“N</a:t>
            </a:r>
            <a:r>
              <a:rPr sz="2100" spc="-5" dirty="0">
                <a:solidFill>
                  <a:srgbClr val="FFFFFF"/>
                </a:solidFill>
                <a:latin typeface="Arial"/>
                <a:cs typeface="Arial"/>
              </a:rPr>
              <a:t>etwork</a:t>
            </a:r>
            <a:r>
              <a:rPr sz="21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lang="en-US" sz="2100" spc="-5" dirty="0">
                <a:solidFill>
                  <a:srgbClr val="FFFFFF"/>
                </a:solidFill>
                <a:latin typeface="Arial"/>
                <a:cs typeface="Arial"/>
              </a:rPr>
              <a:t>perating </a:t>
            </a:r>
            <a:r>
              <a:rPr sz="2100" spc="-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lang="en-US" sz="2100" spc="-5" dirty="0">
                <a:solidFill>
                  <a:srgbClr val="FFFFFF"/>
                </a:solidFill>
                <a:latin typeface="Arial"/>
                <a:cs typeface="Arial"/>
              </a:rPr>
              <a:t>ystem (NOS)”</a:t>
            </a:r>
            <a:endParaRPr sz="2100" dirty="0">
              <a:latin typeface="Arial"/>
              <a:cs typeface="Arial"/>
            </a:endParaRPr>
          </a:p>
        </p:txBody>
      </p:sp>
      <p:sp>
        <p:nvSpPr>
          <p:cNvPr id="80" name="object 78">
            <a:extLst>
              <a:ext uri="{FF2B5EF4-FFF2-40B4-BE49-F238E27FC236}">
                <a16:creationId xmlns:a16="http://schemas.microsoft.com/office/drawing/2014/main" id="{8E656BD0-7EBC-491A-8ED9-9ED3DF0D8E16}"/>
              </a:ext>
            </a:extLst>
          </p:cNvPr>
          <p:cNvSpPr/>
          <p:nvPr/>
        </p:nvSpPr>
        <p:spPr>
          <a:xfrm>
            <a:off x="5934289" y="1926033"/>
            <a:ext cx="186690" cy="83820"/>
          </a:xfrm>
          <a:custGeom>
            <a:avLst/>
            <a:gdLst/>
            <a:ahLst/>
            <a:cxnLst/>
            <a:rect l="l" t="t" r="r" b="b"/>
            <a:pathLst>
              <a:path w="186689" h="83819">
                <a:moveTo>
                  <a:pt x="186259" y="0"/>
                </a:moveTo>
                <a:lnTo>
                  <a:pt x="0" y="83278"/>
                </a:lnTo>
                <a:lnTo>
                  <a:pt x="18625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1">
            <a:extLst>
              <a:ext uri="{FF2B5EF4-FFF2-40B4-BE49-F238E27FC236}">
                <a16:creationId xmlns:a16="http://schemas.microsoft.com/office/drawing/2014/main" id="{262F2E3C-4B56-42D2-8252-C6DEA06466B4}"/>
              </a:ext>
            </a:extLst>
          </p:cNvPr>
          <p:cNvSpPr/>
          <p:nvPr/>
        </p:nvSpPr>
        <p:spPr>
          <a:xfrm>
            <a:off x="5934290" y="2097484"/>
            <a:ext cx="238125" cy="70485"/>
          </a:xfrm>
          <a:custGeom>
            <a:avLst/>
            <a:gdLst/>
            <a:ahLst/>
            <a:cxnLst/>
            <a:rect l="l" t="t" r="r" b="b"/>
            <a:pathLst>
              <a:path w="238125" h="70485">
                <a:moveTo>
                  <a:pt x="0" y="0"/>
                </a:moveTo>
                <a:lnTo>
                  <a:pt x="237909" y="70213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2" name="object 90">
            <a:extLst>
              <a:ext uri="{FF2B5EF4-FFF2-40B4-BE49-F238E27FC236}">
                <a16:creationId xmlns:a16="http://schemas.microsoft.com/office/drawing/2014/main" id="{337DA9AA-1945-431C-B374-92B3E8B70580}"/>
              </a:ext>
            </a:extLst>
          </p:cNvPr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1181100" y="1236734"/>
            <a:ext cx="1828800" cy="559424"/>
          </a:xfrm>
          <a:prstGeom prst="rect">
            <a:avLst/>
          </a:prstGeom>
        </p:spPr>
      </p:pic>
      <p:pic>
        <p:nvPicPr>
          <p:cNvPr id="93" name="object 91">
            <a:extLst>
              <a:ext uri="{FF2B5EF4-FFF2-40B4-BE49-F238E27FC236}">
                <a16:creationId xmlns:a16="http://schemas.microsoft.com/office/drawing/2014/main" id="{1526094D-C554-4519-81A1-F8FE91DB850C}"/>
              </a:ext>
            </a:extLst>
          </p:cNvPr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1219199" y="1251834"/>
            <a:ext cx="1752600" cy="483224"/>
          </a:xfrm>
          <a:prstGeom prst="rect">
            <a:avLst/>
          </a:prstGeom>
        </p:spPr>
      </p:pic>
      <p:sp>
        <p:nvSpPr>
          <p:cNvPr id="94" name="object 92">
            <a:extLst>
              <a:ext uri="{FF2B5EF4-FFF2-40B4-BE49-F238E27FC236}">
                <a16:creationId xmlns:a16="http://schemas.microsoft.com/office/drawing/2014/main" id="{C6A9BFB8-2C81-4E4D-94AE-2C1BAABDE435}"/>
              </a:ext>
            </a:extLst>
          </p:cNvPr>
          <p:cNvSpPr txBox="1"/>
          <p:nvPr/>
        </p:nvSpPr>
        <p:spPr>
          <a:xfrm>
            <a:off x="1693218" y="1213137"/>
            <a:ext cx="805180" cy="497840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12700" marR="5080" indent="61594">
              <a:lnSpc>
                <a:spcPts val="1800"/>
              </a:lnSpc>
              <a:spcBef>
                <a:spcPts val="260"/>
              </a:spcBef>
            </a:pPr>
            <a:r>
              <a:rPr sz="1600" spc="-5" dirty="0">
                <a:solidFill>
                  <a:srgbClr val="FFFFFF"/>
                </a:solidFill>
                <a:latin typeface="Arial"/>
                <a:cs typeface="Arial"/>
              </a:rPr>
              <a:t>Control 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 Program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95" name="object 93">
            <a:extLst>
              <a:ext uri="{FF2B5EF4-FFF2-40B4-BE49-F238E27FC236}">
                <a16:creationId xmlns:a16="http://schemas.microsoft.com/office/drawing/2014/main" id="{29E1BCF8-4179-4191-903F-3359F422E513}"/>
              </a:ext>
            </a:extLst>
          </p:cNvPr>
          <p:cNvGrpSpPr/>
          <p:nvPr/>
        </p:nvGrpSpPr>
        <p:grpSpPr>
          <a:xfrm>
            <a:off x="3382077" y="1241021"/>
            <a:ext cx="1828800" cy="559435"/>
            <a:chOff x="3382077" y="1241021"/>
            <a:chExt cx="1828800" cy="559435"/>
          </a:xfrm>
        </p:grpSpPr>
        <p:pic>
          <p:nvPicPr>
            <p:cNvPr id="96" name="object 94">
              <a:extLst>
                <a:ext uri="{FF2B5EF4-FFF2-40B4-BE49-F238E27FC236}">
                  <a16:creationId xmlns:a16="http://schemas.microsoft.com/office/drawing/2014/main" id="{05A5EBE3-BC3C-4CFE-A7F4-B01852ED5096}"/>
                </a:ext>
              </a:extLst>
            </p:cNvPr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382077" y="1241021"/>
              <a:ext cx="1828800" cy="559424"/>
            </a:xfrm>
            <a:prstGeom prst="rect">
              <a:avLst/>
            </a:prstGeom>
          </p:spPr>
        </p:pic>
        <p:pic>
          <p:nvPicPr>
            <p:cNvPr id="97" name="object 95">
              <a:extLst>
                <a:ext uri="{FF2B5EF4-FFF2-40B4-BE49-F238E27FC236}">
                  <a16:creationId xmlns:a16="http://schemas.microsoft.com/office/drawing/2014/main" id="{37667942-37AB-47AE-AE72-8FB978E58765}"/>
                </a:ext>
              </a:extLst>
            </p:cNvPr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420177" y="1256120"/>
              <a:ext cx="1752600" cy="483224"/>
            </a:xfrm>
            <a:prstGeom prst="rect">
              <a:avLst/>
            </a:prstGeom>
          </p:spPr>
        </p:pic>
      </p:grpSp>
      <p:sp>
        <p:nvSpPr>
          <p:cNvPr id="98" name="object 96">
            <a:extLst>
              <a:ext uri="{FF2B5EF4-FFF2-40B4-BE49-F238E27FC236}">
                <a16:creationId xmlns:a16="http://schemas.microsoft.com/office/drawing/2014/main" id="{B0185390-8181-4DD4-BED9-DF86A82687A8}"/>
              </a:ext>
            </a:extLst>
          </p:cNvPr>
          <p:cNvSpPr txBox="1"/>
          <p:nvPr/>
        </p:nvSpPr>
        <p:spPr>
          <a:xfrm>
            <a:off x="3894196" y="1217423"/>
            <a:ext cx="805180" cy="497840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12700" marR="5080" indent="61594">
              <a:lnSpc>
                <a:spcPts val="1800"/>
              </a:lnSpc>
              <a:spcBef>
                <a:spcPts val="260"/>
              </a:spcBef>
            </a:pPr>
            <a:r>
              <a:rPr sz="1600" spc="-5" dirty="0">
                <a:solidFill>
                  <a:srgbClr val="FFFFFF"/>
                </a:solidFill>
                <a:latin typeface="Arial"/>
                <a:cs typeface="Arial"/>
              </a:rPr>
              <a:t>Control 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 Program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99" name="object 97">
            <a:extLst>
              <a:ext uri="{FF2B5EF4-FFF2-40B4-BE49-F238E27FC236}">
                <a16:creationId xmlns:a16="http://schemas.microsoft.com/office/drawing/2014/main" id="{958E2CC9-CBD7-463D-99EC-6C59AE128A5E}"/>
              </a:ext>
            </a:extLst>
          </p:cNvPr>
          <p:cNvGrpSpPr/>
          <p:nvPr/>
        </p:nvGrpSpPr>
        <p:grpSpPr>
          <a:xfrm>
            <a:off x="5583054" y="1245306"/>
            <a:ext cx="1828800" cy="559435"/>
            <a:chOff x="5583054" y="1245306"/>
            <a:chExt cx="1828800" cy="559435"/>
          </a:xfrm>
        </p:grpSpPr>
        <p:pic>
          <p:nvPicPr>
            <p:cNvPr id="100" name="object 98">
              <a:extLst>
                <a:ext uri="{FF2B5EF4-FFF2-40B4-BE49-F238E27FC236}">
                  <a16:creationId xmlns:a16="http://schemas.microsoft.com/office/drawing/2014/main" id="{2F4CE467-2647-4A19-9EA6-EA47D142403C}"/>
                </a:ext>
              </a:extLst>
            </p:cNvPr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583054" y="1245306"/>
              <a:ext cx="1828800" cy="559424"/>
            </a:xfrm>
            <a:prstGeom prst="rect">
              <a:avLst/>
            </a:prstGeom>
          </p:spPr>
        </p:pic>
        <p:pic>
          <p:nvPicPr>
            <p:cNvPr id="101" name="object 99">
              <a:extLst>
                <a:ext uri="{FF2B5EF4-FFF2-40B4-BE49-F238E27FC236}">
                  <a16:creationId xmlns:a16="http://schemas.microsoft.com/office/drawing/2014/main" id="{E8E24881-2BFF-4E61-9231-10274F37371A}"/>
                </a:ext>
              </a:extLst>
            </p:cNvPr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621154" y="1260406"/>
              <a:ext cx="1752600" cy="483224"/>
            </a:xfrm>
            <a:prstGeom prst="rect">
              <a:avLst/>
            </a:prstGeom>
          </p:spPr>
        </p:pic>
      </p:grpSp>
      <p:sp>
        <p:nvSpPr>
          <p:cNvPr id="102" name="object 100">
            <a:extLst>
              <a:ext uri="{FF2B5EF4-FFF2-40B4-BE49-F238E27FC236}">
                <a16:creationId xmlns:a16="http://schemas.microsoft.com/office/drawing/2014/main" id="{3827DEBB-13B4-45F7-928A-712013815D86}"/>
              </a:ext>
            </a:extLst>
          </p:cNvPr>
          <p:cNvSpPr txBox="1"/>
          <p:nvPr/>
        </p:nvSpPr>
        <p:spPr>
          <a:xfrm>
            <a:off x="6095172" y="1221708"/>
            <a:ext cx="805180" cy="497840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12700" marR="5080" indent="61594">
              <a:lnSpc>
                <a:spcPts val="1800"/>
              </a:lnSpc>
              <a:spcBef>
                <a:spcPts val="260"/>
              </a:spcBef>
            </a:pPr>
            <a:r>
              <a:rPr sz="1600" spc="-5" dirty="0">
                <a:solidFill>
                  <a:srgbClr val="FFFFFF"/>
                </a:solidFill>
                <a:latin typeface="Arial"/>
                <a:cs typeface="Arial"/>
              </a:rPr>
              <a:t>Control 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 Program</a:t>
            </a:r>
            <a:endParaRPr sz="1600">
              <a:latin typeface="Arial"/>
              <a:cs typeface="Arial"/>
            </a:endParaRPr>
          </a:p>
        </p:txBody>
      </p:sp>
      <p:sp>
        <p:nvSpPr>
          <p:cNvPr id="115" name="object 17">
            <a:extLst>
              <a:ext uri="{FF2B5EF4-FFF2-40B4-BE49-F238E27FC236}">
                <a16:creationId xmlns:a16="http://schemas.microsoft.com/office/drawing/2014/main" id="{35745DBC-828A-4768-9E07-FDED8B7F29FA}"/>
              </a:ext>
            </a:extLst>
          </p:cNvPr>
          <p:cNvSpPr txBox="1"/>
          <p:nvPr/>
        </p:nvSpPr>
        <p:spPr>
          <a:xfrm>
            <a:off x="3296151" y="4781371"/>
            <a:ext cx="978535" cy="2436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500" spc="-5" dirty="0" err="1">
                <a:solidFill>
                  <a:srgbClr val="FFFFFF"/>
                </a:solidFill>
                <a:latin typeface="Arial"/>
                <a:cs typeface="Arial"/>
              </a:rPr>
              <a:t>Dataplane</a:t>
            </a:r>
            <a:endParaRPr sz="1500" dirty="0">
              <a:latin typeface="Arial"/>
              <a:cs typeface="Arial"/>
            </a:endParaRPr>
          </a:p>
        </p:txBody>
      </p:sp>
      <p:sp>
        <p:nvSpPr>
          <p:cNvPr id="116" name="object 17">
            <a:extLst>
              <a:ext uri="{FF2B5EF4-FFF2-40B4-BE49-F238E27FC236}">
                <a16:creationId xmlns:a16="http://schemas.microsoft.com/office/drawing/2014/main" id="{87B2F742-F514-442D-8709-D7E2ED99D526}"/>
              </a:ext>
            </a:extLst>
          </p:cNvPr>
          <p:cNvSpPr txBox="1"/>
          <p:nvPr/>
        </p:nvSpPr>
        <p:spPr>
          <a:xfrm>
            <a:off x="4968789" y="4157752"/>
            <a:ext cx="978535" cy="2436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500" spc="-5" dirty="0" err="1">
                <a:solidFill>
                  <a:srgbClr val="FFFFFF"/>
                </a:solidFill>
                <a:latin typeface="Arial"/>
                <a:cs typeface="Arial"/>
              </a:rPr>
              <a:t>Dataplane</a:t>
            </a:r>
            <a:endParaRPr sz="1500" dirty="0">
              <a:latin typeface="Arial"/>
              <a:cs typeface="Arial"/>
            </a:endParaRPr>
          </a:p>
        </p:txBody>
      </p:sp>
      <p:sp>
        <p:nvSpPr>
          <p:cNvPr id="117" name="object 17">
            <a:extLst>
              <a:ext uri="{FF2B5EF4-FFF2-40B4-BE49-F238E27FC236}">
                <a16:creationId xmlns:a16="http://schemas.microsoft.com/office/drawing/2014/main" id="{46D56108-12AC-4BA5-95B2-ACBCB0968529}"/>
              </a:ext>
            </a:extLst>
          </p:cNvPr>
          <p:cNvSpPr txBox="1"/>
          <p:nvPr/>
        </p:nvSpPr>
        <p:spPr>
          <a:xfrm>
            <a:off x="6602345" y="3582867"/>
            <a:ext cx="978535" cy="2436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500" spc="-5" dirty="0" err="1">
                <a:solidFill>
                  <a:srgbClr val="FFFFFF"/>
                </a:solidFill>
                <a:latin typeface="Arial"/>
                <a:cs typeface="Arial"/>
              </a:rPr>
              <a:t>Dataplane</a:t>
            </a:r>
            <a:endParaRPr sz="1500" dirty="0">
              <a:latin typeface="Arial"/>
              <a:cs typeface="Arial"/>
            </a:endParaRPr>
          </a:p>
        </p:txBody>
      </p:sp>
      <p:sp>
        <p:nvSpPr>
          <p:cNvPr id="118" name="object 17">
            <a:extLst>
              <a:ext uri="{FF2B5EF4-FFF2-40B4-BE49-F238E27FC236}">
                <a16:creationId xmlns:a16="http://schemas.microsoft.com/office/drawing/2014/main" id="{A6B952DB-CB7F-42F9-8304-E84BB28B50AA}"/>
              </a:ext>
            </a:extLst>
          </p:cNvPr>
          <p:cNvSpPr txBox="1"/>
          <p:nvPr/>
        </p:nvSpPr>
        <p:spPr>
          <a:xfrm>
            <a:off x="3133067" y="3327842"/>
            <a:ext cx="978535" cy="2436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500" spc="-5" dirty="0" err="1">
                <a:solidFill>
                  <a:srgbClr val="FFFFFF"/>
                </a:solidFill>
                <a:latin typeface="Arial"/>
                <a:cs typeface="Arial"/>
              </a:rPr>
              <a:t>Dataplane</a:t>
            </a:r>
            <a:endParaRPr sz="1500" dirty="0">
              <a:latin typeface="Arial"/>
              <a:cs typeface="Arial"/>
            </a:endParaRPr>
          </a:p>
        </p:txBody>
      </p:sp>
      <p:sp>
        <p:nvSpPr>
          <p:cNvPr id="119" name="object 17">
            <a:extLst>
              <a:ext uri="{FF2B5EF4-FFF2-40B4-BE49-F238E27FC236}">
                <a16:creationId xmlns:a16="http://schemas.microsoft.com/office/drawing/2014/main" id="{7F8B9528-E7EC-40A5-AB67-2B42E88AA18D}"/>
              </a:ext>
            </a:extLst>
          </p:cNvPr>
          <p:cNvSpPr txBox="1"/>
          <p:nvPr/>
        </p:nvSpPr>
        <p:spPr>
          <a:xfrm>
            <a:off x="1447748" y="4157752"/>
            <a:ext cx="978535" cy="2436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500" spc="-5" dirty="0">
                <a:solidFill>
                  <a:srgbClr val="FFFFFF"/>
                </a:solidFill>
              </a:rPr>
              <a:t>CP</a:t>
            </a:r>
            <a:r>
              <a:rPr lang="en-US" sz="1500" spc="-5" dirty="0">
                <a:solidFill>
                  <a:srgbClr val="FFFFFF"/>
                </a:solidFill>
                <a:latin typeface="Arial"/>
                <a:cs typeface="Arial"/>
              </a:rPr>
              <a:t> Agent</a:t>
            </a:r>
            <a:endParaRPr sz="1500" dirty="0">
              <a:latin typeface="Arial"/>
              <a:cs typeface="Arial"/>
            </a:endParaRPr>
          </a:p>
        </p:txBody>
      </p:sp>
      <p:sp>
        <p:nvSpPr>
          <p:cNvPr id="124" name="object 17">
            <a:extLst>
              <a:ext uri="{FF2B5EF4-FFF2-40B4-BE49-F238E27FC236}">
                <a16:creationId xmlns:a16="http://schemas.microsoft.com/office/drawing/2014/main" id="{7828DD84-A55C-4A95-84CA-687125647B7E}"/>
              </a:ext>
            </a:extLst>
          </p:cNvPr>
          <p:cNvSpPr txBox="1"/>
          <p:nvPr/>
        </p:nvSpPr>
        <p:spPr>
          <a:xfrm>
            <a:off x="5010872" y="3906805"/>
            <a:ext cx="978535" cy="2436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500" spc="-5" dirty="0">
                <a:solidFill>
                  <a:srgbClr val="FFFFFF"/>
                </a:solidFill>
              </a:rPr>
              <a:t>CP</a:t>
            </a:r>
            <a:r>
              <a:rPr lang="en-US" sz="1500" spc="-5" dirty="0">
                <a:solidFill>
                  <a:srgbClr val="FFFFFF"/>
                </a:solidFill>
                <a:latin typeface="Arial"/>
                <a:cs typeface="Arial"/>
              </a:rPr>
              <a:t> Agent</a:t>
            </a:r>
            <a:endParaRPr sz="1500" dirty="0">
              <a:latin typeface="Arial"/>
              <a:cs typeface="Arial"/>
            </a:endParaRPr>
          </a:p>
        </p:txBody>
      </p:sp>
      <p:sp>
        <p:nvSpPr>
          <p:cNvPr id="125" name="object 17">
            <a:extLst>
              <a:ext uri="{FF2B5EF4-FFF2-40B4-BE49-F238E27FC236}">
                <a16:creationId xmlns:a16="http://schemas.microsoft.com/office/drawing/2014/main" id="{CD2F09A2-AC7B-4289-9336-31E4BEFDFD23}"/>
              </a:ext>
            </a:extLst>
          </p:cNvPr>
          <p:cNvSpPr txBox="1"/>
          <p:nvPr/>
        </p:nvSpPr>
        <p:spPr>
          <a:xfrm>
            <a:off x="6688552" y="3335572"/>
            <a:ext cx="978535" cy="2436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500" spc="-5" dirty="0">
                <a:solidFill>
                  <a:srgbClr val="FFFFFF"/>
                </a:solidFill>
              </a:rPr>
              <a:t>CP</a:t>
            </a:r>
            <a:r>
              <a:rPr lang="en-US" sz="1500" spc="-5" dirty="0">
                <a:solidFill>
                  <a:srgbClr val="FFFFFF"/>
                </a:solidFill>
                <a:latin typeface="Arial"/>
                <a:cs typeface="Arial"/>
              </a:rPr>
              <a:t> Agent</a:t>
            </a:r>
            <a:endParaRPr sz="1500" dirty="0">
              <a:latin typeface="Arial"/>
              <a:cs typeface="Arial"/>
            </a:endParaRPr>
          </a:p>
        </p:txBody>
      </p:sp>
      <p:sp>
        <p:nvSpPr>
          <p:cNvPr id="126" name="object 17">
            <a:extLst>
              <a:ext uri="{FF2B5EF4-FFF2-40B4-BE49-F238E27FC236}">
                <a16:creationId xmlns:a16="http://schemas.microsoft.com/office/drawing/2014/main" id="{97D87A27-500E-425D-9346-9D1081798070}"/>
              </a:ext>
            </a:extLst>
          </p:cNvPr>
          <p:cNvSpPr txBox="1"/>
          <p:nvPr/>
        </p:nvSpPr>
        <p:spPr>
          <a:xfrm>
            <a:off x="3153904" y="3084169"/>
            <a:ext cx="978535" cy="2436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500" spc="-5" dirty="0">
                <a:solidFill>
                  <a:srgbClr val="FFFFFF"/>
                </a:solidFill>
              </a:rPr>
              <a:t>CP</a:t>
            </a:r>
            <a:r>
              <a:rPr lang="en-US" sz="1500" spc="-5" dirty="0">
                <a:solidFill>
                  <a:srgbClr val="FFFFFF"/>
                </a:solidFill>
                <a:latin typeface="Arial"/>
                <a:cs typeface="Arial"/>
              </a:rPr>
              <a:t> Agent</a:t>
            </a:r>
            <a:endParaRPr sz="1500" dirty="0">
              <a:latin typeface="Arial"/>
              <a:cs typeface="Arial"/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D0CDE66B-377A-41BA-99E3-EC5B2EB1DC2D}"/>
              </a:ext>
            </a:extLst>
          </p:cNvPr>
          <p:cNvSpPr txBox="1"/>
          <p:nvPr/>
        </p:nvSpPr>
        <p:spPr>
          <a:xfrm>
            <a:off x="7277731" y="2592642"/>
            <a:ext cx="1954189" cy="5873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31750" algn="ctr">
              <a:lnSpc>
                <a:spcPct val="100000"/>
              </a:lnSpc>
              <a:spcBef>
                <a:spcPts val="475"/>
              </a:spcBef>
            </a:pPr>
            <a:r>
              <a:rPr lang="en-SG" sz="1400" spc="-5" dirty="0">
                <a:latin typeface="Arial"/>
                <a:cs typeface="Arial"/>
              </a:rPr>
              <a:t>Global</a:t>
            </a:r>
            <a:r>
              <a:rPr lang="en-SG" sz="1400" spc="-15" dirty="0">
                <a:latin typeface="Arial"/>
                <a:cs typeface="Arial"/>
              </a:rPr>
              <a:t> </a:t>
            </a:r>
            <a:r>
              <a:rPr lang="en-SG" sz="1400" spc="-5" dirty="0">
                <a:latin typeface="Arial"/>
                <a:cs typeface="Arial"/>
              </a:rPr>
              <a:t>Network</a:t>
            </a:r>
            <a:r>
              <a:rPr lang="en-SG" sz="1400" spc="-20" dirty="0">
                <a:latin typeface="Arial"/>
                <a:cs typeface="Arial"/>
              </a:rPr>
              <a:t> </a:t>
            </a:r>
            <a:r>
              <a:rPr lang="en-SG" sz="1400" dirty="0">
                <a:latin typeface="Arial"/>
                <a:cs typeface="Arial"/>
              </a:rPr>
              <a:t>Map</a:t>
            </a:r>
          </a:p>
          <a:p>
            <a:pPr marR="31750" algn="ctr">
              <a:lnSpc>
                <a:spcPct val="100000"/>
              </a:lnSpc>
              <a:spcBef>
                <a:spcPts val="475"/>
              </a:spcBef>
            </a:pPr>
            <a:r>
              <a:rPr lang="en-SG" dirty="0"/>
              <a:t>Counters/statistics</a:t>
            </a:r>
            <a:endParaRPr lang="en-SG" sz="1400" dirty="0">
              <a:latin typeface="Arial"/>
              <a:cs typeface="Arial"/>
            </a:endParaRPr>
          </a:p>
        </p:txBody>
      </p: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D836B346-57DB-42F4-A235-5AF91DE83738}"/>
              </a:ext>
            </a:extLst>
          </p:cNvPr>
          <p:cNvGrpSpPr/>
          <p:nvPr/>
        </p:nvGrpSpPr>
        <p:grpSpPr>
          <a:xfrm>
            <a:off x="7841913" y="2177769"/>
            <a:ext cx="1155401" cy="395256"/>
            <a:chOff x="7841913" y="2246349"/>
            <a:chExt cx="1155401" cy="395256"/>
          </a:xfrm>
        </p:grpSpPr>
        <p:pic>
          <p:nvPicPr>
            <p:cNvPr id="73" name="object 71">
              <a:extLst>
                <a:ext uri="{FF2B5EF4-FFF2-40B4-BE49-F238E27FC236}">
                  <a16:creationId xmlns:a16="http://schemas.microsoft.com/office/drawing/2014/main" id="{07E46B32-401A-42BA-BB7B-99618B655BEE}"/>
                </a:ext>
              </a:extLst>
            </p:cNvPr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515350" y="2378427"/>
              <a:ext cx="177164" cy="134216"/>
            </a:xfrm>
            <a:prstGeom prst="rect">
              <a:avLst/>
            </a:prstGeom>
          </p:spPr>
        </p:pic>
        <p:pic>
          <p:nvPicPr>
            <p:cNvPr id="75" name="object 73">
              <a:extLst>
                <a:ext uri="{FF2B5EF4-FFF2-40B4-BE49-F238E27FC236}">
                  <a16:creationId xmlns:a16="http://schemas.microsoft.com/office/drawing/2014/main" id="{6E6CBBE7-D0B0-4935-8EE7-33B97B7F3BC5}"/>
                </a:ext>
              </a:extLst>
            </p:cNvPr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820150" y="2264127"/>
              <a:ext cx="177164" cy="134216"/>
            </a:xfrm>
            <a:prstGeom prst="rect">
              <a:avLst/>
            </a:prstGeom>
          </p:spPr>
        </p:pic>
        <p:pic>
          <p:nvPicPr>
            <p:cNvPr id="79" name="object 77">
              <a:extLst>
                <a:ext uri="{FF2B5EF4-FFF2-40B4-BE49-F238E27FC236}">
                  <a16:creationId xmlns:a16="http://schemas.microsoft.com/office/drawing/2014/main" id="{29121107-0E11-4152-B3A8-1C0DBEBAE057}"/>
                </a:ext>
              </a:extLst>
            </p:cNvPr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921885" y="2276244"/>
              <a:ext cx="297292" cy="207132"/>
            </a:xfrm>
            <a:prstGeom prst="rect">
              <a:avLst/>
            </a:prstGeom>
          </p:spPr>
        </p:pic>
        <p:sp>
          <p:nvSpPr>
            <p:cNvPr id="81" name="object 79">
              <a:extLst>
                <a:ext uri="{FF2B5EF4-FFF2-40B4-BE49-F238E27FC236}">
                  <a16:creationId xmlns:a16="http://schemas.microsoft.com/office/drawing/2014/main" id="{AA3234E8-214E-4D43-B085-4EEEBFD90AC2}"/>
                </a:ext>
              </a:extLst>
            </p:cNvPr>
            <p:cNvSpPr/>
            <p:nvPr/>
          </p:nvSpPr>
          <p:spPr>
            <a:xfrm>
              <a:off x="7965531" y="2318869"/>
              <a:ext cx="196850" cy="106680"/>
            </a:xfrm>
            <a:custGeom>
              <a:avLst/>
              <a:gdLst/>
              <a:ahLst/>
              <a:cxnLst/>
              <a:rect l="l" t="t" r="r" b="b"/>
              <a:pathLst>
                <a:path w="196850" h="106680">
                  <a:moveTo>
                    <a:pt x="196626" y="23187"/>
                  </a:moveTo>
                  <a:lnTo>
                    <a:pt x="10367" y="106466"/>
                  </a:lnTo>
                  <a:lnTo>
                    <a:pt x="0" y="83278"/>
                  </a:lnTo>
                  <a:lnTo>
                    <a:pt x="186258" y="0"/>
                  </a:lnTo>
                  <a:lnTo>
                    <a:pt x="196626" y="23187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2" name="object 80">
              <a:extLst>
                <a:ext uri="{FF2B5EF4-FFF2-40B4-BE49-F238E27FC236}">
                  <a16:creationId xmlns:a16="http://schemas.microsoft.com/office/drawing/2014/main" id="{6B11E926-1EC3-4C55-B780-04B6F306B20D}"/>
                </a:ext>
              </a:extLst>
            </p:cNvPr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926482" y="2450114"/>
              <a:ext cx="339751" cy="189227"/>
            </a:xfrm>
            <a:prstGeom prst="rect">
              <a:avLst/>
            </a:prstGeom>
          </p:spPr>
        </p:pic>
        <p:sp>
          <p:nvSpPr>
            <p:cNvPr id="84" name="object 82">
              <a:extLst>
                <a:ext uri="{FF2B5EF4-FFF2-40B4-BE49-F238E27FC236}">
                  <a16:creationId xmlns:a16="http://schemas.microsoft.com/office/drawing/2014/main" id="{F45D13FB-51F4-4BA1-A889-9C76404704EE}"/>
                </a:ext>
              </a:extLst>
            </p:cNvPr>
            <p:cNvSpPr/>
            <p:nvPr/>
          </p:nvSpPr>
          <p:spPr>
            <a:xfrm>
              <a:off x="7973809" y="2477440"/>
              <a:ext cx="245110" cy="94615"/>
            </a:xfrm>
            <a:custGeom>
              <a:avLst/>
              <a:gdLst/>
              <a:ahLst/>
              <a:cxnLst/>
              <a:rect l="l" t="t" r="r" b="b"/>
              <a:pathLst>
                <a:path w="245110" h="94614">
                  <a:moveTo>
                    <a:pt x="7189" y="0"/>
                  </a:moveTo>
                  <a:lnTo>
                    <a:pt x="245098" y="70214"/>
                  </a:lnTo>
                  <a:lnTo>
                    <a:pt x="237909" y="94575"/>
                  </a:lnTo>
                  <a:lnTo>
                    <a:pt x="0" y="24361"/>
                  </a:lnTo>
                  <a:lnTo>
                    <a:pt x="7189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5">
              <a:extLst>
                <a:ext uri="{FF2B5EF4-FFF2-40B4-BE49-F238E27FC236}">
                  <a16:creationId xmlns:a16="http://schemas.microsoft.com/office/drawing/2014/main" id="{489FB4E7-F388-4868-B6BD-28B948BEE4F5}"/>
                </a:ext>
              </a:extLst>
            </p:cNvPr>
            <p:cNvSpPr/>
            <p:nvPr/>
          </p:nvSpPr>
          <p:spPr>
            <a:xfrm>
              <a:off x="8278363" y="2306065"/>
              <a:ext cx="270510" cy="107950"/>
            </a:xfrm>
            <a:custGeom>
              <a:avLst/>
              <a:gdLst/>
              <a:ahLst/>
              <a:cxnLst/>
              <a:rect l="l" t="t" r="r" b="b"/>
              <a:pathLst>
                <a:path w="270509" h="107950">
                  <a:moveTo>
                    <a:pt x="7682" y="0"/>
                  </a:moveTo>
                  <a:lnTo>
                    <a:pt x="270141" y="83278"/>
                  </a:lnTo>
                  <a:lnTo>
                    <a:pt x="262458" y="107489"/>
                  </a:lnTo>
                  <a:lnTo>
                    <a:pt x="0" y="24210"/>
                  </a:lnTo>
                  <a:lnTo>
                    <a:pt x="768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8" name="object 86">
              <a:extLst>
                <a:ext uri="{FF2B5EF4-FFF2-40B4-BE49-F238E27FC236}">
                  <a16:creationId xmlns:a16="http://schemas.microsoft.com/office/drawing/2014/main" id="{9D61D55F-540B-4A92-A530-7EB5C13255E8}"/>
                </a:ext>
              </a:extLst>
            </p:cNvPr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8327772" y="2447849"/>
              <a:ext cx="272069" cy="193756"/>
            </a:xfrm>
            <a:prstGeom prst="rect">
              <a:avLst/>
            </a:prstGeom>
          </p:spPr>
        </p:pic>
        <p:pic>
          <p:nvPicPr>
            <p:cNvPr id="89" name="object 87">
              <a:extLst>
                <a:ext uri="{FF2B5EF4-FFF2-40B4-BE49-F238E27FC236}">
                  <a16:creationId xmlns:a16="http://schemas.microsoft.com/office/drawing/2014/main" id="{F41BFD3D-A1CD-49F4-8FE2-3045B5967701}"/>
                </a:ext>
              </a:extLst>
            </p:cNvPr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8377894" y="2477971"/>
              <a:ext cx="171825" cy="93512"/>
            </a:xfrm>
            <a:prstGeom prst="rect">
              <a:avLst/>
            </a:prstGeom>
          </p:spPr>
        </p:pic>
        <p:pic>
          <p:nvPicPr>
            <p:cNvPr id="91" name="object 89">
              <a:extLst>
                <a:ext uri="{FF2B5EF4-FFF2-40B4-BE49-F238E27FC236}">
                  <a16:creationId xmlns:a16="http://schemas.microsoft.com/office/drawing/2014/main" id="{3DA9CADE-686D-4087-A31D-715C99942811}"/>
                </a:ext>
              </a:extLst>
            </p:cNvPr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8682694" y="2363673"/>
              <a:ext cx="171825" cy="93512"/>
            </a:xfrm>
            <a:prstGeom prst="rect">
              <a:avLst/>
            </a:prstGeom>
          </p:spPr>
        </p:pic>
        <p:pic>
          <p:nvPicPr>
            <p:cNvPr id="134" name="object 73">
              <a:extLst>
                <a:ext uri="{FF2B5EF4-FFF2-40B4-BE49-F238E27FC236}">
                  <a16:creationId xmlns:a16="http://schemas.microsoft.com/office/drawing/2014/main" id="{4ABDA0CC-F549-472D-8C1B-D597BCE456D9}"/>
                </a:ext>
              </a:extLst>
            </p:cNvPr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213628" y="2505125"/>
              <a:ext cx="177164" cy="134216"/>
            </a:xfrm>
            <a:prstGeom prst="rect">
              <a:avLst/>
            </a:prstGeom>
          </p:spPr>
        </p:pic>
        <p:pic>
          <p:nvPicPr>
            <p:cNvPr id="135" name="object 73">
              <a:extLst>
                <a:ext uri="{FF2B5EF4-FFF2-40B4-BE49-F238E27FC236}">
                  <a16:creationId xmlns:a16="http://schemas.microsoft.com/office/drawing/2014/main" id="{4F237549-F735-4635-9B8C-F0BD5325F68D}"/>
                </a:ext>
              </a:extLst>
            </p:cNvPr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154123" y="2246349"/>
              <a:ext cx="177164" cy="134216"/>
            </a:xfrm>
            <a:prstGeom prst="rect">
              <a:avLst/>
            </a:prstGeom>
          </p:spPr>
        </p:pic>
        <p:pic>
          <p:nvPicPr>
            <p:cNvPr id="136" name="object 73">
              <a:extLst>
                <a:ext uri="{FF2B5EF4-FFF2-40B4-BE49-F238E27FC236}">
                  <a16:creationId xmlns:a16="http://schemas.microsoft.com/office/drawing/2014/main" id="{A3ECB201-19B0-4BEB-98DE-3695550E36C0}"/>
                </a:ext>
              </a:extLst>
            </p:cNvPr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841913" y="2391470"/>
              <a:ext cx="177164" cy="134216"/>
            </a:xfrm>
            <a:prstGeom prst="rect">
              <a:avLst/>
            </a:prstGeom>
          </p:spPr>
        </p:pic>
      </p:grpSp>
      <p:grpSp>
        <p:nvGrpSpPr>
          <p:cNvPr id="121" name="object 107">
            <a:extLst>
              <a:ext uri="{FF2B5EF4-FFF2-40B4-BE49-F238E27FC236}">
                <a16:creationId xmlns:a16="http://schemas.microsoft.com/office/drawing/2014/main" id="{88954503-1B87-4B28-8F90-B5E4083450A1}"/>
              </a:ext>
            </a:extLst>
          </p:cNvPr>
          <p:cNvGrpSpPr/>
          <p:nvPr/>
        </p:nvGrpSpPr>
        <p:grpSpPr>
          <a:xfrm>
            <a:off x="3840659" y="2528398"/>
            <a:ext cx="170952" cy="2049688"/>
            <a:chOff x="5336587" y="2528930"/>
            <a:chExt cx="125095" cy="1499870"/>
          </a:xfrm>
        </p:grpSpPr>
        <p:pic>
          <p:nvPicPr>
            <p:cNvPr id="122" name="object 108">
              <a:extLst>
                <a:ext uri="{FF2B5EF4-FFF2-40B4-BE49-F238E27FC236}">
                  <a16:creationId xmlns:a16="http://schemas.microsoft.com/office/drawing/2014/main" id="{4AA27CDE-6D7B-43AD-830F-4F80F96F5DE8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36587" y="2528930"/>
              <a:ext cx="125002" cy="1499635"/>
            </a:xfrm>
            <a:prstGeom prst="rect">
              <a:avLst/>
            </a:prstGeom>
          </p:spPr>
        </p:pic>
        <p:sp>
          <p:nvSpPr>
            <p:cNvPr id="123" name="object 109">
              <a:extLst>
                <a:ext uri="{FF2B5EF4-FFF2-40B4-BE49-F238E27FC236}">
                  <a16:creationId xmlns:a16="http://schemas.microsoft.com/office/drawing/2014/main" id="{FBA01C41-03AD-44F7-82F1-66C48232E440}"/>
                </a:ext>
              </a:extLst>
            </p:cNvPr>
            <p:cNvSpPr/>
            <p:nvPr/>
          </p:nvSpPr>
          <p:spPr>
            <a:xfrm>
              <a:off x="5387975" y="2547819"/>
              <a:ext cx="22225" cy="1422400"/>
            </a:xfrm>
            <a:custGeom>
              <a:avLst/>
              <a:gdLst/>
              <a:ahLst/>
              <a:cxnLst/>
              <a:rect l="l" t="t" r="r" b="b"/>
              <a:pathLst>
                <a:path w="22225" h="1422400">
                  <a:moveTo>
                    <a:pt x="0" y="0"/>
                  </a:moveTo>
                  <a:lnTo>
                    <a:pt x="22223" y="1421856"/>
                  </a:lnTo>
                </a:path>
              </a:pathLst>
            </a:custGeom>
            <a:ln w="25400">
              <a:solidFill>
                <a:srgbClr val="BBE0E3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1" name="object 39">
            <a:extLst>
              <a:ext uri="{FF2B5EF4-FFF2-40B4-BE49-F238E27FC236}">
                <a16:creationId xmlns:a16="http://schemas.microsoft.com/office/drawing/2014/main" id="{1CA5FBE8-5682-4087-B651-DFE0913BE1E7}"/>
              </a:ext>
            </a:extLst>
          </p:cNvPr>
          <p:cNvGrpSpPr/>
          <p:nvPr/>
        </p:nvGrpSpPr>
        <p:grpSpPr>
          <a:xfrm>
            <a:off x="3090047" y="4239898"/>
            <a:ext cx="1275080" cy="629920"/>
            <a:chOff x="3090047" y="4239898"/>
            <a:chExt cx="1275080" cy="629920"/>
          </a:xfrm>
        </p:grpSpPr>
        <p:pic>
          <p:nvPicPr>
            <p:cNvPr id="42" name="object 40">
              <a:extLst>
                <a:ext uri="{FF2B5EF4-FFF2-40B4-BE49-F238E27FC236}">
                  <a16:creationId xmlns:a16="http://schemas.microsoft.com/office/drawing/2014/main" id="{61A9E1D8-7DC6-4828-94EC-738BD27D98C2}"/>
                </a:ext>
              </a:extLst>
            </p:cNvPr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3090047" y="4239898"/>
              <a:ext cx="1274765" cy="629442"/>
            </a:xfrm>
            <a:prstGeom prst="rect">
              <a:avLst/>
            </a:prstGeom>
          </p:spPr>
        </p:pic>
        <p:sp>
          <p:nvSpPr>
            <p:cNvPr id="43" name="object 41">
              <a:extLst>
                <a:ext uri="{FF2B5EF4-FFF2-40B4-BE49-F238E27FC236}">
                  <a16:creationId xmlns:a16="http://schemas.microsoft.com/office/drawing/2014/main" id="{C2D93809-8A71-41D6-AF96-4A258AB1E87F}"/>
                </a:ext>
              </a:extLst>
            </p:cNvPr>
            <p:cNvSpPr/>
            <p:nvPr/>
          </p:nvSpPr>
          <p:spPr>
            <a:xfrm>
              <a:off x="3126606" y="4276458"/>
              <a:ext cx="1148080" cy="502920"/>
            </a:xfrm>
            <a:custGeom>
              <a:avLst/>
              <a:gdLst/>
              <a:ahLst/>
              <a:cxnLst/>
              <a:rect l="l" t="t" r="r" b="b"/>
              <a:pathLst>
                <a:path w="1148079" h="502920">
                  <a:moveTo>
                    <a:pt x="573882" y="0"/>
                  </a:moveTo>
                  <a:lnTo>
                    <a:pt x="501895" y="853"/>
                  </a:lnTo>
                  <a:lnTo>
                    <a:pt x="432577" y="3346"/>
                  </a:lnTo>
                  <a:lnTo>
                    <a:pt x="366465" y="7376"/>
                  </a:lnTo>
                  <a:lnTo>
                    <a:pt x="304097" y="12839"/>
                  </a:lnTo>
                  <a:lnTo>
                    <a:pt x="246011" y="19633"/>
                  </a:lnTo>
                  <a:lnTo>
                    <a:pt x="192744" y="27656"/>
                  </a:lnTo>
                  <a:lnTo>
                    <a:pt x="144835" y="36804"/>
                  </a:lnTo>
                  <a:lnTo>
                    <a:pt x="102821" y="46975"/>
                  </a:lnTo>
                  <a:lnTo>
                    <a:pt x="38629" y="69976"/>
                  </a:lnTo>
                  <a:lnTo>
                    <a:pt x="4472" y="95837"/>
                  </a:lnTo>
                  <a:lnTo>
                    <a:pt x="0" y="392860"/>
                  </a:lnTo>
                  <a:lnTo>
                    <a:pt x="4471" y="406605"/>
                  </a:lnTo>
                  <a:lnTo>
                    <a:pt x="38628" y="432466"/>
                  </a:lnTo>
                  <a:lnTo>
                    <a:pt x="102820" y="455467"/>
                  </a:lnTo>
                  <a:lnTo>
                    <a:pt x="144834" y="465638"/>
                  </a:lnTo>
                  <a:lnTo>
                    <a:pt x="192744" y="474786"/>
                  </a:lnTo>
                  <a:lnTo>
                    <a:pt x="246011" y="482809"/>
                  </a:lnTo>
                  <a:lnTo>
                    <a:pt x="304097" y="489603"/>
                  </a:lnTo>
                  <a:lnTo>
                    <a:pt x="366465" y="495066"/>
                  </a:lnTo>
                  <a:lnTo>
                    <a:pt x="432577" y="499096"/>
                  </a:lnTo>
                  <a:lnTo>
                    <a:pt x="501895" y="501589"/>
                  </a:lnTo>
                  <a:lnTo>
                    <a:pt x="573882" y="502442"/>
                  </a:lnTo>
                  <a:lnTo>
                    <a:pt x="645869" y="501589"/>
                  </a:lnTo>
                  <a:lnTo>
                    <a:pt x="715187" y="499096"/>
                  </a:lnTo>
                  <a:lnTo>
                    <a:pt x="781299" y="495066"/>
                  </a:lnTo>
                  <a:lnTo>
                    <a:pt x="843667" y="489603"/>
                  </a:lnTo>
                  <a:lnTo>
                    <a:pt x="901753" y="482809"/>
                  </a:lnTo>
                  <a:lnTo>
                    <a:pt x="955020" y="474786"/>
                  </a:lnTo>
                  <a:lnTo>
                    <a:pt x="1002929" y="465638"/>
                  </a:lnTo>
                  <a:lnTo>
                    <a:pt x="1044943" y="455467"/>
                  </a:lnTo>
                  <a:lnTo>
                    <a:pt x="1109135" y="432466"/>
                  </a:lnTo>
                  <a:lnTo>
                    <a:pt x="1143292" y="406605"/>
                  </a:lnTo>
                  <a:lnTo>
                    <a:pt x="1147765" y="109582"/>
                  </a:lnTo>
                  <a:lnTo>
                    <a:pt x="1143293" y="95837"/>
                  </a:lnTo>
                  <a:lnTo>
                    <a:pt x="1109136" y="69976"/>
                  </a:lnTo>
                  <a:lnTo>
                    <a:pt x="1044944" y="46975"/>
                  </a:lnTo>
                  <a:lnTo>
                    <a:pt x="1002930" y="36804"/>
                  </a:lnTo>
                  <a:lnTo>
                    <a:pt x="955020" y="27656"/>
                  </a:lnTo>
                  <a:lnTo>
                    <a:pt x="901753" y="19633"/>
                  </a:lnTo>
                  <a:lnTo>
                    <a:pt x="843667" y="12839"/>
                  </a:lnTo>
                  <a:lnTo>
                    <a:pt x="781299" y="7376"/>
                  </a:lnTo>
                  <a:lnTo>
                    <a:pt x="715187" y="3346"/>
                  </a:lnTo>
                  <a:lnTo>
                    <a:pt x="645869" y="853"/>
                  </a:lnTo>
                  <a:lnTo>
                    <a:pt x="57388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2">
              <a:extLst>
                <a:ext uri="{FF2B5EF4-FFF2-40B4-BE49-F238E27FC236}">
                  <a16:creationId xmlns:a16="http://schemas.microsoft.com/office/drawing/2014/main" id="{98CC9F6E-03F3-4E26-AA14-610EBA70F465}"/>
                </a:ext>
              </a:extLst>
            </p:cNvPr>
            <p:cNvSpPr/>
            <p:nvPr/>
          </p:nvSpPr>
          <p:spPr>
            <a:xfrm>
              <a:off x="3126607" y="4276458"/>
              <a:ext cx="1148080" cy="219710"/>
            </a:xfrm>
            <a:custGeom>
              <a:avLst/>
              <a:gdLst/>
              <a:ahLst/>
              <a:cxnLst/>
              <a:rect l="l" t="t" r="r" b="b"/>
              <a:pathLst>
                <a:path w="1148079" h="219710">
                  <a:moveTo>
                    <a:pt x="573881" y="0"/>
                  </a:moveTo>
                  <a:lnTo>
                    <a:pt x="501894" y="853"/>
                  </a:lnTo>
                  <a:lnTo>
                    <a:pt x="432576" y="3346"/>
                  </a:lnTo>
                  <a:lnTo>
                    <a:pt x="366464" y="7376"/>
                  </a:lnTo>
                  <a:lnTo>
                    <a:pt x="304096" y="12839"/>
                  </a:lnTo>
                  <a:lnTo>
                    <a:pt x="246010" y="19633"/>
                  </a:lnTo>
                  <a:lnTo>
                    <a:pt x="192743" y="27656"/>
                  </a:lnTo>
                  <a:lnTo>
                    <a:pt x="144834" y="36804"/>
                  </a:lnTo>
                  <a:lnTo>
                    <a:pt x="102820" y="46975"/>
                  </a:lnTo>
                  <a:lnTo>
                    <a:pt x="38628" y="69976"/>
                  </a:lnTo>
                  <a:lnTo>
                    <a:pt x="4471" y="95837"/>
                  </a:lnTo>
                  <a:lnTo>
                    <a:pt x="0" y="109582"/>
                  </a:lnTo>
                  <a:lnTo>
                    <a:pt x="4471" y="123328"/>
                  </a:lnTo>
                  <a:lnTo>
                    <a:pt x="38628" y="149189"/>
                  </a:lnTo>
                  <a:lnTo>
                    <a:pt x="102820" y="172190"/>
                  </a:lnTo>
                  <a:lnTo>
                    <a:pt x="144834" y="182361"/>
                  </a:lnTo>
                  <a:lnTo>
                    <a:pt x="192743" y="191509"/>
                  </a:lnTo>
                  <a:lnTo>
                    <a:pt x="246010" y="199532"/>
                  </a:lnTo>
                  <a:lnTo>
                    <a:pt x="304096" y="206326"/>
                  </a:lnTo>
                  <a:lnTo>
                    <a:pt x="366464" y="211789"/>
                  </a:lnTo>
                  <a:lnTo>
                    <a:pt x="432576" y="215819"/>
                  </a:lnTo>
                  <a:lnTo>
                    <a:pt x="501894" y="218312"/>
                  </a:lnTo>
                  <a:lnTo>
                    <a:pt x="573881" y="219166"/>
                  </a:lnTo>
                  <a:lnTo>
                    <a:pt x="645867" y="218312"/>
                  </a:lnTo>
                  <a:lnTo>
                    <a:pt x="715186" y="215819"/>
                  </a:lnTo>
                  <a:lnTo>
                    <a:pt x="781298" y="211789"/>
                  </a:lnTo>
                  <a:lnTo>
                    <a:pt x="843666" y="206326"/>
                  </a:lnTo>
                  <a:lnTo>
                    <a:pt x="901752" y="199532"/>
                  </a:lnTo>
                  <a:lnTo>
                    <a:pt x="955019" y="191509"/>
                  </a:lnTo>
                  <a:lnTo>
                    <a:pt x="1002928" y="182361"/>
                  </a:lnTo>
                  <a:lnTo>
                    <a:pt x="1044943" y="172190"/>
                  </a:lnTo>
                  <a:lnTo>
                    <a:pt x="1109134" y="149189"/>
                  </a:lnTo>
                  <a:lnTo>
                    <a:pt x="1143292" y="123328"/>
                  </a:lnTo>
                  <a:lnTo>
                    <a:pt x="1147763" y="109582"/>
                  </a:lnTo>
                  <a:lnTo>
                    <a:pt x="1143292" y="95837"/>
                  </a:lnTo>
                  <a:lnTo>
                    <a:pt x="1109134" y="69976"/>
                  </a:lnTo>
                  <a:lnTo>
                    <a:pt x="1044943" y="46975"/>
                  </a:lnTo>
                  <a:lnTo>
                    <a:pt x="1002928" y="36804"/>
                  </a:lnTo>
                  <a:lnTo>
                    <a:pt x="955019" y="27656"/>
                  </a:lnTo>
                  <a:lnTo>
                    <a:pt x="901752" y="19633"/>
                  </a:lnTo>
                  <a:lnTo>
                    <a:pt x="843666" y="12839"/>
                  </a:lnTo>
                  <a:lnTo>
                    <a:pt x="781298" y="7376"/>
                  </a:lnTo>
                  <a:lnTo>
                    <a:pt x="715186" y="3346"/>
                  </a:lnTo>
                  <a:lnTo>
                    <a:pt x="645867" y="853"/>
                  </a:lnTo>
                  <a:lnTo>
                    <a:pt x="573881" y="0"/>
                  </a:lnTo>
                  <a:close/>
                </a:path>
              </a:pathLst>
            </a:custGeom>
            <a:solidFill>
              <a:srgbClr val="FFFFFF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0" name="object 17">
            <a:extLst>
              <a:ext uri="{FF2B5EF4-FFF2-40B4-BE49-F238E27FC236}">
                <a16:creationId xmlns:a16="http://schemas.microsoft.com/office/drawing/2014/main" id="{510A3FE8-50AF-4F2E-A6B8-5DA61C84AF09}"/>
              </a:ext>
            </a:extLst>
          </p:cNvPr>
          <p:cNvSpPr txBox="1"/>
          <p:nvPr/>
        </p:nvSpPr>
        <p:spPr>
          <a:xfrm>
            <a:off x="3290807" y="4501157"/>
            <a:ext cx="978535" cy="2436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500" spc="-5" dirty="0">
                <a:solidFill>
                  <a:srgbClr val="FFFFFF"/>
                </a:solidFill>
              </a:rPr>
              <a:t>CP</a:t>
            </a:r>
            <a:r>
              <a:rPr lang="en-US" sz="1500" spc="-5" dirty="0">
                <a:solidFill>
                  <a:srgbClr val="FFFFFF"/>
                </a:solidFill>
                <a:latin typeface="Arial"/>
                <a:cs typeface="Arial"/>
              </a:rPr>
              <a:t> Agent</a:t>
            </a:r>
            <a:endParaRPr sz="1500" dirty="0">
              <a:latin typeface="Arial"/>
              <a:cs typeface="Arial"/>
            </a:endParaRPr>
          </a:p>
        </p:txBody>
      </p: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9EC0A435-0C25-4C25-8F3B-4515C314DCB2}"/>
              </a:ext>
            </a:extLst>
          </p:cNvPr>
          <p:cNvGrpSpPr/>
          <p:nvPr/>
        </p:nvGrpSpPr>
        <p:grpSpPr>
          <a:xfrm>
            <a:off x="6359579" y="344865"/>
            <a:ext cx="2254142" cy="876842"/>
            <a:chOff x="6359579" y="344865"/>
            <a:chExt cx="2254142" cy="876842"/>
          </a:xfrm>
        </p:grpSpPr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D94B7456-2233-4C91-BC84-855B91B9A9F5}"/>
                </a:ext>
              </a:extLst>
            </p:cNvPr>
            <p:cNvSpPr txBox="1"/>
            <p:nvPr/>
          </p:nvSpPr>
          <p:spPr>
            <a:xfrm>
              <a:off x="6359579" y="344865"/>
              <a:ext cx="225414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800" dirty="0">
                  <a:solidFill>
                    <a:schemeClr val="accent2"/>
                  </a:solidFill>
                  <a:latin typeface="+mj-lt"/>
                </a:rPr>
                <a:t>High-level languages:</a:t>
              </a:r>
              <a:br>
                <a:rPr lang="en-US" sz="1800" dirty="0">
                  <a:latin typeface="+mj-lt"/>
                </a:rPr>
              </a:br>
              <a:r>
                <a:rPr lang="en-US" sz="1800" dirty="0">
                  <a:latin typeface="+mj-lt"/>
                </a:rPr>
                <a:t>Python, Java, C++, etc.</a:t>
              </a:r>
              <a:endParaRPr lang="en-SG" sz="1800" dirty="0">
                <a:latin typeface="+mj-lt"/>
              </a:endParaRPr>
            </a:p>
          </p:txBody>
        </p:sp>
        <p:cxnSp>
          <p:nvCxnSpPr>
            <p:cNvPr id="144" name="Straight Arrow Connector 143">
              <a:extLst>
                <a:ext uri="{FF2B5EF4-FFF2-40B4-BE49-F238E27FC236}">
                  <a16:creationId xmlns:a16="http://schemas.microsoft.com/office/drawing/2014/main" id="{1C053221-7373-49E5-81CD-B0A1CA1F00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35800" y="975017"/>
              <a:ext cx="36490" cy="246690"/>
            </a:xfrm>
            <a:prstGeom prst="straightConnector1">
              <a:avLst/>
            </a:prstGeom>
            <a:ln w="38100">
              <a:solidFill>
                <a:srgbClr val="1C1C1C"/>
              </a:solidFill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F76B64B7-389E-464A-AB15-FA7C004D0AAC}"/>
              </a:ext>
            </a:extLst>
          </p:cNvPr>
          <p:cNvGrpSpPr/>
          <p:nvPr/>
        </p:nvGrpSpPr>
        <p:grpSpPr>
          <a:xfrm>
            <a:off x="-33528" y="1643497"/>
            <a:ext cx="2037588" cy="646331"/>
            <a:chOff x="-33528" y="1643497"/>
            <a:chExt cx="2037588" cy="646331"/>
          </a:xfrm>
        </p:grpSpPr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965A3473-3B4A-480B-9CB9-253780587860}"/>
                </a:ext>
              </a:extLst>
            </p:cNvPr>
            <p:cNvSpPr txBox="1"/>
            <p:nvPr/>
          </p:nvSpPr>
          <p:spPr>
            <a:xfrm>
              <a:off x="-33528" y="1643497"/>
              <a:ext cx="138211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800" dirty="0">
                  <a:solidFill>
                    <a:schemeClr val="accent5"/>
                  </a:solidFill>
                  <a:latin typeface="+mj-lt"/>
                </a:rPr>
                <a:t>Northbound </a:t>
              </a:r>
            </a:p>
            <a:p>
              <a:pPr algn="ctr"/>
              <a:r>
                <a:rPr lang="en-US" sz="1800" dirty="0">
                  <a:solidFill>
                    <a:schemeClr val="accent5"/>
                  </a:solidFill>
                  <a:latin typeface="+mj-lt"/>
                </a:rPr>
                <a:t>Interface</a:t>
              </a:r>
              <a:endParaRPr lang="en-SG" sz="1800" dirty="0">
                <a:solidFill>
                  <a:schemeClr val="accent5"/>
                </a:solidFill>
                <a:latin typeface="+mj-lt"/>
              </a:endParaRPr>
            </a:p>
          </p:txBody>
        </p:sp>
        <p:cxnSp>
          <p:nvCxnSpPr>
            <p:cNvPr id="148" name="Straight Arrow Connector 147">
              <a:extLst>
                <a:ext uri="{FF2B5EF4-FFF2-40B4-BE49-F238E27FC236}">
                  <a16:creationId xmlns:a16="http://schemas.microsoft.com/office/drawing/2014/main" id="{82679384-D575-4C8C-BFC5-58B6CA0A29F0}"/>
                </a:ext>
              </a:extLst>
            </p:cNvPr>
            <p:cNvCxnSpPr>
              <a:stCxn id="140" idx="3"/>
            </p:cNvCxnSpPr>
            <p:nvPr/>
          </p:nvCxnSpPr>
          <p:spPr>
            <a:xfrm flipV="1">
              <a:off x="1348582" y="1966662"/>
              <a:ext cx="655478" cy="1"/>
            </a:xfrm>
            <a:prstGeom prst="straightConnector1">
              <a:avLst/>
            </a:prstGeom>
            <a:ln w="38100">
              <a:solidFill>
                <a:srgbClr val="1C1C1C"/>
              </a:solidFill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68E1BA21-986E-4798-8824-D1EC8F3B5F73}"/>
              </a:ext>
            </a:extLst>
          </p:cNvPr>
          <p:cNvGrpSpPr/>
          <p:nvPr/>
        </p:nvGrpSpPr>
        <p:grpSpPr>
          <a:xfrm>
            <a:off x="30336" y="2828893"/>
            <a:ext cx="1722626" cy="646331"/>
            <a:chOff x="30336" y="2828893"/>
            <a:chExt cx="1722626" cy="646331"/>
          </a:xfrm>
        </p:grpSpPr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470CCBD8-8448-4E3F-946C-C26B72C9A373}"/>
                </a:ext>
              </a:extLst>
            </p:cNvPr>
            <p:cNvSpPr txBox="1"/>
            <p:nvPr/>
          </p:nvSpPr>
          <p:spPr>
            <a:xfrm>
              <a:off x="30336" y="2828893"/>
              <a:ext cx="13789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800" dirty="0">
                  <a:solidFill>
                    <a:schemeClr val="accent5"/>
                  </a:solidFill>
                  <a:latin typeface="+mj-lt"/>
                </a:rPr>
                <a:t>Southbound </a:t>
              </a:r>
            </a:p>
            <a:p>
              <a:pPr algn="ctr"/>
              <a:r>
                <a:rPr lang="en-US" sz="1800" dirty="0">
                  <a:solidFill>
                    <a:schemeClr val="accent5"/>
                  </a:solidFill>
                  <a:latin typeface="+mj-lt"/>
                </a:rPr>
                <a:t>Interface</a:t>
              </a:r>
              <a:endParaRPr lang="en-SG" sz="1800" dirty="0">
                <a:solidFill>
                  <a:schemeClr val="accent5"/>
                </a:solidFill>
                <a:latin typeface="+mj-lt"/>
              </a:endParaRPr>
            </a:p>
          </p:txBody>
        </p:sp>
        <p:cxnSp>
          <p:nvCxnSpPr>
            <p:cNvPr id="149" name="Straight Arrow Connector 148">
              <a:extLst>
                <a:ext uri="{FF2B5EF4-FFF2-40B4-BE49-F238E27FC236}">
                  <a16:creationId xmlns:a16="http://schemas.microsoft.com/office/drawing/2014/main" id="{4639B3CE-0D69-47BB-9397-A3E046E67150}"/>
                </a:ext>
              </a:extLst>
            </p:cNvPr>
            <p:cNvCxnSpPr>
              <a:cxnSpLocks/>
            </p:cNvCxnSpPr>
            <p:nvPr/>
          </p:nvCxnSpPr>
          <p:spPr>
            <a:xfrm>
              <a:off x="1303748" y="3162570"/>
              <a:ext cx="449214" cy="1"/>
            </a:xfrm>
            <a:prstGeom prst="straightConnector1">
              <a:avLst/>
            </a:prstGeom>
            <a:ln w="38100">
              <a:solidFill>
                <a:srgbClr val="1C1C1C"/>
              </a:solidFill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3" name="TextBox 152">
            <a:extLst>
              <a:ext uri="{FF2B5EF4-FFF2-40B4-BE49-F238E27FC236}">
                <a16:creationId xmlns:a16="http://schemas.microsoft.com/office/drawing/2014/main" id="{03262C34-902A-4680-979A-1F089DCECD16}"/>
              </a:ext>
            </a:extLst>
          </p:cNvPr>
          <p:cNvSpPr txBox="1"/>
          <p:nvPr/>
        </p:nvSpPr>
        <p:spPr>
          <a:xfrm>
            <a:off x="5345699" y="4904426"/>
            <a:ext cx="28985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b="1" dirty="0">
                <a:latin typeface="+mj-lt"/>
              </a:rPr>
              <a:t>Credits:</a:t>
            </a:r>
            <a:r>
              <a:rPr lang="en-US" sz="1000" dirty="0">
                <a:latin typeface="+mj-lt"/>
              </a:rPr>
              <a:t> Adapted from Nick </a:t>
            </a:r>
            <a:r>
              <a:rPr lang="en-US" sz="1000" dirty="0" err="1">
                <a:latin typeface="+mj-lt"/>
              </a:rPr>
              <a:t>Mckeown</a:t>
            </a:r>
            <a:r>
              <a:rPr lang="en-US" sz="1000" dirty="0">
                <a:latin typeface="+mj-lt"/>
              </a:rPr>
              <a:t>, Stanford/Intel</a:t>
            </a:r>
            <a:endParaRPr lang="en-SG" sz="1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60997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C9764086-62FC-4074-B505-0944F6E48AC0}"/>
              </a:ext>
            </a:extLst>
          </p:cNvPr>
          <p:cNvCxnSpPr>
            <a:cxnSpLocks/>
          </p:cNvCxnSpPr>
          <p:nvPr/>
        </p:nvCxnSpPr>
        <p:spPr>
          <a:xfrm flipH="1">
            <a:off x="6568573" y="1643497"/>
            <a:ext cx="7536" cy="572516"/>
          </a:xfrm>
          <a:prstGeom prst="line">
            <a:avLst/>
          </a:prstGeom>
          <a:ln w="38100">
            <a:solidFill>
              <a:schemeClr val="accent5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2" name="object 110">
            <a:extLst>
              <a:ext uri="{FF2B5EF4-FFF2-40B4-BE49-F238E27FC236}">
                <a16:creationId xmlns:a16="http://schemas.microsoft.com/office/drawing/2014/main" id="{60052FE3-7565-462F-A895-E57338447961}"/>
              </a:ext>
            </a:extLst>
          </p:cNvPr>
          <p:cNvGrpSpPr/>
          <p:nvPr/>
        </p:nvGrpSpPr>
        <p:grpSpPr>
          <a:xfrm>
            <a:off x="7035800" y="2529719"/>
            <a:ext cx="101600" cy="998219"/>
            <a:chOff x="7035800" y="2529719"/>
            <a:chExt cx="101600" cy="998219"/>
          </a:xfrm>
        </p:grpSpPr>
        <p:pic>
          <p:nvPicPr>
            <p:cNvPr id="113" name="object 111">
              <a:extLst>
                <a:ext uri="{FF2B5EF4-FFF2-40B4-BE49-F238E27FC236}">
                  <a16:creationId xmlns:a16="http://schemas.microsoft.com/office/drawing/2014/main" id="{D00FB028-F2E4-4631-93DB-C5407B7AF2B8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35800" y="2529719"/>
              <a:ext cx="101600" cy="997923"/>
            </a:xfrm>
            <a:prstGeom prst="rect">
              <a:avLst/>
            </a:prstGeom>
          </p:spPr>
        </p:pic>
        <p:sp>
          <p:nvSpPr>
            <p:cNvPr id="114" name="object 112">
              <a:extLst>
                <a:ext uri="{FF2B5EF4-FFF2-40B4-BE49-F238E27FC236}">
                  <a16:creationId xmlns:a16="http://schemas.microsoft.com/office/drawing/2014/main" id="{9E3BA1CF-7FD8-4FA4-86AD-4F92CE438E80}"/>
                </a:ext>
              </a:extLst>
            </p:cNvPr>
            <p:cNvSpPr/>
            <p:nvPr/>
          </p:nvSpPr>
          <p:spPr>
            <a:xfrm>
              <a:off x="7086600" y="2547819"/>
              <a:ext cx="0" cy="922019"/>
            </a:xfrm>
            <a:custGeom>
              <a:avLst/>
              <a:gdLst/>
              <a:ahLst/>
              <a:cxnLst/>
              <a:rect l="l" t="t" r="r" b="b"/>
              <a:pathLst>
                <a:path h="922020">
                  <a:moveTo>
                    <a:pt x="0" y="0"/>
                  </a:moveTo>
                  <a:lnTo>
                    <a:pt x="0" y="921723"/>
                  </a:lnTo>
                </a:path>
              </a:pathLst>
            </a:custGeom>
            <a:ln w="25400">
              <a:solidFill>
                <a:srgbClr val="BBE0E3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9" name="object 107">
            <a:extLst>
              <a:ext uri="{FF2B5EF4-FFF2-40B4-BE49-F238E27FC236}">
                <a16:creationId xmlns:a16="http://schemas.microsoft.com/office/drawing/2014/main" id="{7EDC8370-D7B6-497C-9A09-1A9D109966A1}"/>
              </a:ext>
            </a:extLst>
          </p:cNvPr>
          <p:cNvGrpSpPr/>
          <p:nvPr/>
        </p:nvGrpSpPr>
        <p:grpSpPr>
          <a:xfrm>
            <a:off x="5336587" y="2528930"/>
            <a:ext cx="125095" cy="1499870"/>
            <a:chOff x="5336587" y="2528930"/>
            <a:chExt cx="125095" cy="1499870"/>
          </a:xfrm>
        </p:grpSpPr>
        <p:pic>
          <p:nvPicPr>
            <p:cNvPr id="110" name="object 108">
              <a:extLst>
                <a:ext uri="{FF2B5EF4-FFF2-40B4-BE49-F238E27FC236}">
                  <a16:creationId xmlns:a16="http://schemas.microsoft.com/office/drawing/2014/main" id="{1C531A2C-6B7C-4AB7-B395-00F40AD664EB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36587" y="2528930"/>
              <a:ext cx="125002" cy="1499635"/>
            </a:xfrm>
            <a:prstGeom prst="rect">
              <a:avLst/>
            </a:prstGeom>
          </p:spPr>
        </p:pic>
        <p:sp>
          <p:nvSpPr>
            <p:cNvPr id="111" name="object 109">
              <a:extLst>
                <a:ext uri="{FF2B5EF4-FFF2-40B4-BE49-F238E27FC236}">
                  <a16:creationId xmlns:a16="http://schemas.microsoft.com/office/drawing/2014/main" id="{D96AE428-1CBC-46F8-9B27-9F003E54FC5A}"/>
                </a:ext>
              </a:extLst>
            </p:cNvPr>
            <p:cNvSpPr/>
            <p:nvPr/>
          </p:nvSpPr>
          <p:spPr>
            <a:xfrm>
              <a:off x="5387975" y="2547819"/>
              <a:ext cx="22225" cy="1422400"/>
            </a:xfrm>
            <a:custGeom>
              <a:avLst/>
              <a:gdLst/>
              <a:ahLst/>
              <a:cxnLst/>
              <a:rect l="l" t="t" r="r" b="b"/>
              <a:pathLst>
                <a:path w="22225" h="1422400">
                  <a:moveTo>
                    <a:pt x="0" y="0"/>
                  </a:moveTo>
                  <a:lnTo>
                    <a:pt x="22223" y="1421856"/>
                  </a:lnTo>
                </a:path>
              </a:pathLst>
            </a:custGeom>
            <a:ln w="25400">
              <a:solidFill>
                <a:srgbClr val="BBE0E3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6" name="object 104">
            <a:extLst>
              <a:ext uri="{FF2B5EF4-FFF2-40B4-BE49-F238E27FC236}">
                <a16:creationId xmlns:a16="http://schemas.microsoft.com/office/drawing/2014/main" id="{3AF6B756-CECA-4DAB-8CFE-08213836EE2A}"/>
              </a:ext>
            </a:extLst>
          </p:cNvPr>
          <p:cNvGrpSpPr/>
          <p:nvPr/>
        </p:nvGrpSpPr>
        <p:grpSpPr>
          <a:xfrm>
            <a:off x="3520583" y="2529025"/>
            <a:ext cx="95339" cy="652291"/>
            <a:chOff x="3520582" y="2529024"/>
            <a:chExt cx="112395" cy="768985"/>
          </a:xfrm>
        </p:grpSpPr>
        <p:pic>
          <p:nvPicPr>
            <p:cNvPr id="107" name="object 105">
              <a:extLst>
                <a:ext uri="{FF2B5EF4-FFF2-40B4-BE49-F238E27FC236}">
                  <a16:creationId xmlns:a16="http://schemas.microsoft.com/office/drawing/2014/main" id="{7BFC600A-23EC-4D93-AE0C-71BDF85688A0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20582" y="2529024"/>
              <a:ext cx="112136" cy="768861"/>
            </a:xfrm>
            <a:prstGeom prst="rect">
              <a:avLst/>
            </a:prstGeom>
          </p:spPr>
        </p:pic>
        <p:sp>
          <p:nvSpPr>
            <p:cNvPr id="108" name="object 106">
              <a:extLst>
                <a:ext uri="{FF2B5EF4-FFF2-40B4-BE49-F238E27FC236}">
                  <a16:creationId xmlns:a16="http://schemas.microsoft.com/office/drawing/2014/main" id="{EF10BDC1-40FE-4B02-A93D-4BB9774C55F0}"/>
                </a:ext>
              </a:extLst>
            </p:cNvPr>
            <p:cNvSpPr/>
            <p:nvPr/>
          </p:nvSpPr>
          <p:spPr>
            <a:xfrm>
              <a:off x="3571901" y="2547819"/>
              <a:ext cx="9525" cy="691515"/>
            </a:xfrm>
            <a:custGeom>
              <a:avLst/>
              <a:gdLst/>
              <a:ahLst/>
              <a:cxnLst/>
              <a:rect l="l" t="t" r="r" b="b"/>
              <a:pathLst>
                <a:path w="9525" h="691514">
                  <a:moveTo>
                    <a:pt x="9499" y="0"/>
                  </a:moveTo>
                  <a:lnTo>
                    <a:pt x="0" y="691272"/>
                  </a:lnTo>
                </a:path>
              </a:pathLst>
            </a:custGeom>
            <a:ln w="25399">
              <a:solidFill>
                <a:srgbClr val="BBE0E3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3" name="object 101">
            <a:extLst>
              <a:ext uri="{FF2B5EF4-FFF2-40B4-BE49-F238E27FC236}">
                <a16:creationId xmlns:a16="http://schemas.microsoft.com/office/drawing/2014/main" id="{722823E4-72B7-47D9-BC8B-30E01B599027}"/>
              </a:ext>
            </a:extLst>
          </p:cNvPr>
          <p:cNvGrpSpPr/>
          <p:nvPr/>
        </p:nvGrpSpPr>
        <p:grpSpPr>
          <a:xfrm>
            <a:off x="1778000" y="2529719"/>
            <a:ext cx="101600" cy="1805305"/>
            <a:chOff x="1778000" y="2529719"/>
            <a:chExt cx="101600" cy="1805305"/>
          </a:xfrm>
        </p:grpSpPr>
        <p:pic>
          <p:nvPicPr>
            <p:cNvPr id="104" name="object 102">
              <a:extLst>
                <a:ext uri="{FF2B5EF4-FFF2-40B4-BE49-F238E27FC236}">
                  <a16:creationId xmlns:a16="http://schemas.microsoft.com/office/drawing/2014/main" id="{6BB8BDB9-C705-43D9-9C41-D0F249A4B64B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78000" y="2529719"/>
              <a:ext cx="101600" cy="1804838"/>
            </a:xfrm>
            <a:prstGeom prst="rect">
              <a:avLst/>
            </a:prstGeom>
          </p:spPr>
        </p:pic>
        <p:sp>
          <p:nvSpPr>
            <p:cNvPr id="105" name="object 103">
              <a:extLst>
                <a:ext uri="{FF2B5EF4-FFF2-40B4-BE49-F238E27FC236}">
                  <a16:creationId xmlns:a16="http://schemas.microsoft.com/office/drawing/2014/main" id="{2C053AA5-E89B-4F31-9F01-BE52A5AECF4F}"/>
                </a:ext>
              </a:extLst>
            </p:cNvPr>
            <p:cNvSpPr/>
            <p:nvPr/>
          </p:nvSpPr>
          <p:spPr>
            <a:xfrm>
              <a:off x="1828800" y="2547819"/>
              <a:ext cx="0" cy="1729105"/>
            </a:xfrm>
            <a:custGeom>
              <a:avLst/>
              <a:gdLst/>
              <a:ahLst/>
              <a:cxnLst/>
              <a:rect l="l" t="t" r="r" b="b"/>
              <a:pathLst>
                <a:path h="1729104">
                  <a:moveTo>
                    <a:pt x="0" y="0"/>
                  </a:moveTo>
                  <a:lnTo>
                    <a:pt x="0" y="1728638"/>
                  </a:lnTo>
                </a:path>
              </a:pathLst>
            </a:custGeom>
            <a:ln w="25400">
              <a:solidFill>
                <a:srgbClr val="BBE0E3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DEA4D797-0B73-4247-91E6-51F34E53A3FA}"/>
              </a:ext>
            </a:extLst>
          </p:cNvPr>
          <p:cNvCxnSpPr>
            <a:cxnSpLocks/>
          </p:cNvCxnSpPr>
          <p:nvPr/>
        </p:nvCxnSpPr>
        <p:spPr>
          <a:xfrm flipH="1">
            <a:off x="2116497" y="1734861"/>
            <a:ext cx="7536" cy="572516"/>
          </a:xfrm>
          <a:prstGeom prst="line">
            <a:avLst/>
          </a:prstGeom>
          <a:ln w="38100">
            <a:solidFill>
              <a:schemeClr val="accent5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64D99135-3AB4-4A3A-A69B-72BBAA25D328}"/>
              </a:ext>
            </a:extLst>
          </p:cNvPr>
          <p:cNvCxnSpPr>
            <a:cxnSpLocks/>
          </p:cNvCxnSpPr>
          <p:nvPr/>
        </p:nvCxnSpPr>
        <p:spPr>
          <a:xfrm flipH="1">
            <a:off x="4298086" y="1710977"/>
            <a:ext cx="7536" cy="572516"/>
          </a:xfrm>
          <a:prstGeom prst="line">
            <a:avLst/>
          </a:prstGeom>
          <a:ln w="38100">
            <a:solidFill>
              <a:schemeClr val="accent5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E24432C-F1E0-4AD9-BBE1-139F2154D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0A993-0AA1-412D-A37A-2D363295DE68}" type="slidenum">
              <a:rPr lang="en-SG" smtClean="0"/>
              <a:t>45</a:t>
            </a:fld>
            <a:endParaRPr lang="en-S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C57E6A6-055F-4C87-A28F-6C61361B41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761" y="273845"/>
            <a:ext cx="8572919" cy="440531"/>
          </a:xfrm>
        </p:spPr>
        <p:txBody>
          <a:bodyPr/>
          <a:lstStyle/>
          <a:p>
            <a:r>
              <a:rPr lang="en-US" dirty="0"/>
              <a:t>Reconciling with SDN Programming Assignments </a:t>
            </a:r>
            <a:endParaRPr lang="en-SG" dirty="0"/>
          </a:p>
        </p:txBody>
      </p:sp>
      <p:grpSp>
        <p:nvGrpSpPr>
          <p:cNvPr id="5" name="object 3">
            <a:extLst>
              <a:ext uri="{FF2B5EF4-FFF2-40B4-BE49-F238E27FC236}">
                <a16:creationId xmlns:a16="http://schemas.microsoft.com/office/drawing/2014/main" id="{4261316E-4AD5-4859-BB5D-29B700E168B3}"/>
              </a:ext>
            </a:extLst>
          </p:cNvPr>
          <p:cNvGrpSpPr/>
          <p:nvPr/>
        </p:nvGrpSpPr>
        <p:grpSpPr>
          <a:xfrm>
            <a:off x="1260428" y="3367878"/>
            <a:ext cx="5750935" cy="1621645"/>
            <a:chOff x="1260428" y="3367878"/>
            <a:chExt cx="5750935" cy="1621645"/>
          </a:xfrm>
        </p:grpSpPr>
        <p:pic>
          <p:nvPicPr>
            <p:cNvPr id="6" name="object 4">
              <a:extLst>
                <a:ext uri="{FF2B5EF4-FFF2-40B4-BE49-F238E27FC236}">
                  <a16:creationId xmlns:a16="http://schemas.microsoft.com/office/drawing/2014/main" id="{E84C4618-BB29-4B8D-A461-CEA09F46564A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402010" y="3571499"/>
              <a:ext cx="1043262" cy="867574"/>
            </a:xfrm>
            <a:prstGeom prst="rect">
              <a:avLst/>
            </a:prstGeom>
          </p:spPr>
        </p:pic>
        <p:sp>
          <p:nvSpPr>
            <p:cNvPr id="7" name="object 5">
              <a:extLst>
                <a:ext uri="{FF2B5EF4-FFF2-40B4-BE49-F238E27FC236}">
                  <a16:creationId xmlns:a16="http://schemas.microsoft.com/office/drawing/2014/main" id="{DC65A85B-0FE0-4B7F-A5AE-C86D14033EDF}"/>
                </a:ext>
              </a:extLst>
            </p:cNvPr>
            <p:cNvSpPr/>
            <p:nvPr/>
          </p:nvSpPr>
          <p:spPr>
            <a:xfrm>
              <a:off x="2444750" y="3597401"/>
              <a:ext cx="1029469" cy="765480"/>
            </a:xfrm>
            <a:custGeom>
              <a:avLst/>
              <a:gdLst/>
              <a:ahLst/>
              <a:cxnLst/>
              <a:rect l="l" t="t" r="r" b="b"/>
              <a:pathLst>
                <a:path w="2013585" h="506095">
                  <a:moveTo>
                    <a:pt x="0" y="505711"/>
                  </a:moveTo>
                  <a:lnTo>
                    <a:pt x="2012975" y="0"/>
                  </a:lnTo>
                </a:path>
              </a:pathLst>
            </a:custGeom>
            <a:ln w="381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6">
              <a:extLst>
                <a:ext uri="{FF2B5EF4-FFF2-40B4-BE49-F238E27FC236}">
                  <a16:creationId xmlns:a16="http://schemas.microsoft.com/office/drawing/2014/main" id="{40AE21E0-A7F1-4858-AACE-55BEE12B1947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955143" y="3367878"/>
              <a:ext cx="1225778" cy="689956"/>
            </a:xfrm>
            <a:prstGeom prst="rect">
              <a:avLst/>
            </a:prstGeom>
          </p:spPr>
        </p:pic>
        <p:sp>
          <p:nvSpPr>
            <p:cNvPr id="9" name="object 7">
              <a:extLst>
                <a:ext uri="{FF2B5EF4-FFF2-40B4-BE49-F238E27FC236}">
                  <a16:creationId xmlns:a16="http://schemas.microsoft.com/office/drawing/2014/main" id="{CEB4A312-2EA0-4A70-A9D2-0C04751C9994}"/>
                </a:ext>
              </a:extLst>
            </p:cNvPr>
            <p:cNvSpPr/>
            <p:nvPr/>
          </p:nvSpPr>
          <p:spPr>
            <a:xfrm>
              <a:off x="4014788" y="3416035"/>
              <a:ext cx="1106805" cy="553720"/>
            </a:xfrm>
            <a:custGeom>
              <a:avLst/>
              <a:gdLst/>
              <a:ahLst/>
              <a:cxnLst/>
              <a:rect l="l" t="t" r="r" b="b"/>
              <a:pathLst>
                <a:path w="1106804" h="553720">
                  <a:moveTo>
                    <a:pt x="0" y="0"/>
                  </a:moveTo>
                  <a:lnTo>
                    <a:pt x="1106486" y="553641"/>
                  </a:lnTo>
                </a:path>
              </a:pathLst>
            </a:custGeom>
            <a:ln w="3809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8">
              <a:extLst>
                <a:ext uri="{FF2B5EF4-FFF2-40B4-BE49-F238E27FC236}">
                  <a16:creationId xmlns:a16="http://schemas.microsoft.com/office/drawing/2014/main" id="{54715017-0A1A-4512-A1B6-B0847B589A8B}"/>
                </a:ext>
              </a:extLst>
            </p:cNvPr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044419" y="4297136"/>
              <a:ext cx="1401238" cy="692387"/>
            </a:xfrm>
            <a:prstGeom prst="rect">
              <a:avLst/>
            </a:prstGeom>
          </p:spPr>
        </p:pic>
        <p:sp>
          <p:nvSpPr>
            <p:cNvPr id="11" name="object 9">
              <a:extLst>
                <a:ext uri="{FF2B5EF4-FFF2-40B4-BE49-F238E27FC236}">
                  <a16:creationId xmlns:a16="http://schemas.microsoft.com/office/drawing/2014/main" id="{66606A3B-F9A1-4C65-B452-901560C60305}"/>
                </a:ext>
              </a:extLst>
            </p:cNvPr>
            <p:cNvSpPr/>
            <p:nvPr/>
          </p:nvSpPr>
          <p:spPr>
            <a:xfrm>
              <a:off x="4102101" y="4344722"/>
              <a:ext cx="1285875" cy="557530"/>
            </a:xfrm>
            <a:custGeom>
              <a:avLst/>
              <a:gdLst/>
              <a:ahLst/>
              <a:cxnLst/>
              <a:rect l="l" t="t" r="r" b="b"/>
              <a:pathLst>
                <a:path w="1285875" h="557529">
                  <a:moveTo>
                    <a:pt x="0" y="557213"/>
                  </a:moveTo>
                  <a:lnTo>
                    <a:pt x="1285875" y="0"/>
                  </a:lnTo>
                </a:path>
              </a:pathLst>
            </a:custGeom>
            <a:ln w="381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0">
              <a:extLst>
                <a:ext uri="{FF2B5EF4-FFF2-40B4-BE49-F238E27FC236}">
                  <a16:creationId xmlns:a16="http://schemas.microsoft.com/office/drawing/2014/main" id="{70E78B1E-D82F-43F5-84FD-F145FF48C600}"/>
                </a:ext>
              </a:extLst>
            </p:cNvPr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99040" y="4457804"/>
              <a:ext cx="1668287" cy="528923"/>
            </a:xfrm>
            <a:prstGeom prst="rect">
              <a:avLst/>
            </a:prstGeom>
          </p:spPr>
        </p:pic>
        <p:sp>
          <p:nvSpPr>
            <p:cNvPr id="13" name="object 11">
              <a:extLst>
                <a:ext uri="{FF2B5EF4-FFF2-40B4-BE49-F238E27FC236}">
                  <a16:creationId xmlns:a16="http://schemas.microsoft.com/office/drawing/2014/main" id="{7048556D-6493-4A0C-9DBC-36F3511701BC}"/>
                </a:ext>
              </a:extLst>
            </p:cNvPr>
            <p:cNvSpPr/>
            <p:nvPr/>
          </p:nvSpPr>
          <p:spPr>
            <a:xfrm>
              <a:off x="1750079" y="4502596"/>
              <a:ext cx="1566545" cy="399415"/>
            </a:xfrm>
            <a:custGeom>
              <a:avLst/>
              <a:gdLst/>
              <a:ahLst/>
              <a:cxnLst/>
              <a:rect l="l" t="t" r="r" b="b"/>
              <a:pathLst>
                <a:path w="1566545" h="399414">
                  <a:moveTo>
                    <a:pt x="0" y="0"/>
                  </a:moveTo>
                  <a:lnTo>
                    <a:pt x="1566210" y="399340"/>
                  </a:lnTo>
                </a:path>
              </a:pathLst>
            </a:custGeom>
            <a:ln w="3809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2">
              <a:extLst>
                <a:ext uri="{FF2B5EF4-FFF2-40B4-BE49-F238E27FC236}">
                  <a16:creationId xmlns:a16="http://schemas.microsoft.com/office/drawing/2014/main" id="{B096EA33-39DF-4B63-A8F2-A1A62CB65074}"/>
                </a:ext>
              </a:extLst>
            </p:cNvPr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60428" y="4164098"/>
              <a:ext cx="1274762" cy="629444"/>
            </a:xfrm>
            <a:prstGeom prst="rect">
              <a:avLst/>
            </a:prstGeom>
          </p:spPr>
        </p:pic>
        <p:sp>
          <p:nvSpPr>
            <p:cNvPr id="15" name="object 13">
              <a:extLst>
                <a:ext uri="{FF2B5EF4-FFF2-40B4-BE49-F238E27FC236}">
                  <a16:creationId xmlns:a16="http://schemas.microsoft.com/office/drawing/2014/main" id="{A8D9933F-EE9F-4783-A840-F7A1415513CF}"/>
                </a:ext>
              </a:extLst>
            </p:cNvPr>
            <p:cNvSpPr/>
            <p:nvPr/>
          </p:nvSpPr>
          <p:spPr>
            <a:xfrm>
              <a:off x="1296987" y="4200658"/>
              <a:ext cx="1148080" cy="502920"/>
            </a:xfrm>
            <a:custGeom>
              <a:avLst/>
              <a:gdLst/>
              <a:ahLst/>
              <a:cxnLst/>
              <a:rect l="l" t="t" r="r" b="b"/>
              <a:pathLst>
                <a:path w="1148080" h="502920">
                  <a:moveTo>
                    <a:pt x="573881" y="0"/>
                  </a:moveTo>
                  <a:lnTo>
                    <a:pt x="501894" y="853"/>
                  </a:lnTo>
                  <a:lnTo>
                    <a:pt x="432576" y="3346"/>
                  </a:lnTo>
                  <a:lnTo>
                    <a:pt x="366465" y="7376"/>
                  </a:lnTo>
                  <a:lnTo>
                    <a:pt x="304097" y="12839"/>
                  </a:lnTo>
                  <a:lnTo>
                    <a:pt x="246010" y="19633"/>
                  </a:lnTo>
                  <a:lnTo>
                    <a:pt x="192744" y="27656"/>
                  </a:lnTo>
                  <a:lnTo>
                    <a:pt x="144834" y="36804"/>
                  </a:lnTo>
                  <a:lnTo>
                    <a:pt x="102820" y="46975"/>
                  </a:lnTo>
                  <a:lnTo>
                    <a:pt x="38628" y="69976"/>
                  </a:lnTo>
                  <a:lnTo>
                    <a:pt x="4471" y="95837"/>
                  </a:lnTo>
                  <a:lnTo>
                    <a:pt x="0" y="109582"/>
                  </a:lnTo>
                  <a:lnTo>
                    <a:pt x="0" y="392861"/>
                  </a:lnTo>
                  <a:lnTo>
                    <a:pt x="38628" y="432467"/>
                  </a:lnTo>
                  <a:lnTo>
                    <a:pt x="102820" y="455468"/>
                  </a:lnTo>
                  <a:lnTo>
                    <a:pt x="144834" y="465639"/>
                  </a:lnTo>
                  <a:lnTo>
                    <a:pt x="192744" y="474787"/>
                  </a:lnTo>
                  <a:lnTo>
                    <a:pt x="246010" y="482810"/>
                  </a:lnTo>
                  <a:lnTo>
                    <a:pt x="304097" y="489604"/>
                  </a:lnTo>
                  <a:lnTo>
                    <a:pt x="366465" y="495067"/>
                  </a:lnTo>
                  <a:lnTo>
                    <a:pt x="432576" y="499097"/>
                  </a:lnTo>
                  <a:lnTo>
                    <a:pt x="501894" y="501590"/>
                  </a:lnTo>
                  <a:lnTo>
                    <a:pt x="573881" y="502444"/>
                  </a:lnTo>
                  <a:lnTo>
                    <a:pt x="645867" y="501590"/>
                  </a:lnTo>
                  <a:lnTo>
                    <a:pt x="715185" y="499097"/>
                  </a:lnTo>
                  <a:lnTo>
                    <a:pt x="781297" y="495067"/>
                  </a:lnTo>
                  <a:lnTo>
                    <a:pt x="843665" y="489604"/>
                  </a:lnTo>
                  <a:lnTo>
                    <a:pt x="901752" y="482810"/>
                  </a:lnTo>
                  <a:lnTo>
                    <a:pt x="955018" y="474787"/>
                  </a:lnTo>
                  <a:lnTo>
                    <a:pt x="1002928" y="465639"/>
                  </a:lnTo>
                  <a:lnTo>
                    <a:pt x="1044942" y="455468"/>
                  </a:lnTo>
                  <a:lnTo>
                    <a:pt x="1109133" y="432467"/>
                  </a:lnTo>
                  <a:lnTo>
                    <a:pt x="1143291" y="406606"/>
                  </a:lnTo>
                  <a:lnTo>
                    <a:pt x="1147762" y="392861"/>
                  </a:lnTo>
                  <a:lnTo>
                    <a:pt x="1147762" y="109582"/>
                  </a:lnTo>
                  <a:lnTo>
                    <a:pt x="1109133" y="69976"/>
                  </a:lnTo>
                  <a:lnTo>
                    <a:pt x="1044942" y="46975"/>
                  </a:lnTo>
                  <a:lnTo>
                    <a:pt x="1002928" y="36804"/>
                  </a:lnTo>
                  <a:lnTo>
                    <a:pt x="955018" y="27656"/>
                  </a:lnTo>
                  <a:lnTo>
                    <a:pt x="901752" y="19633"/>
                  </a:lnTo>
                  <a:lnTo>
                    <a:pt x="843665" y="12839"/>
                  </a:lnTo>
                  <a:lnTo>
                    <a:pt x="781297" y="7376"/>
                  </a:lnTo>
                  <a:lnTo>
                    <a:pt x="715185" y="3346"/>
                  </a:lnTo>
                  <a:lnTo>
                    <a:pt x="645867" y="853"/>
                  </a:lnTo>
                  <a:lnTo>
                    <a:pt x="573881" y="0"/>
                  </a:lnTo>
                  <a:close/>
                </a:path>
              </a:pathLst>
            </a:custGeom>
            <a:solidFill>
              <a:srgbClr val="B3B3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4">
              <a:extLst>
                <a:ext uri="{FF2B5EF4-FFF2-40B4-BE49-F238E27FC236}">
                  <a16:creationId xmlns:a16="http://schemas.microsoft.com/office/drawing/2014/main" id="{22AFF3E0-94E6-45FC-8121-AEAA5F14C90D}"/>
                </a:ext>
              </a:extLst>
            </p:cNvPr>
            <p:cNvSpPr/>
            <p:nvPr/>
          </p:nvSpPr>
          <p:spPr>
            <a:xfrm>
              <a:off x="1296987" y="4200658"/>
              <a:ext cx="1148080" cy="219710"/>
            </a:xfrm>
            <a:custGeom>
              <a:avLst/>
              <a:gdLst/>
              <a:ahLst/>
              <a:cxnLst/>
              <a:rect l="l" t="t" r="r" b="b"/>
              <a:pathLst>
                <a:path w="1148080" h="219710">
                  <a:moveTo>
                    <a:pt x="573881" y="0"/>
                  </a:moveTo>
                  <a:lnTo>
                    <a:pt x="501894" y="853"/>
                  </a:lnTo>
                  <a:lnTo>
                    <a:pt x="432576" y="3346"/>
                  </a:lnTo>
                  <a:lnTo>
                    <a:pt x="366465" y="7376"/>
                  </a:lnTo>
                  <a:lnTo>
                    <a:pt x="304097" y="12839"/>
                  </a:lnTo>
                  <a:lnTo>
                    <a:pt x="246010" y="19633"/>
                  </a:lnTo>
                  <a:lnTo>
                    <a:pt x="192744" y="27656"/>
                  </a:lnTo>
                  <a:lnTo>
                    <a:pt x="144834" y="36804"/>
                  </a:lnTo>
                  <a:lnTo>
                    <a:pt x="102820" y="46975"/>
                  </a:lnTo>
                  <a:lnTo>
                    <a:pt x="38628" y="69976"/>
                  </a:lnTo>
                  <a:lnTo>
                    <a:pt x="4471" y="95837"/>
                  </a:lnTo>
                  <a:lnTo>
                    <a:pt x="0" y="109582"/>
                  </a:lnTo>
                  <a:lnTo>
                    <a:pt x="4471" y="123328"/>
                  </a:lnTo>
                  <a:lnTo>
                    <a:pt x="38628" y="149189"/>
                  </a:lnTo>
                  <a:lnTo>
                    <a:pt x="102820" y="172190"/>
                  </a:lnTo>
                  <a:lnTo>
                    <a:pt x="144834" y="182361"/>
                  </a:lnTo>
                  <a:lnTo>
                    <a:pt x="192744" y="191509"/>
                  </a:lnTo>
                  <a:lnTo>
                    <a:pt x="246010" y="199532"/>
                  </a:lnTo>
                  <a:lnTo>
                    <a:pt x="304097" y="206326"/>
                  </a:lnTo>
                  <a:lnTo>
                    <a:pt x="366465" y="211789"/>
                  </a:lnTo>
                  <a:lnTo>
                    <a:pt x="432576" y="215819"/>
                  </a:lnTo>
                  <a:lnTo>
                    <a:pt x="501894" y="218312"/>
                  </a:lnTo>
                  <a:lnTo>
                    <a:pt x="573881" y="219165"/>
                  </a:lnTo>
                  <a:lnTo>
                    <a:pt x="645867" y="218312"/>
                  </a:lnTo>
                  <a:lnTo>
                    <a:pt x="715185" y="215819"/>
                  </a:lnTo>
                  <a:lnTo>
                    <a:pt x="781297" y="211789"/>
                  </a:lnTo>
                  <a:lnTo>
                    <a:pt x="843665" y="206326"/>
                  </a:lnTo>
                  <a:lnTo>
                    <a:pt x="901752" y="199532"/>
                  </a:lnTo>
                  <a:lnTo>
                    <a:pt x="955018" y="191509"/>
                  </a:lnTo>
                  <a:lnTo>
                    <a:pt x="1002928" y="182361"/>
                  </a:lnTo>
                  <a:lnTo>
                    <a:pt x="1044942" y="172190"/>
                  </a:lnTo>
                  <a:lnTo>
                    <a:pt x="1109133" y="149189"/>
                  </a:lnTo>
                  <a:lnTo>
                    <a:pt x="1143291" y="123328"/>
                  </a:lnTo>
                  <a:lnTo>
                    <a:pt x="1147762" y="109582"/>
                  </a:lnTo>
                  <a:lnTo>
                    <a:pt x="1143291" y="95837"/>
                  </a:lnTo>
                  <a:lnTo>
                    <a:pt x="1109133" y="69976"/>
                  </a:lnTo>
                  <a:lnTo>
                    <a:pt x="1044942" y="46975"/>
                  </a:lnTo>
                  <a:lnTo>
                    <a:pt x="1002928" y="36804"/>
                  </a:lnTo>
                  <a:lnTo>
                    <a:pt x="955018" y="27656"/>
                  </a:lnTo>
                  <a:lnTo>
                    <a:pt x="901752" y="19633"/>
                  </a:lnTo>
                  <a:lnTo>
                    <a:pt x="843665" y="12839"/>
                  </a:lnTo>
                  <a:lnTo>
                    <a:pt x="781297" y="7376"/>
                  </a:lnTo>
                  <a:lnTo>
                    <a:pt x="715185" y="3346"/>
                  </a:lnTo>
                  <a:lnTo>
                    <a:pt x="645867" y="853"/>
                  </a:lnTo>
                  <a:lnTo>
                    <a:pt x="573881" y="0"/>
                  </a:lnTo>
                  <a:close/>
                </a:path>
              </a:pathLst>
            </a:custGeom>
            <a:solidFill>
              <a:srgbClr val="FFFFFF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5">
              <a:extLst>
                <a:ext uri="{FF2B5EF4-FFF2-40B4-BE49-F238E27FC236}">
                  <a16:creationId xmlns:a16="http://schemas.microsoft.com/office/drawing/2014/main" id="{BEAA900D-2FBA-4597-8CC9-2C7C09B98644}"/>
                </a:ext>
              </a:extLst>
            </p:cNvPr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706100" y="3740435"/>
              <a:ext cx="1305263" cy="504435"/>
            </a:xfrm>
            <a:prstGeom prst="rect">
              <a:avLst/>
            </a:prstGeom>
          </p:spPr>
        </p:pic>
        <p:sp>
          <p:nvSpPr>
            <p:cNvPr id="18" name="object 16">
              <a:extLst>
                <a:ext uri="{FF2B5EF4-FFF2-40B4-BE49-F238E27FC236}">
                  <a16:creationId xmlns:a16="http://schemas.microsoft.com/office/drawing/2014/main" id="{BC4B0A34-F43B-45A3-A59E-BF5DEA8E55C3}"/>
                </a:ext>
              </a:extLst>
            </p:cNvPr>
            <p:cNvSpPr/>
            <p:nvPr/>
          </p:nvSpPr>
          <p:spPr>
            <a:xfrm>
              <a:off x="5759451" y="3786320"/>
              <a:ext cx="1198880" cy="372745"/>
            </a:xfrm>
            <a:custGeom>
              <a:avLst/>
              <a:gdLst/>
              <a:ahLst/>
              <a:cxnLst/>
              <a:rect l="l" t="t" r="r" b="b"/>
              <a:pathLst>
                <a:path w="1198879" h="372745">
                  <a:moveTo>
                    <a:pt x="0" y="372664"/>
                  </a:moveTo>
                  <a:lnTo>
                    <a:pt x="1198563" y="0"/>
                  </a:lnTo>
                </a:path>
              </a:pathLst>
            </a:custGeom>
            <a:ln w="381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7">
            <a:extLst>
              <a:ext uri="{FF2B5EF4-FFF2-40B4-BE49-F238E27FC236}">
                <a16:creationId xmlns:a16="http://schemas.microsoft.com/office/drawing/2014/main" id="{3759FFF0-8F77-40C1-A592-07A80FF0E038}"/>
              </a:ext>
            </a:extLst>
          </p:cNvPr>
          <p:cNvSpPr txBox="1"/>
          <p:nvPr/>
        </p:nvSpPr>
        <p:spPr>
          <a:xfrm>
            <a:off x="1415624" y="4406090"/>
            <a:ext cx="978535" cy="2436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500" spc="-5" dirty="0" err="1">
                <a:solidFill>
                  <a:srgbClr val="FFFFFF"/>
                </a:solidFill>
                <a:latin typeface="Arial"/>
                <a:cs typeface="Arial"/>
              </a:rPr>
              <a:t>Dataplane</a:t>
            </a:r>
            <a:endParaRPr sz="1500" dirty="0">
              <a:latin typeface="Arial"/>
              <a:cs typeface="Arial"/>
            </a:endParaRPr>
          </a:p>
        </p:txBody>
      </p:sp>
      <p:grpSp>
        <p:nvGrpSpPr>
          <p:cNvPr id="20" name="object 18">
            <a:extLst>
              <a:ext uri="{FF2B5EF4-FFF2-40B4-BE49-F238E27FC236}">
                <a16:creationId xmlns:a16="http://schemas.microsoft.com/office/drawing/2014/main" id="{7F710393-8475-4378-823A-A299E19C8FFD}"/>
              </a:ext>
            </a:extLst>
          </p:cNvPr>
          <p:cNvGrpSpPr/>
          <p:nvPr/>
        </p:nvGrpSpPr>
        <p:grpSpPr>
          <a:xfrm>
            <a:off x="2962228" y="3090153"/>
            <a:ext cx="1403350" cy="2053589"/>
            <a:chOff x="2962228" y="3090153"/>
            <a:chExt cx="1403350" cy="2053589"/>
          </a:xfrm>
        </p:grpSpPr>
        <p:pic>
          <p:nvPicPr>
            <p:cNvPr id="21" name="object 19">
              <a:extLst>
                <a:ext uri="{FF2B5EF4-FFF2-40B4-BE49-F238E27FC236}">
                  <a16:creationId xmlns:a16="http://schemas.microsoft.com/office/drawing/2014/main" id="{410B032D-7240-4E19-8CE9-BBE824A0FC87}"/>
                </a:ext>
              </a:extLst>
            </p:cNvPr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090815" y="4541526"/>
              <a:ext cx="1274765" cy="601973"/>
            </a:xfrm>
            <a:prstGeom prst="rect">
              <a:avLst/>
            </a:prstGeom>
          </p:spPr>
        </p:pic>
        <p:sp>
          <p:nvSpPr>
            <p:cNvPr id="22" name="object 20">
              <a:extLst>
                <a:ext uri="{FF2B5EF4-FFF2-40B4-BE49-F238E27FC236}">
                  <a16:creationId xmlns:a16="http://schemas.microsoft.com/office/drawing/2014/main" id="{AE30F824-EB80-4FB6-BEF2-9891803B9A2D}"/>
                </a:ext>
              </a:extLst>
            </p:cNvPr>
            <p:cNvSpPr/>
            <p:nvPr/>
          </p:nvSpPr>
          <p:spPr>
            <a:xfrm>
              <a:off x="3127375" y="4578086"/>
              <a:ext cx="1148080" cy="502920"/>
            </a:xfrm>
            <a:custGeom>
              <a:avLst/>
              <a:gdLst/>
              <a:ahLst/>
              <a:cxnLst/>
              <a:rect l="l" t="t" r="r" b="b"/>
              <a:pathLst>
                <a:path w="1148079" h="502920">
                  <a:moveTo>
                    <a:pt x="573882" y="0"/>
                  </a:moveTo>
                  <a:lnTo>
                    <a:pt x="501895" y="853"/>
                  </a:lnTo>
                  <a:lnTo>
                    <a:pt x="432577" y="3346"/>
                  </a:lnTo>
                  <a:lnTo>
                    <a:pt x="366465" y="7376"/>
                  </a:lnTo>
                  <a:lnTo>
                    <a:pt x="304097" y="12839"/>
                  </a:lnTo>
                  <a:lnTo>
                    <a:pt x="246011" y="19633"/>
                  </a:lnTo>
                  <a:lnTo>
                    <a:pt x="192744" y="27656"/>
                  </a:lnTo>
                  <a:lnTo>
                    <a:pt x="144835" y="36804"/>
                  </a:lnTo>
                  <a:lnTo>
                    <a:pt x="102821" y="46975"/>
                  </a:lnTo>
                  <a:lnTo>
                    <a:pt x="38629" y="69976"/>
                  </a:lnTo>
                  <a:lnTo>
                    <a:pt x="4472" y="95837"/>
                  </a:lnTo>
                  <a:lnTo>
                    <a:pt x="0" y="392861"/>
                  </a:lnTo>
                  <a:lnTo>
                    <a:pt x="4471" y="406606"/>
                  </a:lnTo>
                  <a:lnTo>
                    <a:pt x="38628" y="432467"/>
                  </a:lnTo>
                  <a:lnTo>
                    <a:pt x="102820" y="455468"/>
                  </a:lnTo>
                  <a:lnTo>
                    <a:pt x="144834" y="465639"/>
                  </a:lnTo>
                  <a:lnTo>
                    <a:pt x="192744" y="474787"/>
                  </a:lnTo>
                  <a:lnTo>
                    <a:pt x="246011" y="482810"/>
                  </a:lnTo>
                  <a:lnTo>
                    <a:pt x="304097" y="489604"/>
                  </a:lnTo>
                  <a:lnTo>
                    <a:pt x="366465" y="495067"/>
                  </a:lnTo>
                  <a:lnTo>
                    <a:pt x="432577" y="499097"/>
                  </a:lnTo>
                  <a:lnTo>
                    <a:pt x="501895" y="501590"/>
                  </a:lnTo>
                  <a:lnTo>
                    <a:pt x="573882" y="502443"/>
                  </a:lnTo>
                  <a:lnTo>
                    <a:pt x="645869" y="501590"/>
                  </a:lnTo>
                  <a:lnTo>
                    <a:pt x="715187" y="499097"/>
                  </a:lnTo>
                  <a:lnTo>
                    <a:pt x="781299" y="495067"/>
                  </a:lnTo>
                  <a:lnTo>
                    <a:pt x="843667" y="489604"/>
                  </a:lnTo>
                  <a:lnTo>
                    <a:pt x="901753" y="482810"/>
                  </a:lnTo>
                  <a:lnTo>
                    <a:pt x="955020" y="474787"/>
                  </a:lnTo>
                  <a:lnTo>
                    <a:pt x="1002929" y="465639"/>
                  </a:lnTo>
                  <a:lnTo>
                    <a:pt x="1044943" y="455468"/>
                  </a:lnTo>
                  <a:lnTo>
                    <a:pt x="1109135" y="432467"/>
                  </a:lnTo>
                  <a:lnTo>
                    <a:pt x="1143292" y="406606"/>
                  </a:lnTo>
                  <a:lnTo>
                    <a:pt x="1147765" y="109582"/>
                  </a:lnTo>
                  <a:lnTo>
                    <a:pt x="1143293" y="95837"/>
                  </a:lnTo>
                  <a:lnTo>
                    <a:pt x="1109136" y="69976"/>
                  </a:lnTo>
                  <a:lnTo>
                    <a:pt x="1044944" y="46975"/>
                  </a:lnTo>
                  <a:lnTo>
                    <a:pt x="1002930" y="36804"/>
                  </a:lnTo>
                  <a:lnTo>
                    <a:pt x="955020" y="27656"/>
                  </a:lnTo>
                  <a:lnTo>
                    <a:pt x="901753" y="19633"/>
                  </a:lnTo>
                  <a:lnTo>
                    <a:pt x="843667" y="12839"/>
                  </a:lnTo>
                  <a:lnTo>
                    <a:pt x="781299" y="7376"/>
                  </a:lnTo>
                  <a:lnTo>
                    <a:pt x="715187" y="3346"/>
                  </a:lnTo>
                  <a:lnTo>
                    <a:pt x="645869" y="853"/>
                  </a:lnTo>
                  <a:lnTo>
                    <a:pt x="573882" y="0"/>
                  </a:lnTo>
                  <a:close/>
                </a:path>
              </a:pathLst>
            </a:custGeom>
            <a:solidFill>
              <a:srgbClr val="B3B3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1">
              <a:extLst>
                <a:ext uri="{FF2B5EF4-FFF2-40B4-BE49-F238E27FC236}">
                  <a16:creationId xmlns:a16="http://schemas.microsoft.com/office/drawing/2014/main" id="{8F0B2315-AC6F-4A2A-ACA4-200CC64F9E0D}"/>
                </a:ext>
              </a:extLst>
            </p:cNvPr>
            <p:cNvSpPr/>
            <p:nvPr/>
          </p:nvSpPr>
          <p:spPr>
            <a:xfrm>
              <a:off x="3127376" y="4578086"/>
              <a:ext cx="1148080" cy="219710"/>
            </a:xfrm>
            <a:custGeom>
              <a:avLst/>
              <a:gdLst/>
              <a:ahLst/>
              <a:cxnLst/>
              <a:rect l="l" t="t" r="r" b="b"/>
              <a:pathLst>
                <a:path w="1148079" h="219710">
                  <a:moveTo>
                    <a:pt x="573881" y="0"/>
                  </a:moveTo>
                  <a:lnTo>
                    <a:pt x="501894" y="853"/>
                  </a:lnTo>
                  <a:lnTo>
                    <a:pt x="432576" y="3346"/>
                  </a:lnTo>
                  <a:lnTo>
                    <a:pt x="366464" y="7376"/>
                  </a:lnTo>
                  <a:lnTo>
                    <a:pt x="304096" y="12839"/>
                  </a:lnTo>
                  <a:lnTo>
                    <a:pt x="246010" y="19633"/>
                  </a:lnTo>
                  <a:lnTo>
                    <a:pt x="192743" y="27656"/>
                  </a:lnTo>
                  <a:lnTo>
                    <a:pt x="144834" y="36804"/>
                  </a:lnTo>
                  <a:lnTo>
                    <a:pt x="102820" y="46975"/>
                  </a:lnTo>
                  <a:lnTo>
                    <a:pt x="38628" y="69976"/>
                  </a:lnTo>
                  <a:lnTo>
                    <a:pt x="4471" y="95837"/>
                  </a:lnTo>
                  <a:lnTo>
                    <a:pt x="0" y="109582"/>
                  </a:lnTo>
                  <a:lnTo>
                    <a:pt x="4471" y="123328"/>
                  </a:lnTo>
                  <a:lnTo>
                    <a:pt x="38628" y="149189"/>
                  </a:lnTo>
                  <a:lnTo>
                    <a:pt x="102820" y="172190"/>
                  </a:lnTo>
                  <a:lnTo>
                    <a:pt x="144834" y="182361"/>
                  </a:lnTo>
                  <a:lnTo>
                    <a:pt x="192743" y="191509"/>
                  </a:lnTo>
                  <a:lnTo>
                    <a:pt x="246010" y="199532"/>
                  </a:lnTo>
                  <a:lnTo>
                    <a:pt x="304096" y="206326"/>
                  </a:lnTo>
                  <a:lnTo>
                    <a:pt x="366464" y="211789"/>
                  </a:lnTo>
                  <a:lnTo>
                    <a:pt x="432576" y="215819"/>
                  </a:lnTo>
                  <a:lnTo>
                    <a:pt x="501894" y="218312"/>
                  </a:lnTo>
                  <a:lnTo>
                    <a:pt x="573881" y="219165"/>
                  </a:lnTo>
                  <a:lnTo>
                    <a:pt x="645867" y="218312"/>
                  </a:lnTo>
                  <a:lnTo>
                    <a:pt x="715186" y="215819"/>
                  </a:lnTo>
                  <a:lnTo>
                    <a:pt x="781298" y="211789"/>
                  </a:lnTo>
                  <a:lnTo>
                    <a:pt x="843666" y="206326"/>
                  </a:lnTo>
                  <a:lnTo>
                    <a:pt x="901752" y="199532"/>
                  </a:lnTo>
                  <a:lnTo>
                    <a:pt x="955019" y="191509"/>
                  </a:lnTo>
                  <a:lnTo>
                    <a:pt x="1002928" y="182361"/>
                  </a:lnTo>
                  <a:lnTo>
                    <a:pt x="1044943" y="172190"/>
                  </a:lnTo>
                  <a:lnTo>
                    <a:pt x="1109134" y="149189"/>
                  </a:lnTo>
                  <a:lnTo>
                    <a:pt x="1143292" y="123328"/>
                  </a:lnTo>
                  <a:lnTo>
                    <a:pt x="1147763" y="109582"/>
                  </a:lnTo>
                  <a:lnTo>
                    <a:pt x="1143292" y="95837"/>
                  </a:lnTo>
                  <a:lnTo>
                    <a:pt x="1109134" y="69976"/>
                  </a:lnTo>
                  <a:lnTo>
                    <a:pt x="1044943" y="46975"/>
                  </a:lnTo>
                  <a:lnTo>
                    <a:pt x="1002928" y="36804"/>
                  </a:lnTo>
                  <a:lnTo>
                    <a:pt x="955019" y="27656"/>
                  </a:lnTo>
                  <a:lnTo>
                    <a:pt x="901752" y="19633"/>
                  </a:lnTo>
                  <a:lnTo>
                    <a:pt x="843666" y="12839"/>
                  </a:lnTo>
                  <a:lnTo>
                    <a:pt x="781298" y="7376"/>
                  </a:lnTo>
                  <a:lnTo>
                    <a:pt x="715186" y="3346"/>
                  </a:lnTo>
                  <a:lnTo>
                    <a:pt x="645867" y="853"/>
                  </a:lnTo>
                  <a:lnTo>
                    <a:pt x="573881" y="0"/>
                  </a:lnTo>
                  <a:close/>
                </a:path>
              </a:pathLst>
            </a:custGeom>
            <a:solidFill>
              <a:srgbClr val="FFFFFF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2">
              <a:extLst>
                <a:ext uri="{FF2B5EF4-FFF2-40B4-BE49-F238E27FC236}">
                  <a16:creationId xmlns:a16="http://schemas.microsoft.com/office/drawing/2014/main" id="{24F29CA5-9AE6-4A3D-A8CF-AC71352639A8}"/>
                </a:ext>
              </a:extLst>
            </p:cNvPr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962228" y="3090153"/>
              <a:ext cx="1274762" cy="629444"/>
            </a:xfrm>
            <a:prstGeom prst="rect">
              <a:avLst/>
            </a:prstGeom>
          </p:spPr>
        </p:pic>
        <p:sp>
          <p:nvSpPr>
            <p:cNvPr id="25" name="object 23">
              <a:extLst>
                <a:ext uri="{FF2B5EF4-FFF2-40B4-BE49-F238E27FC236}">
                  <a16:creationId xmlns:a16="http://schemas.microsoft.com/office/drawing/2014/main" id="{72C8E992-B8F4-4046-A736-CD61CCC44164}"/>
                </a:ext>
              </a:extLst>
            </p:cNvPr>
            <p:cNvSpPr/>
            <p:nvPr/>
          </p:nvSpPr>
          <p:spPr>
            <a:xfrm>
              <a:off x="2998787" y="3126714"/>
              <a:ext cx="1148080" cy="502920"/>
            </a:xfrm>
            <a:custGeom>
              <a:avLst/>
              <a:gdLst/>
              <a:ahLst/>
              <a:cxnLst/>
              <a:rect l="l" t="t" r="r" b="b"/>
              <a:pathLst>
                <a:path w="1148079" h="502920">
                  <a:moveTo>
                    <a:pt x="573881" y="0"/>
                  </a:moveTo>
                  <a:lnTo>
                    <a:pt x="501894" y="853"/>
                  </a:lnTo>
                  <a:lnTo>
                    <a:pt x="432576" y="3346"/>
                  </a:lnTo>
                  <a:lnTo>
                    <a:pt x="366465" y="7376"/>
                  </a:lnTo>
                  <a:lnTo>
                    <a:pt x="304097" y="12839"/>
                  </a:lnTo>
                  <a:lnTo>
                    <a:pt x="246010" y="19633"/>
                  </a:lnTo>
                  <a:lnTo>
                    <a:pt x="192744" y="27655"/>
                  </a:lnTo>
                  <a:lnTo>
                    <a:pt x="144834" y="36804"/>
                  </a:lnTo>
                  <a:lnTo>
                    <a:pt x="102820" y="46975"/>
                  </a:lnTo>
                  <a:lnTo>
                    <a:pt x="38628" y="69975"/>
                  </a:lnTo>
                  <a:lnTo>
                    <a:pt x="4471" y="95836"/>
                  </a:lnTo>
                  <a:lnTo>
                    <a:pt x="0" y="109581"/>
                  </a:lnTo>
                  <a:lnTo>
                    <a:pt x="0" y="392860"/>
                  </a:lnTo>
                  <a:lnTo>
                    <a:pt x="38628" y="432466"/>
                  </a:lnTo>
                  <a:lnTo>
                    <a:pt x="102820" y="455467"/>
                  </a:lnTo>
                  <a:lnTo>
                    <a:pt x="144834" y="465638"/>
                  </a:lnTo>
                  <a:lnTo>
                    <a:pt x="192744" y="474787"/>
                  </a:lnTo>
                  <a:lnTo>
                    <a:pt x="246010" y="482809"/>
                  </a:lnTo>
                  <a:lnTo>
                    <a:pt x="304097" y="489604"/>
                  </a:lnTo>
                  <a:lnTo>
                    <a:pt x="366465" y="495067"/>
                  </a:lnTo>
                  <a:lnTo>
                    <a:pt x="432576" y="499096"/>
                  </a:lnTo>
                  <a:lnTo>
                    <a:pt x="501894" y="501589"/>
                  </a:lnTo>
                  <a:lnTo>
                    <a:pt x="573881" y="502443"/>
                  </a:lnTo>
                  <a:lnTo>
                    <a:pt x="645867" y="501589"/>
                  </a:lnTo>
                  <a:lnTo>
                    <a:pt x="715185" y="499096"/>
                  </a:lnTo>
                  <a:lnTo>
                    <a:pt x="781297" y="495067"/>
                  </a:lnTo>
                  <a:lnTo>
                    <a:pt x="843665" y="489604"/>
                  </a:lnTo>
                  <a:lnTo>
                    <a:pt x="901752" y="482809"/>
                  </a:lnTo>
                  <a:lnTo>
                    <a:pt x="955018" y="474787"/>
                  </a:lnTo>
                  <a:lnTo>
                    <a:pt x="1002928" y="465638"/>
                  </a:lnTo>
                  <a:lnTo>
                    <a:pt x="1044942" y="455467"/>
                  </a:lnTo>
                  <a:lnTo>
                    <a:pt x="1109133" y="432466"/>
                  </a:lnTo>
                  <a:lnTo>
                    <a:pt x="1143291" y="406606"/>
                  </a:lnTo>
                  <a:lnTo>
                    <a:pt x="1147762" y="392860"/>
                  </a:lnTo>
                  <a:lnTo>
                    <a:pt x="1147762" y="109581"/>
                  </a:lnTo>
                  <a:lnTo>
                    <a:pt x="1109133" y="69975"/>
                  </a:lnTo>
                  <a:lnTo>
                    <a:pt x="1044942" y="46975"/>
                  </a:lnTo>
                  <a:lnTo>
                    <a:pt x="1002928" y="36804"/>
                  </a:lnTo>
                  <a:lnTo>
                    <a:pt x="955018" y="27655"/>
                  </a:lnTo>
                  <a:lnTo>
                    <a:pt x="901752" y="19633"/>
                  </a:lnTo>
                  <a:lnTo>
                    <a:pt x="843665" y="12839"/>
                  </a:lnTo>
                  <a:lnTo>
                    <a:pt x="781297" y="7376"/>
                  </a:lnTo>
                  <a:lnTo>
                    <a:pt x="715185" y="3346"/>
                  </a:lnTo>
                  <a:lnTo>
                    <a:pt x="645867" y="853"/>
                  </a:lnTo>
                  <a:lnTo>
                    <a:pt x="573881" y="0"/>
                  </a:lnTo>
                  <a:close/>
                </a:path>
              </a:pathLst>
            </a:custGeom>
            <a:solidFill>
              <a:srgbClr val="B3B3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4">
              <a:extLst>
                <a:ext uri="{FF2B5EF4-FFF2-40B4-BE49-F238E27FC236}">
                  <a16:creationId xmlns:a16="http://schemas.microsoft.com/office/drawing/2014/main" id="{56D1F1F5-C034-46FE-87D6-6D122B76D2A6}"/>
                </a:ext>
              </a:extLst>
            </p:cNvPr>
            <p:cNvSpPr/>
            <p:nvPr/>
          </p:nvSpPr>
          <p:spPr>
            <a:xfrm>
              <a:off x="2998787" y="3126714"/>
              <a:ext cx="1148080" cy="219710"/>
            </a:xfrm>
            <a:custGeom>
              <a:avLst/>
              <a:gdLst/>
              <a:ahLst/>
              <a:cxnLst/>
              <a:rect l="l" t="t" r="r" b="b"/>
              <a:pathLst>
                <a:path w="1148079" h="219710">
                  <a:moveTo>
                    <a:pt x="573881" y="0"/>
                  </a:moveTo>
                  <a:lnTo>
                    <a:pt x="501894" y="853"/>
                  </a:lnTo>
                  <a:lnTo>
                    <a:pt x="432576" y="3346"/>
                  </a:lnTo>
                  <a:lnTo>
                    <a:pt x="366465" y="7376"/>
                  </a:lnTo>
                  <a:lnTo>
                    <a:pt x="304097" y="12839"/>
                  </a:lnTo>
                  <a:lnTo>
                    <a:pt x="246010" y="19633"/>
                  </a:lnTo>
                  <a:lnTo>
                    <a:pt x="192744" y="27655"/>
                  </a:lnTo>
                  <a:lnTo>
                    <a:pt x="144834" y="36804"/>
                  </a:lnTo>
                  <a:lnTo>
                    <a:pt x="102820" y="46975"/>
                  </a:lnTo>
                  <a:lnTo>
                    <a:pt x="38628" y="69975"/>
                  </a:lnTo>
                  <a:lnTo>
                    <a:pt x="4471" y="95836"/>
                  </a:lnTo>
                  <a:lnTo>
                    <a:pt x="0" y="109581"/>
                  </a:lnTo>
                  <a:lnTo>
                    <a:pt x="4471" y="123327"/>
                  </a:lnTo>
                  <a:lnTo>
                    <a:pt x="38628" y="149188"/>
                  </a:lnTo>
                  <a:lnTo>
                    <a:pt x="102820" y="172189"/>
                  </a:lnTo>
                  <a:lnTo>
                    <a:pt x="144834" y="182360"/>
                  </a:lnTo>
                  <a:lnTo>
                    <a:pt x="192744" y="191509"/>
                  </a:lnTo>
                  <a:lnTo>
                    <a:pt x="246010" y="199531"/>
                  </a:lnTo>
                  <a:lnTo>
                    <a:pt x="304097" y="206325"/>
                  </a:lnTo>
                  <a:lnTo>
                    <a:pt x="366465" y="211789"/>
                  </a:lnTo>
                  <a:lnTo>
                    <a:pt x="432576" y="215818"/>
                  </a:lnTo>
                  <a:lnTo>
                    <a:pt x="501894" y="218311"/>
                  </a:lnTo>
                  <a:lnTo>
                    <a:pt x="573881" y="219165"/>
                  </a:lnTo>
                  <a:lnTo>
                    <a:pt x="645867" y="218311"/>
                  </a:lnTo>
                  <a:lnTo>
                    <a:pt x="715185" y="215818"/>
                  </a:lnTo>
                  <a:lnTo>
                    <a:pt x="781297" y="211789"/>
                  </a:lnTo>
                  <a:lnTo>
                    <a:pt x="843665" y="206325"/>
                  </a:lnTo>
                  <a:lnTo>
                    <a:pt x="901752" y="199531"/>
                  </a:lnTo>
                  <a:lnTo>
                    <a:pt x="955018" y="191509"/>
                  </a:lnTo>
                  <a:lnTo>
                    <a:pt x="1002928" y="182360"/>
                  </a:lnTo>
                  <a:lnTo>
                    <a:pt x="1044942" y="172189"/>
                  </a:lnTo>
                  <a:lnTo>
                    <a:pt x="1109133" y="149188"/>
                  </a:lnTo>
                  <a:lnTo>
                    <a:pt x="1143291" y="123327"/>
                  </a:lnTo>
                  <a:lnTo>
                    <a:pt x="1147762" y="109581"/>
                  </a:lnTo>
                  <a:lnTo>
                    <a:pt x="1143291" y="95836"/>
                  </a:lnTo>
                  <a:lnTo>
                    <a:pt x="1109133" y="69975"/>
                  </a:lnTo>
                  <a:lnTo>
                    <a:pt x="1044942" y="46975"/>
                  </a:lnTo>
                  <a:lnTo>
                    <a:pt x="1002928" y="36804"/>
                  </a:lnTo>
                  <a:lnTo>
                    <a:pt x="955018" y="27655"/>
                  </a:lnTo>
                  <a:lnTo>
                    <a:pt x="901752" y="19633"/>
                  </a:lnTo>
                  <a:lnTo>
                    <a:pt x="843665" y="12839"/>
                  </a:lnTo>
                  <a:lnTo>
                    <a:pt x="781297" y="7376"/>
                  </a:lnTo>
                  <a:lnTo>
                    <a:pt x="715185" y="3346"/>
                  </a:lnTo>
                  <a:lnTo>
                    <a:pt x="645867" y="853"/>
                  </a:lnTo>
                  <a:lnTo>
                    <a:pt x="573881" y="0"/>
                  </a:lnTo>
                  <a:close/>
                </a:path>
              </a:pathLst>
            </a:custGeom>
            <a:solidFill>
              <a:srgbClr val="FFFFFF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8" name="object 26">
            <a:extLst>
              <a:ext uri="{FF2B5EF4-FFF2-40B4-BE49-F238E27FC236}">
                <a16:creationId xmlns:a16="http://schemas.microsoft.com/office/drawing/2014/main" id="{0392D35C-0B1A-43D4-B403-FFBF1591F059}"/>
              </a:ext>
            </a:extLst>
          </p:cNvPr>
          <p:cNvGrpSpPr/>
          <p:nvPr/>
        </p:nvGrpSpPr>
        <p:grpSpPr>
          <a:xfrm>
            <a:off x="4778328" y="3341376"/>
            <a:ext cx="2932430" cy="1201420"/>
            <a:chOff x="4778328" y="3341376"/>
            <a:chExt cx="2932430" cy="1201420"/>
          </a:xfrm>
        </p:grpSpPr>
        <p:pic>
          <p:nvPicPr>
            <p:cNvPr id="29" name="object 27">
              <a:extLst>
                <a:ext uri="{FF2B5EF4-FFF2-40B4-BE49-F238E27FC236}">
                  <a16:creationId xmlns:a16="http://schemas.microsoft.com/office/drawing/2014/main" id="{520D98BC-EC44-4EAA-925A-88EBDB3BA49A}"/>
                </a:ext>
              </a:extLst>
            </p:cNvPr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778328" y="3912876"/>
              <a:ext cx="1274762" cy="629444"/>
            </a:xfrm>
            <a:prstGeom prst="rect">
              <a:avLst/>
            </a:prstGeom>
          </p:spPr>
        </p:pic>
        <p:sp>
          <p:nvSpPr>
            <p:cNvPr id="30" name="object 28">
              <a:extLst>
                <a:ext uri="{FF2B5EF4-FFF2-40B4-BE49-F238E27FC236}">
                  <a16:creationId xmlns:a16="http://schemas.microsoft.com/office/drawing/2014/main" id="{7264F11F-2E6A-45FE-80C1-4AFEB864B30B}"/>
                </a:ext>
              </a:extLst>
            </p:cNvPr>
            <p:cNvSpPr/>
            <p:nvPr/>
          </p:nvSpPr>
          <p:spPr>
            <a:xfrm>
              <a:off x="4814887" y="3949436"/>
              <a:ext cx="1148080" cy="502920"/>
            </a:xfrm>
            <a:custGeom>
              <a:avLst/>
              <a:gdLst/>
              <a:ahLst/>
              <a:cxnLst/>
              <a:rect l="l" t="t" r="r" b="b"/>
              <a:pathLst>
                <a:path w="1148079" h="502920">
                  <a:moveTo>
                    <a:pt x="573881" y="0"/>
                  </a:moveTo>
                  <a:lnTo>
                    <a:pt x="501894" y="853"/>
                  </a:lnTo>
                  <a:lnTo>
                    <a:pt x="432576" y="3346"/>
                  </a:lnTo>
                  <a:lnTo>
                    <a:pt x="366465" y="7376"/>
                  </a:lnTo>
                  <a:lnTo>
                    <a:pt x="304097" y="12839"/>
                  </a:lnTo>
                  <a:lnTo>
                    <a:pt x="246010" y="19633"/>
                  </a:lnTo>
                  <a:lnTo>
                    <a:pt x="192744" y="27656"/>
                  </a:lnTo>
                  <a:lnTo>
                    <a:pt x="144834" y="36804"/>
                  </a:lnTo>
                  <a:lnTo>
                    <a:pt x="102820" y="46975"/>
                  </a:lnTo>
                  <a:lnTo>
                    <a:pt x="38628" y="69976"/>
                  </a:lnTo>
                  <a:lnTo>
                    <a:pt x="4471" y="95837"/>
                  </a:lnTo>
                  <a:lnTo>
                    <a:pt x="0" y="109582"/>
                  </a:lnTo>
                  <a:lnTo>
                    <a:pt x="0" y="392861"/>
                  </a:lnTo>
                  <a:lnTo>
                    <a:pt x="38628" y="432467"/>
                  </a:lnTo>
                  <a:lnTo>
                    <a:pt x="102820" y="455468"/>
                  </a:lnTo>
                  <a:lnTo>
                    <a:pt x="144834" y="465639"/>
                  </a:lnTo>
                  <a:lnTo>
                    <a:pt x="192744" y="474787"/>
                  </a:lnTo>
                  <a:lnTo>
                    <a:pt x="246010" y="482810"/>
                  </a:lnTo>
                  <a:lnTo>
                    <a:pt x="304097" y="489604"/>
                  </a:lnTo>
                  <a:lnTo>
                    <a:pt x="366465" y="495067"/>
                  </a:lnTo>
                  <a:lnTo>
                    <a:pt x="432576" y="499097"/>
                  </a:lnTo>
                  <a:lnTo>
                    <a:pt x="501894" y="501590"/>
                  </a:lnTo>
                  <a:lnTo>
                    <a:pt x="573881" y="502444"/>
                  </a:lnTo>
                  <a:lnTo>
                    <a:pt x="645867" y="501590"/>
                  </a:lnTo>
                  <a:lnTo>
                    <a:pt x="715185" y="499097"/>
                  </a:lnTo>
                  <a:lnTo>
                    <a:pt x="781297" y="495067"/>
                  </a:lnTo>
                  <a:lnTo>
                    <a:pt x="843665" y="489604"/>
                  </a:lnTo>
                  <a:lnTo>
                    <a:pt x="901752" y="482810"/>
                  </a:lnTo>
                  <a:lnTo>
                    <a:pt x="955018" y="474787"/>
                  </a:lnTo>
                  <a:lnTo>
                    <a:pt x="1002928" y="465639"/>
                  </a:lnTo>
                  <a:lnTo>
                    <a:pt x="1044942" y="455468"/>
                  </a:lnTo>
                  <a:lnTo>
                    <a:pt x="1109133" y="432467"/>
                  </a:lnTo>
                  <a:lnTo>
                    <a:pt x="1143291" y="406606"/>
                  </a:lnTo>
                  <a:lnTo>
                    <a:pt x="1147762" y="392861"/>
                  </a:lnTo>
                  <a:lnTo>
                    <a:pt x="1147762" y="109582"/>
                  </a:lnTo>
                  <a:lnTo>
                    <a:pt x="1109133" y="69976"/>
                  </a:lnTo>
                  <a:lnTo>
                    <a:pt x="1044942" y="46975"/>
                  </a:lnTo>
                  <a:lnTo>
                    <a:pt x="1002928" y="36804"/>
                  </a:lnTo>
                  <a:lnTo>
                    <a:pt x="955018" y="27656"/>
                  </a:lnTo>
                  <a:lnTo>
                    <a:pt x="901752" y="19633"/>
                  </a:lnTo>
                  <a:lnTo>
                    <a:pt x="843665" y="12839"/>
                  </a:lnTo>
                  <a:lnTo>
                    <a:pt x="781297" y="7376"/>
                  </a:lnTo>
                  <a:lnTo>
                    <a:pt x="715185" y="3346"/>
                  </a:lnTo>
                  <a:lnTo>
                    <a:pt x="645867" y="853"/>
                  </a:lnTo>
                  <a:lnTo>
                    <a:pt x="573881" y="0"/>
                  </a:lnTo>
                  <a:close/>
                </a:path>
              </a:pathLst>
            </a:custGeom>
            <a:solidFill>
              <a:srgbClr val="B3B3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29">
              <a:extLst>
                <a:ext uri="{FF2B5EF4-FFF2-40B4-BE49-F238E27FC236}">
                  <a16:creationId xmlns:a16="http://schemas.microsoft.com/office/drawing/2014/main" id="{0059643E-9454-404A-A7A1-02E6736BC2E2}"/>
                </a:ext>
              </a:extLst>
            </p:cNvPr>
            <p:cNvSpPr/>
            <p:nvPr/>
          </p:nvSpPr>
          <p:spPr>
            <a:xfrm>
              <a:off x="4814887" y="3949436"/>
              <a:ext cx="1148080" cy="219710"/>
            </a:xfrm>
            <a:custGeom>
              <a:avLst/>
              <a:gdLst/>
              <a:ahLst/>
              <a:cxnLst/>
              <a:rect l="l" t="t" r="r" b="b"/>
              <a:pathLst>
                <a:path w="1148079" h="219710">
                  <a:moveTo>
                    <a:pt x="573881" y="0"/>
                  </a:moveTo>
                  <a:lnTo>
                    <a:pt x="501894" y="853"/>
                  </a:lnTo>
                  <a:lnTo>
                    <a:pt x="432576" y="3346"/>
                  </a:lnTo>
                  <a:lnTo>
                    <a:pt x="366465" y="7376"/>
                  </a:lnTo>
                  <a:lnTo>
                    <a:pt x="304097" y="12839"/>
                  </a:lnTo>
                  <a:lnTo>
                    <a:pt x="246010" y="19633"/>
                  </a:lnTo>
                  <a:lnTo>
                    <a:pt x="192744" y="27656"/>
                  </a:lnTo>
                  <a:lnTo>
                    <a:pt x="144834" y="36804"/>
                  </a:lnTo>
                  <a:lnTo>
                    <a:pt x="102820" y="46975"/>
                  </a:lnTo>
                  <a:lnTo>
                    <a:pt x="38628" y="69976"/>
                  </a:lnTo>
                  <a:lnTo>
                    <a:pt x="4471" y="95837"/>
                  </a:lnTo>
                  <a:lnTo>
                    <a:pt x="0" y="109582"/>
                  </a:lnTo>
                  <a:lnTo>
                    <a:pt x="4471" y="123328"/>
                  </a:lnTo>
                  <a:lnTo>
                    <a:pt x="38628" y="149189"/>
                  </a:lnTo>
                  <a:lnTo>
                    <a:pt x="102820" y="172190"/>
                  </a:lnTo>
                  <a:lnTo>
                    <a:pt x="144834" y="182361"/>
                  </a:lnTo>
                  <a:lnTo>
                    <a:pt x="192744" y="191509"/>
                  </a:lnTo>
                  <a:lnTo>
                    <a:pt x="246010" y="199532"/>
                  </a:lnTo>
                  <a:lnTo>
                    <a:pt x="304097" y="206326"/>
                  </a:lnTo>
                  <a:lnTo>
                    <a:pt x="366465" y="211789"/>
                  </a:lnTo>
                  <a:lnTo>
                    <a:pt x="432576" y="215819"/>
                  </a:lnTo>
                  <a:lnTo>
                    <a:pt x="501894" y="218312"/>
                  </a:lnTo>
                  <a:lnTo>
                    <a:pt x="573881" y="219165"/>
                  </a:lnTo>
                  <a:lnTo>
                    <a:pt x="645867" y="218312"/>
                  </a:lnTo>
                  <a:lnTo>
                    <a:pt x="715185" y="215819"/>
                  </a:lnTo>
                  <a:lnTo>
                    <a:pt x="781297" y="211789"/>
                  </a:lnTo>
                  <a:lnTo>
                    <a:pt x="843665" y="206326"/>
                  </a:lnTo>
                  <a:lnTo>
                    <a:pt x="901752" y="199532"/>
                  </a:lnTo>
                  <a:lnTo>
                    <a:pt x="955018" y="191509"/>
                  </a:lnTo>
                  <a:lnTo>
                    <a:pt x="1002928" y="182361"/>
                  </a:lnTo>
                  <a:lnTo>
                    <a:pt x="1044942" y="172190"/>
                  </a:lnTo>
                  <a:lnTo>
                    <a:pt x="1109133" y="149189"/>
                  </a:lnTo>
                  <a:lnTo>
                    <a:pt x="1143291" y="123328"/>
                  </a:lnTo>
                  <a:lnTo>
                    <a:pt x="1147762" y="109582"/>
                  </a:lnTo>
                  <a:lnTo>
                    <a:pt x="1143291" y="95837"/>
                  </a:lnTo>
                  <a:lnTo>
                    <a:pt x="1109133" y="69976"/>
                  </a:lnTo>
                  <a:lnTo>
                    <a:pt x="1044942" y="46975"/>
                  </a:lnTo>
                  <a:lnTo>
                    <a:pt x="1002928" y="36804"/>
                  </a:lnTo>
                  <a:lnTo>
                    <a:pt x="955018" y="27656"/>
                  </a:lnTo>
                  <a:lnTo>
                    <a:pt x="901752" y="19633"/>
                  </a:lnTo>
                  <a:lnTo>
                    <a:pt x="843665" y="12839"/>
                  </a:lnTo>
                  <a:lnTo>
                    <a:pt x="781297" y="7376"/>
                  </a:lnTo>
                  <a:lnTo>
                    <a:pt x="715185" y="3346"/>
                  </a:lnTo>
                  <a:lnTo>
                    <a:pt x="645867" y="853"/>
                  </a:lnTo>
                  <a:lnTo>
                    <a:pt x="573881" y="0"/>
                  </a:lnTo>
                  <a:close/>
                </a:path>
              </a:pathLst>
            </a:custGeom>
            <a:solidFill>
              <a:srgbClr val="FFFFFF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0">
              <a:extLst>
                <a:ext uri="{FF2B5EF4-FFF2-40B4-BE49-F238E27FC236}">
                  <a16:creationId xmlns:a16="http://schemas.microsoft.com/office/drawing/2014/main" id="{D427BD14-00C6-49AE-83EF-287CC8B68003}"/>
                </a:ext>
              </a:extLst>
            </p:cNvPr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435678" y="3341376"/>
              <a:ext cx="1274762" cy="629444"/>
            </a:xfrm>
            <a:prstGeom prst="rect">
              <a:avLst/>
            </a:prstGeom>
          </p:spPr>
        </p:pic>
        <p:sp>
          <p:nvSpPr>
            <p:cNvPr id="33" name="object 31">
              <a:extLst>
                <a:ext uri="{FF2B5EF4-FFF2-40B4-BE49-F238E27FC236}">
                  <a16:creationId xmlns:a16="http://schemas.microsoft.com/office/drawing/2014/main" id="{C73C3E67-88FD-4B10-BD24-B5E2B31AC4D1}"/>
                </a:ext>
              </a:extLst>
            </p:cNvPr>
            <p:cNvSpPr/>
            <p:nvPr/>
          </p:nvSpPr>
          <p:spPr>
            <a:xfrm>
              <a:off x="6472237" y="3377936"/>
              <a:ext cx="1148080" cy="502920"/>
            </a:xfrm>
            <a:custGeom>
              <a:avLst/>
              <a:gdLst/>
              <a:ahLst/>
              <a:cxnLst/>
              <a:rect l="l" t="t" r="r" b="b"/>
              <a:pathLst>
                <a:path w="1148079" h="502920">
                  <a:moveTo>
                    <a:pt x="573881" y="0"/>
                  </a:moveTo>
                  <a:lnTo>
                    <a:pt x="501894" y="853"/>
                  </a:lnTo>
                  <a:lnTo>
                    <a:pt x="432576" y="3346"/>
                  </a:lnTo>
                  <a:lnTo>
                    <a:pt x="366465" y="7376"/>
                  </a:lnTo>
                  <a:lnTo>
                    <a:pt x="304097" y="12839"/>
                  </a:lnTo>
                  <a:lnTo>
                    <a:pt x="246010" y="19633"/>
                  </a:lnTo>
                  <a:lnTo>
                    <a:pt x="192744" y="27656"/>
                  </a:lnTo>
                  <a:lnTo>
                    <a:pt x="144834" y="36804"/>
                  </a:lnTo>
                  <a:lnTo>
                    <a:pt x="102820" y="46976"/>
                  </a:lnTo>
                  <a:lnTo>
                    <a:pt x="38628" y="69977"/>
                  </a:lnTo>
                  <a:lnTo>
                    <a:pt x="4471" y="95837"/>
                  </a:lnTo>
                  <a:lnTo>
                    <a:pt x="0" y="109583"/>
                  </a:lnTo>
                  <a:lnTo>
                    <a:pt x="0" y="392861"/>
                  </a:lnTo>
                  <a:lnTo>
                    <a:pt x="38628" y="432467"/>
                  </a:lnTo>
                  <a:lnTo>
                    <a:pt x="102820" y="455468"/>
                  </a:lnTo>
                  <a:lnTo>
                    <a:pt x="144834" y="465639"/>
                  </a:lnTo>
                  <a:lnTo>
                    <a:pt x="192744" y="474788"/>
                  </a:lnTo>
                  <a:lnTo>
                    <a:pt x="246010" y="482810"/>
                  </a:lnTo>
                  <a:lnTo>
                    <a:pt x="304097" y="489604"/>
                  </a:lnTo>
                  <a:lnTo>
                    <a:pt x="366465" y="495068"/>
                  </a:lnTo>
                  <a:lnTo>
                    <a:pt x="432576" y="499097"/>
                  </a:lnTo>
                  <a:lnTo>
                    <a:pt x="501894" y="501590"/>
                  </a:lnTo>
                  <a:lnTo>
                    <a:pt x="573881" y="502444"/>
                  </a:lnTo>
                  <a:lnTo>
                    <a:pt x="645867" y="501590"/>
                  </a:lnTo>
                  <a:lnTo>
                    <a:pt x="715185" y="499097"/>
                  </a:lnTo>
                  <a:lnTo>
                    <a:pt x="781297" y="495068"/>
                  </a:lnTo>
                  <a:lnTo>
                    <a:pt x="843665" y="489604"/>
                  </a:lnTo>
                  <a:lnTo>
                    <a:pt x="901752" y="482810"/>
                  </a:lnTo>
                  <a:lnTo>
                    <a:pt x="955018" y="474788"/>
                  </a:lnTo>
                  <a:lnTo>
                    <a:pt x="1002928" y="465639"/>
                  </a:lnTo>
                  <a:lnTo>
                    <a:pt x="1044942" y="455468"/>
                  </a:lnTo>
                  <a:lnTo>
                    <a:pt x="1109133" y="432467"/>
                  </a:lnTo>
                  <a:lnTo>
                    <a:pt x="1143291" y="406607"/>
                  </a:lnTo>
                  <a:lnTo>
                    <a:pt x="1147762" y="392861"/>
                  </a:lnTo>
                  <a:lnTo>
                    <a:pt x="1147762" y="109583"/>
                  </a:lnTo>
                  <a:lnTo>
                    <a:pt x="1109133" y="69977"/>
                  </a:lnTo>
                  <a:lnTo>
                    <a:pt x="1044942" y="46976"/>
                  </a:lnTo>
                  <a:lnTo>
                    <a:pt x="1002928" y="36804"/>
                  </a:lnTo>
                  <a:lnTo>
                    <a:pt x="955018" y="27656"/>
                  </a:lnTo>
                  <a:lnTo>
                    <a:pt x="901752" y="19633"/>
                  </a:lnTo>
                  <a:lnTo>
                    <a:pt x="843665" y="12839"/>
                  </a:lnTo>
                  <a:lnTo>
                    <a:pt x="781297" y="7376"/>
                  </a:lnTo>
                  <a:lnTo>
                    <a:pt x="715185" y="3346"/>
                  </a:lnTo>
                  <a:lnTo>
                    <a:pt x="645867" y="853"/>
                  </a:lnTo>
                  <a:lnTo>
                    <a:pt x="573881" y="0"/>
                  </a:lnTo>
                  <a:close/>
                </a:path>
              </a:pathLst>
            </a:custGeom>
            <a:solidFill>
              <a:srgbClr val="B3B3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2">
              <a:extLst>
                <a:ext uri="{FF2B5EF4-FFF2-40B4-BE49-F238E27FC236}">
                  <a16:creationId xmlns:a16="http://schemas.microsoft.com/office/drawing/2014/main" id="{8EA8BAAD-8BD5-42C0-9F96-EAA2272392F4}"/>
                </a:ext>
              </a:extLst>
            </p:cNvPr>
            <p:cNvSpPr/>
            <p:nvPr/>
          </p:nvSpPr>
          <p:spPr>
            <a:xfrm>
              <a:off x="6472237" y="3377936"/>
              <a:ext cx="1148080" cy="219710"/>
            </a:xfrm>
            <a:custGeom>
              <a:avLst/>
              <a:gdLst/>
              <a:ahLst/>
              <a:cxnLst/>
              <a:rect l="l" t="t" r="r" b="b"/>
              <a:pathLst>
                <a:path w="1148079" h="219710">
                  <a:moveTo>
                    <a:pt x="573881" y="0"/>
                  </a:moveTo>
                  <a:lnTo>
                    <a:pt x="501894" y="853"/>
                  </a:lnTo>
                  <a:lnTo>
                    <a:pt x="432576" y="3346"/>
                  </a:lnTo>
                  <a:lnTo>
                    <a:pt x="366465" y="7376"/>
                  </a:lnTo>
                  <a:lnTo>
                    <a:pt x="304097" y="12839"/>
                  </a:lnTo>
                  <a:lnTo>
                    <a:pt x="246010" y="19633"/>
                  </a:lnTo>
                  <a:lnTo>
                    <a:pt x="192744" y="27656"/>
                  </a:lnTo>
                  <a:lnTo>
                    <a:pt x="144834" y="36804"/>
                  </a:lnTo>
                  <a:lnTo>
                    <a:pt x="102820" y="46976"/>
                  </a:lnTo>
                  <a:lnTo>
                    <a:pt x="38628" y="69977"/>
                  </a:lnTo>
                  <a:lnTo>
                    <a:pt x="4471" y="95837"/>
                  </a:lnTo>
                  <a:lnTo>
                    <a:pt x="0" y="109583"/>
                  </a:lnTo>
                  <a:lnTo>
                    <a:pt x="4471" y="123328"/>
                  </a:lnTo>
                  <a:lnTo>
                    <a:pt x="38628" y="149189"/>
                  </a:lnTo>
                  <a:lnTo>
                    <a:pt x="102820" y="172190"/>
                  </a:lnTo>
                  <a:lnTo>
                    <a:pt x="144834" y="182361"/>
                  </a:lnTo>
                  <a:lnTo>
                    <a:pt x="192744" y="191509"/>
                  </a:lnTo>
                  <a:lnTo>
                    <a:pt x="246010" y="199532"/>
                  </a:lnTo>
                  <a:lnTo>
                    <a:pt x="304097" y="206326"/>
                  </a:lnTo>
                  <a:lnTo>
                    <a:pt x="366465" y="211790"/>
                  </a:lnTo>
                  <a:lnTo>
                    <a:pt x="432576" y="215819"/>
                  </a:lnTo>
                  <a:lnTo>
                    <a:pt x="501894" y="218312"/>
                  </a:lnTo>
                  <a:lnTo>
                    <a:pt x="573881" y="219166"/>
                  </a:lnTo>
                  <a:lnTo>
                    <a:pt x="645867" y="218312"/>
                  </a:lnTo>
                  <a:lnTo>
                    <a:pt x="715185" y="215819"/>
                  </a:lnTo>
                  <a:lnTo>
                    <a:pt x="781297" y="211790"/>
                  </a:lnTo>
                  <a:lnTo>
                    <a:pt x="843665" y="206326"/>
                  </a:lnTo>
                  <a:lnTo>
                    <a:pt x="901752" y="199532"/>
                  </a:lnTo>
                  <a:lnTo>
                    <a:pt x="955018" y="191509"/>
                  </a:lnTo>
                  <a:lnTo>
                    <a:pt x="1002928" y="182361"/>
                  </a:lnTo>
                  <a:lnTo>
                    <a:pt x="1044942" y="172190"/>
                  </a:lnTo>
                  <a:lnTo>
                    <a:pt x="1109133" y="149189"/>
                  </a:lnTo>
                  <a:lnTo>
                    <a:pt x="1143291" y="123328"/>
                  </a:lnTo>
                  <a:lnTo>
                    <a:pt x="1147762" y="109583"/>
                  </a:lnTo>
                  <a:lnTo>
                    <a:pt x="1143291" y="95837"/>
                  </a:lnTo>
                  <a:lnTo>
                    <a:pt x="1109133" y="69977"/>
                  </a:lnTo>
                  <a:lnTo>
                    <a:pt x="1044942" y="46976"/>
                  </a:lnTo>
                  <a:lnTo>
                    <a:pt x="1002928" y="36804"/>
                  </a:lnTo>
                  <a:lnTo>
                    <a:pt x="955018" y="27656"/>
                  </a:lnTo>
                  <a:lnTo>
                    <a:pt x="901752" y="19633"/>
                  </a:lnTo>
                  <a:lnTo>
                    <a:pt x="843665" y="12839"/>
                  </a:lnTo>
                  <a:lnTo>
                    <a:pt x="781297" y="7376"/>
                  </a:lnTo>
                  <a:lnTo>
                    <a:pt x="715185" y="3346"/>
                  </a:lnTo>
                  <a:lnTo>
                    <a:pt x="645867" y="853"/>
                  </a:lnTo>
                  <a:lnTo>
                    <a:pt x="573881" y="0"/>
                  </a:lnTo>
                  <a:close/>
                </a:path>
              </a:pathLst>
            </a:custGeom>
            <a:solidFill>
              <a:srgbClr val="FFFFFF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6" name="object 34">
            <a:extLst>
              <a:ext uri="{FF2B5EF4-FFF2-40B4-BE49-F238E27FC236}">
                <a16:creationId xmlns:a16="http://schemas.microsoft.com/office/drawing/2014/main" id="{864A363D-8CED-4208-AAC8-A220EB040487}"/>
              </a:ext>
            </a:extLst>
          </p:cNvPr>
          <p:cNvGrpSpPr/>
          <p:nvPr/>
        </p:nvGrpSpPr>
        <p:grpSpPr>
          <a:xfrm>
            <a:off x="1259659" y="3862470"/>
            <a:ext cx="1275080" cy="629920"/>
            <a:chOff x="1259659" y="3862470"/>
            <a:chExt cx="1275080" cy="629920"/>
          </a:xfrm>
        </p:grpSpPr>
        <p:pic>
          <p:nvPicPr>
            <p:cNvPr id="37" name="object 35">
              <a:extLst>
                <a:ext uri="{FF2B5EF4-FFF2-40B4-BE49-F238E27FC236}">
                  <a16:creationId xmlns:a16="http://schemas.microsoft.com/office/drawing/2014/main" id="{B84CAAB7-7AB9-4C0D-8162-97FD6CD6DE09}"/>
                </a:ext>
              </a:extLst>
            </p:cNvPr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59659" y="3862470"/>
              <a:ext cx="1274762" cy="629442"/>
            </a:xfrm>
            <a:prstGeom prst="rect">
              <a:avLst/>
            </a:prstGeom>
          </p:spPr>
        </p:pic>
        <p:sp>
          <p:nvSpPr>
            <p:cNvPr id="38" name="object 36">
              <a:extLst>
                <a:ext uri="{FF2B5EF4-FFF2-40B4-BE49-F238E27FC236}">
                  <a16:creationId xmlns:a16="http://schemas.microsoft.com/office/drawing/2014/main" id="{A9A7A88A-4728-4D52-8AF9-5031B7D7CDB7}"/>
                </a:ext>
              </a:extLst>
            </p:cNvPr>
            <p:cNvSpPr/>
            <p:nvPr/>
          </p:nvSpPr>
          <p:spPr>
            <a:xfrm>
              <a:off x="1296219" y="3899030"/>
              <a:ext cx="1148080" cy="502920"/>
            </a:xfrm>
            <a:custGeom>
              <a:avLst/>
              <a:gdLst/>
              <a:ahLst/>
              <a:cxnLst/>
              <a:rect l="l" t="t" r="r" b="b"/>
              <a:pathLst>
                <a:path w="1148080" h="502920">
                  <a:moveTo>
                    <a:pt x="573881" y="0"/>
                  </a:moveTo>
                  <a:lnTo>
                    <a:pt x="501894" y="853"/>
                  </a:lnTo>
                  <a:lnTo>
                    <a:pt x="432577" y="3346"/>
                  </a:lnTo>
                  <a:lnTo>
                    <a:pt x="366465" y="7376"/>
                  </a:lnTo>
                  <a:lnTo>
                    <a:pt x="304097" y="12839"/>
                  </a:lnTo>
                  <a:lnTo>
                    <a:pt x="246011" y="19633"/>
                  </a:lnTo>
                  <a:lnTo>
                    <a:pt x="192744" y="27656"/>
                  </a:lnTo>
                  <a:lnTo>
                    <a:pt x="144835" y="36804"/>
                  </a:lnTo>
                  <a:lnTo>
                    <a:pt x="102821" y="46975"/>
                  </a:lnTo>
                  <a:lnTo>
                    <a:pt x="38629" y="69976"/>
                  </a:lnTo>
                  <a:lnTo>
                    <a:pt x="4472" y="95837"/>
                  </a:lnTo>
                  <a:lnTo>
                    <a:pt x="0" y="392860"/>
                  </a:lnTo>
                  <a:lnTo>
                    <a:pt x="4471" y="406605"/>
                  </a:lnTo>
                  <a:lnTo>
                    <a:pt x="38628" y="432466"/>
                  </a:lnTo>
                  <a:lnTo>
                    <a:pt x="102820" y="455467"/>
                  </a:lnTo>
                  <a:lnTo>
                    <a:pt x="144834" y="465638"/>
                  </a:lnTo>
                  <a:lnTo>
                    <a:pt x="192743" y="474786"/>
                  </a:lnTo>
                  <a:lnTo>
                    <a:pt x="246010" y="482809"/>
                  </a:lnTo>
                  <a:lnTo>
                    <a:pt x="304096" y="489603"/>
                  </a:lnTo>
                  <a:lnTo>
                    <a:pt x="366464" y="495066"/>
                  </a:lnTo>
                  <a:lnTo>
                    <a:pt x="432576" y="499096"/>
                  </a:lnTo>
                  <a:lnTo>
                    <a:pt x="501894" y="501589"/>
                  </a:lnTo>
                  <a:lnTo>
                    <a:pt x="573881" y="502442"/>
                  </a:lnTo>
                  <a:lnTo>
                    <a:pt x="645867" y="501589"/>
                  </a:lnTo>
                  <a:lnTo>
                    <a:pt x="715185" y="499096"/>
                  </a:lnTo>
                  <a:lnTo>
                    <a:pt x="781297" y="495066"/>
                  </a:lnTo>
                  <a:lnTo>
                    <a:pt x="843665" y="489603"/>
                  </a:lnTo>
                  <a:lnTo>
                    <a:pt x="901751" y="482809"/>
                  </a:lnTo>
                  <a:lnTo>
                    <a:pt x="955017" y="474786"/>
                  </a:lnTo>
                  <a:lnTo>
                    <a:pt x="1002926" y="465638"/>
                  </a:lnTo>
                  <a:lnTo>
                    <a:pt x="1044941" y="455467"/>
                  </a:lnTo>
                  <a:lnTo>
                    <a:pt x="1109132" y="432466"/>
                  </a:lnTo>
                  <a:lnTo>
                    <a:pt x="1143289" y="406605"/>
                  </a:lnTo>
                  <a:lnTo>
                    <a:pt x="1147762" y="109582"/>
                  </a:lnTo>
                  <a:lnTo>
                    <a:pt x="1143291" y="95837"/>
                  </a:lnTo>
                  <a:lnTo>
                    <a:pt x="1109133" y="69976"/>
                  </a:lnTo>
                  <a:lnTo>
                    <a:pt x="1044942" y="46975"/>
                  </a:lnTo>
                  <a:lnTo>
                    <a:pt x="1002928" y="36804"/>
                  </a:lnTo>
                  <a:lnTo>
                    <a:pt x="955018" y="27656"/>
                  </a:lnTo>
                  <a:lnTo>
                    <a:pt x="901752" y="19633"/>
                  </a:lnTo>
                  <a:lnTo>
                    <a:pt x="843665" y="12839"/>
                  </a:lnTo>
                  <a:lnTo>
                    <a:pt x="781297" y="7376"/>
                  </a:lnTo>
                  <a:lnTo>
                    <a:pt x="715185" y="3346"/>
                  </a:lnTo>
                  <a:lnTo>
                    <a:pt x="645867" y="853"/>
                  </a:lnTo>
                  <a:lnTo>
                    <a:pt x="573881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7">
              <a:extLst>
                <a:ext uri="{FF2B5EF4-FFF2-40B4-BE49-F238E27FC236}">
                  <a16:creationId xmlns:a16="http://schemas.microsoft.com/office/drawing/2014/main" id="{BEABFB88-DF22-4565-9946-B0E26FD53B0B}"/>
                </a:ext>
              </a:extLst>
            </p:cNvPr>
            <p:cNvSpPr/>
            <p:nvPr/>
          </p:nvSpPr>
          <p:spPr>
            <a:xfrm>
              <a:off x="1296220" y="3899030"/>
              <a:ext cx="1148080" cy="219710"/>
            </a:xfrm>
            <a:custGeom>
              <a:avLst/>
              <a:gdLst/>
              <a:ahLst/>
              <a:cxnLst/>
              <a:rect l="l" t="t" r="r" b="b"/>
              <a:pathLst>
                <a:path w="1148080" h="219710">
                  <a:moveTo>
                    <a:pt x="573879" y="0"/>
                  </a:moveTo>
                  <a:lnTo>
                    <a:pt x="501893" y="853"/>
                  </a:lnTo>
                  <a:lnTo>
                    <a:pt x="432575" y="3346"/>
                  </a:lnTo>
                  <a:lnTo>
                    <a:pt x="366464" y="7376"/>
                  </a:lnTo>
                  <a:lnTo>
                    <a:pt x="304096" y="12839"/>
                  </a:lnTo>
                  <a:lnTo>
                    <a:pt x="246010" y="19633"/>
                  </a:lnTo>
                  <a:lnTo>
                    <a:pt x="192743" y="27656"/>
                  </a:lnTo>
                  <a:lnTo>
                    <a:pt x="144834" y="36804"/>
                  </a:lnTo>
                  <a:lnTo>
                    <a:pt x="102820" y="46975"/>
                  </a:lnTo>
                  <a:lnTo>
                    <a:pt x="38628" y="69976"/>
                  </a:lnTo>
                  <a:lnTo>
                    <a:pt x="4471" y="95837"/>
                  </a:lnTo>
                  <a:lnTo>
                    <a:pt x="0" y="109582"/>
                  </a:lnTo>
                  <a:lnTo>
                    <a:pt x="4471" y="123328"/>
                  </a:lnTo>
                  <a:lnTo>
                    <a:pt x="38628" y="149189"/>
                  </a:lnTo>
                  <a:lnTo>
                    <a:pt x="102820" y="172190"/>
                  </a:lnTo>
                  <a:lnTo>
                    <a:pt x="144834" y="182361"/>
                  </a:lnTo>
                  <a:lnTo>
                    <a:pt x="192743" y="191509"/>
                  </a:lnTo>
                  <a:lnTo>
                    <a:pt x="246010" y="199532"/>
                  </a:lnTo>
                  <a:lnTo>
                    <a:pt x="304096" y="206326"/>
                  </a:lnTo>
                  <a:lnTo>
                    <a:pt x="366464" y="211789"/>
                  </a:lnTo>
                  <a:lnTo>
                    <a:pt x="432575" y="215819"/>
                  </a:lnTo>
                  <a:lnTo>
                    <a:pt x="501893" y="218312"/>
                  </a:lnTo>
                  <a:lnTo>
                    <a:pt x="573879" y="219166"/>
                  </a:lnTo>
                  <a:lnTo>
                    <a:pt x="645866" y="218312"/>
                  </a:lnTo>
                  <a:lnTo>
                    <a:pt x="715184" y="215819"/>
                  </a:lnTo>
                  <a:lnTo>
                    <a:pt x="781296" y="211789"/>
                  </a:lnTo>
                  <a:lnTo>
                    <a:pt x="843664" y="206326"/>
                  </a:lnTo>
                  <a:lnTo>
                    <a:pt x="901750" y="199532"/>
                  </a:lnTo>
                  <a:lnTo>
                    <a:pt x="955017" y="191509"/>
                  </a:lnTo>
                  <a:lnTo>
                    <a:pt x="1002926" y="182361"/>
                  </a:lnTo>
                  <a:lnTo>
                    <a:pt x="1044940" y="172190"/>
                  </a:lnTo>
                  <a:lnTo>
                    <a:pt x="1109132" y="149189"/>
                  </a:lnTo>
                  <a:lnTo>
                    <a:pt x="1143289" y="123328"/>
                  </a:lnTo>
                  <a:lnTo>
                    <a:pt x="1147761" y="109582"/>
                  </a:lnTo>
                  <a:lnTo>
                    <a:pt x="1143289" y="95837"/>
                  </a:lnTo>
                  <a:lnTo>
                    <a:pt x="1109132" y="69976"/>
                  </a:lnTo>
                  <a:lnTo>
                    <a:pt x="1044940" y="46975"/>
                  </a:lnTo>
                  <a:lnTo>
                    <a:pt x="1002926" y="36804"/>
                  </a:lnTo>
                  <a:lnTo>
                    <a:pt x="955017" y="27656"/>
                  </a:lnTo>
                  <a:lnTo>
                    <a:pt x="901750" y="19633"/>
                  </a:lnTo>
                  <a:lnTo>
                    <a:pt x="843664" y="12839"/>
                  </a:lnTo>
                  <a:lnTo>
                    <a:pt x="781296" y="7376"/>
                  </a:lnTo>
                  <a:lnTo>
                    <a:pt x="715184" y="3346"/>
                  </a:lnTo>
                  <a:lnTo>
                    <a:pt x="645866" y="853"/>
                  </a:lnTo>
                  <a:lnTo>
                    <a:pt x="573879" y="0"/>
                  </a:lnTo>
                  <a:close/>
                </a:path>
              </a:pathLst>
            </a:custGeom>
            <a:solidFill>
              <a:srgbClr val="FFFFFF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6" name="object 44">
            <a:extLst>
              <a:ext uri="{FF2B5EF4-FFF2-40B4-BE49-F238E27FC236}">
                <a16:creationId xmlns:a16="http://schemas.microsoft.com/office/drawing/2014/main" id="{D789D14C-37DE-4F01-871D-4AC8A50F53C4}"/>
              </a:ext>
            </a:extLst>
          </p:cNvPr>
          <p:cNvGrpSpPr/>
          <p:nvPr/>
        </p:nvGrpSpPr>
        <p:grpSpPr>
          <a:xfrm>
            <a:off x="2961459" y="2788527"/>
            <a:ext cx="1275080" cy="629920"/>
            <a:chOff x="2961459" y="2788527"/>
            <a:chExt cx="1275080" cy="629920"/>
          </a:xfrm>
        </p:grpSpPr>
        <p:pic>
          <p:nvPicPr>
            <p:cNvPr id="47" name="object 45">
              <a:extLst>
                <a:ext uri="{FF2B5EF4-FFF2-40B4-BE49-F238E27FC236}">
                  <a16:creationId xmlns:a16="http://schemas.microsoft.com/office/drawing/2014/main" id="{3C9DD0F7-C830-4C9F-9AA5-44B8365D790D}"/>
                </a:ext>
              </a:extLst>
            </p:cNvPr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961459" y="2788527"/>
              <a:ext cx="1274762" cy="629442"/>
            </a:xfrm>
            <a:prstGeom prst="rect">
              <a:avLst/>
            </a:prstGeom>
          </p:spPr>
        </p:pic>
        <p:sp>
          <p:nvSpPr>
            <p:cNvPr id="48" name="object 46">
              <a:extLst>
                <a:ext uri="{FF2B5EF4-FFF2-40B4-BE49-F238E27FC236}">
                  <a16:creationId xmlns:a16="http://schemas.microsoft.com/office/drawing/2014/main" id="{DD48AC89-25EA-4114-8F93-CC1050467321}"/>
                </a:ext>
              </a:extLst>
            </p:cNvPr>
            <p:cNvSpPr/>
            <p:nvPr/>
          </p:nvSpPr>
          <p:spPr>
            <a:xfrm>
              <a:off x="2998019" y="2825087"/>
              <a:ext cx="1148080" cy="502920"/>
            </a:xfrm>
            <a:custGeom>
              <a:avLst/>
              <a:gdLst/>
              <a:ahLst/>
              <a:cxnLst/>
              <a:rect l="l" t="t" r="r" b="b"/>
              <a:pathLst>
                <a:path w="1148079" h="502920">
                  <a:moveTo>
                    <a:pt x="573882" y="0"/>
                  </a:moveTo>
                  <a:lnTo>
                    <a:pt x="501895" y="853"/>
                  </a:lnTo>
                  <a:lnTo>
                    <a:pt x="432577" y="3346"/>
                  </a:lnTo>
                  <a:lnTo>
                    <a:pt x="366465" y="7376"/>
                  </a:lnTo>
                  <a:lnTo>
                    <a:pt x="304097" y="12839"/>
                  </a:lnTo>
                  <a:lnTo>
                    <a:pt x="246011" y="19633"/>
                  </a:lnTo>
                  <a:lnTo>
                    <a:pt x="192744" y="27656"/>
                  </a:lnTo>
                  <a:lnTo>
                    <a:pt x="144835" y="36804"/>
                  </a:lnTo>
                  <a:lnTo>
                    <a:pt x="102821" y="46975"/>
                  </a:lnTo>
                  <a:lnTo>
                    <a:pt x="38629" y="69976"/>
                  </a:lnTo>
                  <a:lnTo>
                    <a:pt x="4472" y="95837"/>
                  </a:lnTo>
                  <a:lnTo>
                    <a:pt x="0" y="392860"/>
                  </a:lnTo>
                  <a:lnTo>
                    <a:pt x="4471" y="406606"/>
                  </a:lnTo>
                  <a:lnTo>
                    <a:pt x="38628" y="432466"/>
                  </a:lnTo>
                  <a:lnTo>
                    <a:pt x="102820" y="455467"/>
                  </a:lnTo>
                  <a:lnTo>
                    <a:pt x="144834" y="465638"/>
                  </a:lnTo>
                  <a:lnTo>
                    <a:pt x="192743" y="474786"/>
                  </a:lnTo>
                  <a:lnTo>
                    <a:pt x="246010" y="482809"/>
                  </a:lnTo>
                  <a:lnTo>
                    <a:pt x="304096" y="489603"/>
                  </a:lnTo>
                  <a:lnTo>
                    <a:pt x="366464" y="495066"/>
                  </a:lnTo>
                  <a:lnTo>
                    <a:pt x="432576" y="499095"/>
                  </a:lnTo>
                  <a:lnTo>
                    <a:pt x="501894" y="501588"/>
                  </a:lnTo>
                  <a:lnTo>
                    <a:pt x="573881" y="502442"/>
                  </a:lnTo>
                  <a:lnTo>
                    <a:pt x="645867" y="501588"/>
                  </a:lnTo>
                  <a:lnTo>
                    <a:pt x="715185" y="499095"/>
                  </a:lnTo>
                  <a:lnTo>
                    <a:pt x="781297" y="495066"/>
                  </a:lnTo>
                  <a:lnTo>
                    <a:pt x="843665" y="489603"/>
                  </a:lnTo>
                  <a:lnTo>
                    <a:pt x="901751" y="482809"/>
                  </a:lnTo>
                  <a:lnTo>
                    <a:pt x="955018" y="474786"/>
                  </a:lnTo>
                  <a:lnTo>
                    <a:pt x="1002927" y="465638"/>
                  </a:lnTo>
                  <a:lnTo>
                    <a:pt x="1044941" y="455467"/>
                  </a:lnTo>
                  <a:lnTo>
                    <a:pt x="1109133" y="432466"/>
                  </a:lnTo>
                  <a:lnTo>
                    <a:pt x="1143291" y="406606"/>
                  </a:lnTo>
                  <a:lnTo>
                    <a:pt x="1147762" y="392860"/>
                  </a:lnTo>
                  <a:lnTo>
                    <a:pt x="1147762" y="109583"/>
                  </a:lnTo>
                  <a:lnTo>
                    <a:pt x="1109133" y="69976"/>
                  </a:lnTo>
                  <a:lnTo>
                    <a:pt x="1044942" y="46975"/>
                  </a:lnTo>
                  <a:lnTo>
                    <a:pt x="1002928" y="36804"/>
                  </a:lnTo>
                  <a:lnTo>
                    <a:pt x="955018" y="27656"/>
                  </a:lnTo>
                  <a:lnTo>
                    <a:pt x="901752" y="19633"/>
                  </a:lnTo>
                  <a:lnTo>
                    <a:pt x="843666" y="12839"/>
                  </a:lnTo>
                  <a:lnTo>
                    <a:pt x="781298" y="7376"/>
                  </a:lnTo>
                  <a:lnTo>
                    <a:pt x="715186" y="3346"/>
                  </a:lnTo>
                  <a:lnTo>
                    <a:pt x="645868" y="853"/>
                  </a:lnTo>
                  <a:lnTo>
                    <a:pt x="57388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7">
              <a:extLst>
                <a:ext uri="{FF2B5EF4-FFF2-40B4-BE49-F238E27FC236}">
                  <a16:creationId xmlns:a16="http://schemas.microsoft.com/office/drawing/2014/main" id="{36E1B689-17D7-49C2-9101-E71C5525D24A}"/>
                </a:ext>
              </a:extLst>
            </p:cNvPr>
            <p:cNvSpPr/>
            <p:nvPr/>
          </p:nvSpPr>
          <p:spPr>
            <a:xfrm>
              <a:off x="2998020" y="2825087"/>
              <a:ext cx="1148080" cy="219710"/>
            </a:xfrm>
            <a:custGeom>
              <a:avLst/>
              <a:gdLst/>
              <a:ahLst/>
              <a:cxnLst/>
              <a:rect l="l" t="t" r="r" b="b"/>
              <a:pathLst>
                <a:path w="1148079" h="219710">
                  <a:moveTo>
                    <a:pt x="573881" y="0"/>
                  </a:moveTo>
                  <a:lnTo>
                    <a:pt x="501894" y="853"/>
                  </a:lnTo>
                  <a:lnTo>
                    <a:pt x="432576" y="3346"/>
                  </a:lnTo>
                  <a:lnTo>
                    <a:pt x="366464" y="7376"/>
                  </a:lnTo>
                  <a:lnTo>
                    <a:pt x="304096" y="12839"/>
                  </a:lnTo>
                  <a:lnTo>
                    <a:pt x="246010" y="19633"/>
                  </a:lnTo>
                  <a:lnTo>
                    <a:pt x="192743" y="27656"/>
                  </a:lnTo>
                  <a:lnTo>
                    <a:pt x="144834" y="36804"/>
                  </a:lnTo>
                  <a:lnTo>
                    <a:pt x="102820" y="46975"/>
                  </a:lnTo>
                  <a:lnTo>
                    <a:pt x="38628" y="69976"/>
                  </a:lnTo>
                  <a:lnTo>
                    <a:pt x="4471" y="95837"/>
                  </a:lnTo>
                  <a:lnTo>
                    <a:pt x="0" y="109583"/>
                  </a:lnTo>
                  <a:lnTo>
                    <a:pt x="4471" y="123328"/>
                  </a:lnTo>
                  <a:lnTo>
                    <a:pt x="38628" y="149189"/>
                  </a:lnTo>
                  <a:lnTo>
                    <a:pt x="102820" y="172190"/>
                  </a:lnTo>
                  <a:lnTo>
                    <a:pt x="144834" y="182361"/>
                  </a:lnTo>
                  <a:lnTo>
                    <a:pt x="192743" y="191509"/>
                  </a:lnTo>
                  <a:lnTo>
                    <a:pt x="246010" y="199532"/>
                  </a:lnTo>
                  <a:lnTo>
                    <a:pt x="304096" y="206326"/>
                  </a:lnTo>
                  <a:lnTo>
                    <a:pt x="366464" y="211790"/>
                  </a:lnTo>
                  <a:lnTo>
                    <a:pt x="432576" y="215819"/>
                  </a:lnTo>
                  <a:lnTo>
                    <a:pt x="501894" y="218312"/>
                  </a:lnTo>
                  <a:lnTo>
                    <a:pt x="573881" y="219166"/>
                  </a:lnTo>
                  <a:lnTo>
                    <a:pt x="645867" y="218312"/>
                  </a:lnTo>
                  <a:lnTo>
                    <a:pt x="715185" y="215819"/>
                  </a:lnTo>
                  <a:lnTo>
                    <a:pt x="781297" y="211790"/>
                  </a:lnTo>
                  <a:lnTo>
                    <a:pt x="843665" y="206326"/>
                  </a:lnTo>
                  <a:lnTo>
                    <a:pt x="901751" y="199532"/>
                  </a:lnTo>
                  <a:lnTo>
                    <a:pt x="955017" y="191509"/>
                  </a:lnTo>
                  <a:lnTo>
                    <a:pt x="1002926" y="182361"/>
                  </a:lnTo>
                  <a:lnTo>
                    <a:pt x="1044941" y="172190"/>
                  </a:lnTo>
                  <a:lnTo>
                    <a:pt x="1109132" y="149189"/>
                  </a:lnTo>
                  <a:lnTo>
                    <a:pt x="1143289" y="123328"/>
                  </a:lnTo>
                  <a:lnTo>
                    <a:pt x="1147761" y="109583"/>
                  </a:lnTo>
                  <a:lnTo>
                    <a:pt x="1143289" y="95837"/>
                  </a:lnTo>
                  <a:lnTo>
                    <a:pt x="1109132" y="69976"/>
                  </a:lnTo>
                  <a:lnTo>
                    <a:pt x="1044941" y="46975"/>
                  </a:lnTo>
                  <a:lnTo>
                    <a:pt x="1002926" y="36804"/>
                  </a:lnTo>
                  <a:lnTo>
                    <a:pt x="955017" y="27656"/>
                  </a:lnTo>
                  <a:lnTo>
                    <a:pt x="901751" y="19633"/>
                  </a:lnTo>
                  <a:lnTo>
                    <a:pt x="843665" y="12839"/>
                  </a:lnTo>
                  <a:lnTo>
                    <a:pt x="781297" y="7376"/>
                  </a:lnTo>
                  <a:lnTo>
                    <a:pt x="715185" y="3346"/>
                  </a:lnTo>
                  <a:lnTo>
                    <a:pt x="645867" y="853"/>
                  </a:lnTo>
                  <a:lnTo>
                    <a:pt x="573881" y="0"/>
                  </a:lnTo>
                  <a:close/>
                </a:path>
              </a:pathLst>
            </a:custGeom>
            <a:solidFill>
              <a:srgbClr val="FFFFFF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1" name="object 49">
            <a:extLst>
              <a:ext uri="{FF2B5EF4-FFF2-40B4-BE49-F238E27FC236}">
                <a16:creationId xmlns:a16="http://schemas.microsoft.com/office/drawing/2014/main" id="{6B121023-A7DE-4089-8367-731E7E807A67}"/>
              </a:ext>
            </a:extLst>
          </p:cNvPr>
          <p:cNvGrpSpPr/>
          <p:nvPr/>
        </p:nvGrpSpPr>
        <p:grpSpPr>
          <a:xfrm>
            <a:off x="4777559" y="3611248"/>
            <a:ext cx="1275080" cy="629920"/>
            <a:chOff x="4777559" y="3611248"/>
            <a:chExt cx="1275080" cy="629920"/>
          </a:xfrm>
        </p:grpSpPr>
        <p:pic>
          <p:nvPicPr>
            <p:cNvPr id="52" name="object 50">
              <a:extLst>
                <a:ext uri="{FF2B5EF4-FFF2-40B4-BE49-F238E27FC236}">
                  <a16:creationId xmlns:a16="http://schemas.microsoft.com/office/drawing/2014/main" id="{102520B1-5FCE-44EA-9DC0-F0A06C25E8E9}"/>
                </a:ext>
              </a:extLst>
            </p:cNvPr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777559" y="3611248"/>
              <a:ext cx="1274762" cy="629442"/>
            </a:xfrm>
            <a:prstGeom prst="rect">
              <a:avLst/>
            </a:prstGeom>
          </p:spPr>
        </p:pic>
        <p:sp>
          <p:nvSpPr>
            <p:cNvPr id="53" name="object 51">
              <a:extLst>
                <a:ext uri="{FF2B5EF4-FFF2-40B4-BE49-F238E27FC236}">
                  <a16:creationId xmlns:a16="http://schemas.microsoft.com/office/drawing/2014/main" id="{CCABC5DC-F8F6-4787-A7E0-1FCD34E71D0A}"/>
                </a:ext>
              </a:extLst>
            </p:cNvPr>
            <p:cNvSpPr/>
            <p:nvPr/>
          </p:nvSpPr>
          <p:spPr>
            <a:xfrm>
              <a:off x="4814119" y="3647808"/>
              <a:ext cx="1148080" cy="502920"/>
            </a:xfrm>
            <a:custGeom>
              <a:avLst/>
              <a:gdLst/>
              <a:ahLst/>
              <a:cxnLst/>
              <a:rect l="l" t="t" r="r" b="b"/>
              <a:pathLst>
                <a:path w="1148079" h="502920">
                  <a:moveTo>
                    <a:pt x="573882" y="0"/>
                  </a:moveTo>
                  <a:lnTo>
                    <a:pt x="501895" y="853"/>
                  </a:lnTo>
                  <a:lnTo>
                    <a:pt x="432577" y="3346"/>
                  </a:lnTo>
                  <a:lnTo>
                    <a:pt x="366465" y="7376"/>
                  </a:lnTo>
                  <a:lnTo>
                    <a:pt x="304097" y="12839"/>
                  </a:lnTo>
                  <a:lnTo>
                    <a:pt x="246011" y="19633"/>
                  </a:lnTo>
                  <a:lnTo>
                    <a:pt x="192744" y="27656"/>
                  </a:lnTo>
                  <a:lnTo>
                    <a:pt x="144835" y="36804"/>
                  </a:lnTo>
                  <a:lnTo>
                    <a:pt x="102821" y="46975"/>
                  </a:lnTo>
                  <a:lnTo>
                    <a:pt x="38629" y="69976"/>
                  </a:lnTo>
                  <a:lnTo>
                    <a:pt x="4472" y="95837"/>
                  </a:lnTo>
                  <a:lnTo>
                    <a:pt x="0" y="392860"/>
                  </a:lnTo>
                  <a:lnTo>
                    <a:pt x="4471" y="406605"/>
                  </a:lnTo>
                  <a:lnTo>
                    <a:pt x="38628" y="432466"/>
                  </a:lnTo>
                  <a:lnTo>
                    <a:pt x="102820" y="455467"/>
                  </a:lnTo>
                  <a:lnTo>
                    <a:pt x="144834" y="465638"/>
                  </a:lnTo>
                  <a:lnTo>
                    <a:pt x="192743" y="474786"/>
                  </a:lnTo>
                  <a:lnTo>
                    <a:pt x="246010" y="482809"/>
                  </a:lnTo>
                  <a:lnTo>
                    <a:pt x="304096" y="489603"/>
                  </a:lnTo>
                  <a:lnTo>
                    <a:pt x="366464" y="495066"/>
                  </a:lnTo>
                  <a:lnTo>
                    <a:pt x="432576" y="499096"/>
                  </a:lnTo>
                  <a:lnTo>
                    <a:pt x="501894" y="501589"/>
                  </a:lnTo>
                  <a:lnTo>
                    <a:pt x="573881" y="502442"/>
                  </a:lnTo>
                  <a:lnTo>
                    <a:pt x="645867" y="501589"/>
                  </a:lnTo>
                  <a:lnTo>
                    <a:pt x="715185" y="499096"/>
                  </a:lnTo>
                  <a:lnTo>
                    <a:pt x="781297" y="495066"/>
                  </a:lnTo>
                  <a:lnTo>
                    <a:pt x="843665" y="489603"/>
                  </a:lnTo>
                  <a:lnTo>
                    <a:pt x="901751" y="482809"/>
                  </a:lnTo>
                  <a:lnTo>
                    <a:pt x="955018" y="474786"/>
                  </a:lnTo>
                  <a:lnTo>
                    <a:pt x="1002927" y="465638"/>
                  </a:lnTo>
                  <a:lnTo>
                    <a:pt x="1044941" y="455467"/>
                  </a:lnTo>
                  <a:lnTo>
                    <a:pt x="1109133" y="432466"/>
                  </a:lnTo>
                  <a:lnTo>
                    <a:pt x="1143291" y="406605"/>
                  </a:lnTo>
                  <a:lnTo>
                    <a:pt x="1147762" y="392860"/>
                  </a:lnTo>
                  <a:lnTo>
                    <a:pt x="1147762" y="109583"/>
                  </a:lnTo>
                  <a:lnTo>
                    <a:pt x="1109133" y="69976"/>
                  </a:lnTo>
                  <a:lnTo>
                    <a:pt x="1044942" y="46975"/>
                  </a:lnTo>
                  <a:lnTo>
                    <a:pt x="1002928" y="36804"/>
                  </a:lnTo>
                  <a:lnTo>
                    <a:pt x="955018" y="27656"/>
                  </a:lnTo>
                  <a:lnTo>
                    <a:pt x="901752" y="19633"/>
                  </a:lnTo>
                  <a:lnTo>
                    <a:pt x="843666" y="12839"/>
                  </a:lnTo>
                  <a:lnTo>
                    <a:pt x="781298" y="7376"/>
                  </a:lnTo>
                  <a:lnTo>
                    <a:pt x="715186" y="3346"/>
                  </a:lnTo>
                  <a:lnTo>
                    <a:pt x="645868" y="853"/>
                  </a:lnTo>
                  <a:lnTo>
                    <a:pt x="57388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2">
              <a:extLst>
                <a:ext uri="{FF2B5EF4-FFF2-40B4-BE49-F238E27FC236}">
                  <a16:creationId xmlns:a16="http://schemas.microsoft.com/office/drawing/2014/main" id="{D0F4A3D9-4A6B-4FD3-8845-0920D3D5236A}"/>
                </a:ext>
              </a:extLst>
            </p:cNvPr>
            <p:cNvSpPr/>
            <p:nvPr/>
          </p:nvSpPr>
          <p:spPr>
            <a:xfrm>
              <a:off x="4814120" y="3647808"/>
              <a:ext cx="1148080" cy="219710"/>
            </a:xfrm>
            <a:custGeom>
              <a:avLst/>
              <a:gdLst/>
              <a:ahLst/>
              <a:cxnLst/>
              <a:rect l="l" t="t" r="r" b="b"/>
              <a:pathLst>
                <a:path w="1148079" h="219710">
                  <a:moveTo>
                    <a:pt x="573881" y="0"/>
                  </a:moveTo>
                  <a:lnTo>
                    <a:pt x="501894" y="853"/>
                  </a:lnTo>
                  <a:lnTo>
                    <a:pt x="432576" y="3346"/>
                  </a:lnTo>
                  <a:lnTo>
                    <a:pt x="366464" y="7376"/>
                  </a:lnTo>
                  <a:lnTo>
                    <a:pt x="304096" y="12839"/>
                  </a:lnTo>
                  <a:lnTo>
                    <a:pt x="246010" y="19633"/>
                  </a:lnTo>
                  <a:lnTo>
                    <a:pt x="192743" y="27656"/>
                  </a:lnTo>
                  <a:lnTo>
                    <a:pt x="144834" y="36804"/>
                  </a:lnTo>
                  <a:lnTo>
                    <a:pt x="102820" y="46975"/>
                  </a:lnTo>
                  <a:lnTo>
                    <a:pt x="38628" y="69976"/>
                  </a:lnTo>
                  <a:lnTo>
                    <a:pt x="4471" y="95837"/>
                  </a:lnTo>
                  <a:lnTo>
                    <a:pt x="0" y="109583"/>
                  </a:lnTo>
                  <a:lnTo>
                    <a:pt x="4471" y="123328"/>
                  </a:lnTo>
                  <a:lnTo>
                    <a:pt x="38628" y="149189"/>
                  </a:lnTo>
                  <a:lnTo>
                    <a:pt x="102820" y="172190"/>
                  </a:lnTo>
                  <a:lnTo>
                    <a:pt x="144834" y="182361"/>
                  </a:lnTo>
                  <a:lnTo>
                    <a:pt x="192743" y="191509"/>
                  </a:lnTo>
                  <a:lnTo>
                    <a:pt x="246010" y="199532"/>
                  </a:lnTo>
                  <a:lnTo>
                    <a:pt x="304096" y="206326"/>
                  </a:lnTo>
                  <a:lnTo>
                    <a:pt x="366464" y="211790"/>
                  </a:lnTo>
                  <a:lnTo>
                    <a:pt x="432576" y="215819"/>
                  </a:lnTo>
                  <a:lnTo>
                    <a:pt x="501894" y="218312"/>
                  </a:lnTo>
                  <a:lnTo>
                    <a:pt x="573881" y="219166"/>
                  </a:lnTo>
                  <a:lnTo>
                    <a:pt x="645867" y="218312"/>
                  </a:lnTo>
                  <a:lnTo>
                    <a:pt x="715185" y="215819"/>
                  </a:lnTo>
                  <a:lnTo>
                    <a:pt x="781297" y="211790"/>
                  </a:lnTo>
                  <a:lnTo>
                    <a:pt x="843665" y="206326"/>
                  </a:lnTo>
                  <a:lnTo>
                    <a:pt x="901751" y="199532"/>
                  </a:lnTo>
                  <a:lnTo>
                    <a:pt x="955017" y="191509"/>
                  </a:lnTo>
                  <a:lnTo>
                    <a:pt x="1002926" y="182361"/>
                  </a:lnTo>
                  <a:lnTo>
                    <a:pt x="1044941" y="172190"/>
                  </a:lnTo>
                  <a:lnTo>
                    <a:pt x="1109132" y="149189"/>
                  </a:lnTo>
                  <a:lnTo>
                    <a:pt x="1143289" y="123328"/>
                  </a:lnTo>
                  <a:lnTo>
                    <a:pt x="1147761" y="109583"/>
                  </a:lnTo>
                  <a:lnTo>
                    <a:pt x="1143289" y="95837"/>
                  </a:lnTo>
                  <a:lnTo>
                    <a:pt x="1109132" y="69976"/>
                  </a:lnTo>
                  <a:lnTo>
                    <a:pt x="1044941" y="46975"/>
                  </a:lnTo>
                  <a:lnTo>
                    <a:pt x="1002926" y="36804"/>
                  </a:lnTo>
                  <a:lnTo>
                    <a:pt x="955017" y="27656"/>
                  </a:lnTo>
                  <a:lnTo>
                    <a:pt x="901751" y="19633"/>
                  </a:lnTo>
                  <a:lnTo>
                    <a:pt x="843665" y="12839"/>
                  </a:lnTo>
                  <a:lnTo>
                    <a:pt x="781297" y="7376"/>
                  </a:lnTo>
                  <a:lnTo>
                    <a:pt x="715185" y="3346"/>
                  </a:lnTo>
                  <a:lnTo>
                    <a:pt x="645867" y="853"/>
                  </a:lnTo>
                  <a:lnTo>
                    <a:pt x="573881" y="0"/>
                  </a:lnTo>
                  <a:close/>
                </a:path>
              </a:pathLst>
            </a:custGeom>
            <a:solidFill>
              <a:srgbClr val="FFFFFF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6" name="object 54">
            <a:extLst>
              <a:ext uri="{FF2B5EF4-FFF2-40B4-BE49-F238E27FC236}">
                <a16:creationId xmlns:a16="http://schemas.microsoft.com/office/drawing/2014/main" id="{3F6057C8-512A-4A66-93DA-F0F1DA7F554E}"/>
              </a:ext>
            </a:extLst>
          </p:cNvPr>
          <p:cNvGrpSpPr/>
          <p:nvPr/>
        </p:nvGrpSpPr>
        <p:grpSpPr>
          <a:xfrm>
            <a:off x="6434909" y="3039748"/>
            <a:ext cx="1275080" cy="629920"/>
            <a:chOff x="6434909" y="3039748"/>
            <a:chExt cx="1275080" cy="629920"/>
          </a:xfrm>
        </p:grpSpPr>
        <p:pic>
          <p:nvPicPr>
            <p:cNvPr id="57" name="object 55">
              <a:extLst>
                <a:ext uri="{FF2B5EF4-FFF2-40B4-BE49-F238E27FC236}">
                  <a16:creationId xmlns:a16="http://schemas.microsoft.com/office/drawing/2014/main" id="{0199681D-7077-4D1E-A174-993BE00B1B1C}"/>
                </a:ext>
              </a:extLst>
            </p:cNvPr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434909" y="3039748"/>
              <a:ext cx="1274762" cy="629442"/>
            </a:xfrm>
            <a:prstGeom prst="rect">
              <a:avLst/>
            </a:prstGeom>
          </p:spPr>
        </p:pic>
        <p:sp>
          <p:nvSpPr>
            <p:cNvPr id="58" name="object 56">
              <a:extLst>
                <a:ext uri="{FF2B5EF4-FFF2-40B4-BE49-F238E27FC236}">
                  <a16:creationId xmlns:a16="http://schemas.microsoft.com/office/drawing/2014/main" id="{68082DE6-A842-4A18-9C89-D5C4B57C2214}"/>
                </a:ext>
              </a:extLst>
            </p:cNvPr>
            <p:cNvSpPr/>
            <p:nvPr/>
          </p:nvSpPr>
          <p:spPr>
            <a:xfrm>
              <a:off x="6471469" y="3076308"/>
              <a:ext cx="1148080" cy="502920"/>
            </a:xfrm>
            <a:custGeom>
              <a:avLst/>
              <a:gdLst/>
              <a:ahLst/>
              <a:cxnLst/>
              <a:rect l="l" t="t" r="r" b="b"/>
              <a:pathLst>
                <a:path w="1148079" h="502920">
                  <a:moveTo>
                    <a:pt x="573882" y="0"/>
                  </a:moveTo>
                  <a:lnTo>
                    <a:pt x="501895" y="853"/>
                  </a:lnTo>
                  <a:lnTo>
                    <a:pt x="432577" y="3346"/>
                  </a:lnTo>
                  <a:lnTo>
                    <a:pt x="366465" y="7376"/>
                  </a:lnTo>
                  <a:lnTo>
                    <a:pt x="304097" y="12839"/>
                  </a:lnTo>
                  <a:lnTo>
                    <a:pt x="246011" y="19633"/>
                  </a:lnTo>
                  <a:lnTo>
                    <a:pt x="192744" y="27656"/>
                  </a:lnTo>
                  <a:lnTo>
                    <a:pt x="144835" y="36804"/>
                  </a:lnTo>
                  <a:lnTo>
                    <a:pt x="102821" y="46975"/>
                  </a:lnTo>
                  <a:lnTo>
                    <a:pt x="38629" y="69976"/>
                  </a:lnTo>
                  <a:lnTo>
                    <a:pt x="4472" y="95837"/>
                  </a:lnTo>
                  <a:lnTo>
                    <a:pt x="0" y="392860"/>
                  </a:lnTo>
                  <a:lnTo>
                    <a:pt x="4471" y="406606"/>
                  </a:lnTo>
                  <a:lnTo>
                    <a:pt x="38628" y="432466"/>
                  </a:lnTo>
                  <a:lnTo>
                    <a:pt x="102820" y="455467"/>
                  </a:lnTo>
                  <a:lnTo>
                    <a:pt x="144834" y="465638"/>
                  </a:lnTo>
                  <a:lnTo>
                    <a:pt x="192743" y="474786"/>
                  </a:lnTo>
                  <a:lnTo>
                    <a:pt x="246010" y="482809"/>
                  </a:lnTo>
                  <a:lnTo>
                    <a:pt x="304096" y="489603"/>
                  </a:lnTo>
                  <a:lnTo>
                    <a:pt x="366464" y="495066"/>
                  </a:lnTo>
                  <a:lnTo>
                    <a:pt x="432576" y="499095"/>
                  </a:lnTo>
                  <a:lnTo>
                    <a:pt x="501894" y="501588"/>
                  </a:lnTo>
                  <a:lnTo>
                    <a:pt x="573881" y="502442"/>
                  </a:lnTo>
                  <a:lnTo>
                    <a:pt x="645867" y="501588"/>
                  </a:lnTo>
                  <a:lnTo>
                    <a:pt x="715185" y="499095"/>
                  </a:lnTo>
                  <a:lnTo>
                    <a:pt x="781297" y="495066"/>
                  </a:lnTo>
                  <a:lnTo>
                    <a:pt x="843665" y="489603"/>
                  </a:lnTo>
                  <a:lnTo>
                    <a:pt x="901751" y="482809"/>
                  </a:lnTo>
                  <a:lnTo>
                    <a:pt x="955018" y="474786"/>
                  </a:lnTo>
                  <a:lnTo>
                    <a:pt x="1002927" y="465638"/>
                  </a:lnTo>
                  <a:lnTo>
                    <a:pt x="1044941" y="455467"/>
                  </a:lnTo>
                  <a:lnTo>
                    <a:pt x="1109133" y="432466"/>
                  </a:lnTo>
                  <a:lnTo>
                    <a:pt x="1143291" y="406606"/>
                  </a:lnTo>
                  <a:lnTo>
                    <a:pt x="1147763" y="109583"/>
                  </a:lnTo>
                  <a:lnTo>
                    <a:pt x="1143292" y="95837"/>
                  </a:lnTo>
                  <a:lnTo>
                    <a:pt x="1109134" y="69976"/>
                  </a:lnTo>
                  <a:lnTo>
                    <a:pt x="1044943" y="46975"/>
                  </a:lnTo>
                  <a:lnTo>
                    <a:pt x="1002928" y="36804"/>
                  </a:lnTo>
                  <a:lnTo>
                    <a:pt x="955019" y="27656"/>
                  </a:lnTo>
                  <a:lnTo>
                    <a:pt x="901752" y="19633"/>
                  </a:lnTo>
                  <a:lnTo>
                    <a:pt x="843666" y="12839"/>
                  </a:lnTo>
                  <a:lnTo>
                    <a:pt x="781298" y="7376"/>
                  </a:lnTo>
                  <a:lnTo>
                    <a:pt x="715186" y="3346"/>
                  </a:lnTo>
                  <a:lnTo>
                    <a:pt x="645868" y="853"/>
                  </a:lnTo>
                  <a:lnTo>
                    <a:pt x="57388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7">
              <a:extLst>
                <a:ext uri="{FF2B5EF4-FFF2-40B4-BE49-F238E27FC236}">
                  <a16:creationId xmlns:a16="http://schemas.microsoft.com/office/drawing/2014/main" id="{89441E56-820A-42DB-853B-B78A82614C09}"/>
                </a:ext>
              </a:extLst>
            </p:cNvPr>
            <p:cNvSpPr/>
            <p:nvPr/>
          </p:nvSpPr>
          <p:spPr>
            <a:xfrm>
              <a:off x="6471470" y="3076308"/>
              <a:ext cx="1148080" cy="219710"/>
            </a:xfrm>
            <a:custGeom>
              <a:avLst/>
              <a:gdLst/>
              <a:ahLst/>
              <a:cxnLst/>
              <a:rect l="l" t="t" r="r" b="b"/>
              <a:pathLst>
                <a:path w="1148079" h="219710">
                  <a:moveTo>
                    <a:pt x="573881" y="0"/>
                  </a:moveTo>
                  <a:lnTo>
                    <a:pt x="501894" y="853"/>
                  </a:lnTo>
                  <a:lnTo>
                    <a:pt x="432576" y="3346"/>
                  </a:lnTo>
                  <a:lnTo>
                    <a:pt x="366464" y="7376"/>
                  </a:lnTo>
                  <a:lnTo>
                    <a:pt x="304096" y="12839"/>
                  </a:lnTo>
                  <a:lnTo>
                    <a:pt x="246010" y="19633"/>
                  </a:lnTo>
                  <a:lnTo>
                    <a:pt x="192743" y="27656"/>
                  </a:lnTo>
                  <a:lnTo>
                    <a:pt x="144834" y="36804"/>
                  </a:lnTo>
                  <a:lnTo>
                    <a:pt x="102820" y="46975"/>
                  </a:lnTo>
                  <a:lnTo>
                    <a:pt x="38628" y="69976"/>
                  </a:lnTo>
                  <a:lnTo>
                    <a:pt x="4471" y="95837"/>
                  </a:lnTo>
                  <a:lnTo>
                    <a:pt x="0" y="109583"/>
                  </a:lnTo>
                  <a:lnTo>
                    <a:pt x="4471" y="123328"/>
                  </a:lnTo>
                  <a:lnTo>
                    <a:pt x="38628" y="149189"/>
                  </a:lnTo>
                  <a:lnTo>
                    <a:pt x="102820" y="172190"/>
                  </a:lnTo>
                  <a:lnTo>
                    <a:pt x="144834" y="182361"/>
                  </a:lnTo>
                  <a:lnTo>
                    <a:pt x="192743" y="191509"/>
                  </a:lnTo>
                  <a:lnTo>
                    <a:pt x="246010" y="199532"/>
                  </a:lnTo>
                  <a:lnTo>
                    <a:pt x="304096" y="206326"/>
                  </a:lnTo>
                  <a:lnTo>
                    <a:pt x="366464" y="211790"/>
                  </a:lnTo>
                  <a:lnTo>
                    <a:pt x="432576" y="215819"/>
                  </a:lnTo>
                  <a:lnTo>
                    <a:pt x="501894" y="218312"/>
                  </a:lnTo>
                  <a:lnTo>
                    <a:pt x="573881" y="219166"/>
                  </a:lnTo>
                  <a:lnTo>
                    <a:pt x="645867" y="218312"/>
                  </a:lnTo>
                  <a:lnTo>
                    <a:pt x="715185" y="215819"/>
                  </a:lnTo>
                  <a:lnTo>
                    <a:pt x="781297" y="211790"/>
                  </a:lnTo>
                  <a:lnTo>
                    <a:pt x="843665" y="206326"/>
                  </a:lnTo>
                  <a:lnTo>
                    <a:pt x="901751" y="199532"/>
                  </a:lnTo>
                  <a:lnTo>
                    <a:pt x="955018" y="191509"/>
                  </a:lnTo>
                  <a:lnTo>
                    <a:pt x="1002927" y="182361"/>
                  </a:lnTo>
                  <a:lnTo>
                    <a:pt x="1044941" y="172190"/>
                  </a:lnTo>
                  <a:lnTo>
                    <a:pt x="1109133" y="149189"/>
                  </a:lnTo>
                  <a:lnTo>
                    <a:pt x="1143291" y="123328"/>
                  </a:lnTo>
                  <a:lnTo>
                    <a:pt x="1147762" y="109583"/>
                  </a:lnTo>
                  <a:lnTo>
                    <a:pt x="1143291" y="95837"/>
                  </a:lnTo>
                  <a:lnTo>
                    <a:pt x="1109133" y="69976"/>
                  </a:lnTo>
                  <a:lnTo>
                    <a:pt x="1044941" y="46975"/>
                  </a:lnTo>
                  <a:lnTo>
                    <a:pt x="1002927" y="36804"/>
                  </a:lnTo>
                  <a:lnTo>
                    <a:pt x="955018" y="27656"/>
                  </a:lnTo>
                  <a:lnTo>
                    <a:pt x="901751" y="19633"/>
                  </a:lnTo>
                  <a:lnTo>
                    <a:pt x="843665" y="12839"/>
                  </a:lnTo>
                  <a:lnTo>
                    <a:pt x="781297" y="7376"/>
                  </a:lnTo>
                  <a:lnTo>
                    <a:pt x="715185" y="3346"/>
                  </a:lnTo>
                  <a:lnTo>
                    <a:pt x="645867" y="853"/>
                  </a:lnTo>
                  <a:lnTo>
                    <a:pt x="573881" y="0"/>
                  </a:lnTo>
                  <a:close/>
                </a:path>
              </a:pathLst>
            </a:custGeom>
            <a:solidFill>
              <a:srgbClr val="FFFFFF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1" name="object 59">
            <a:extLst>
              <a:ext uri="{FF2B5EF4-FFF2-40B4-BE49-F238E27FC236}">
                <a16:creationId xmlns:a16="http://schemas.microsoft.com/office/drawing/2014/main" id="{085AA2E0-EB4C-43BE-BF9E-ADD99344DC91}"/>
              </a:ext>
            </a:extLst>
          </p:cNvPr>
          <p:cNvGrpSpPr/>
          <p:nvPr/>
        </p:nvGrpSpPr>
        <p:grpSpPr>
          <a:xfrm>
            <a:off x="1028700" y="2204553"/>
            <a:ext cx="6739890" cy="404495"/>
            <a:chOff x="1028700" y="2204553"/>
            <a:chExt cx="6739890" cy="404495"/>
          </a:xfrm>
        </p:grpSpPr>
        <p:pic>
          <p:nvPicPr>
            <p:cNvPr id="62" name="object 60">
              <a:extLst>
                <a:ext uri="{FF2B5EF4-FFF2-40B4-BE49-F238E27FC236}">
                  <a16:creationId xmlns:a16="http://schemas.microsoft.com/office/drawing/2014/main" id="{7249E91E-74DF-4CF9-BFCE-95B1F48D91CC}"/>
                </a:ext>
              </a:extLst>
            </p:cNvPr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28700" y="2204553"/>
              <a:ext cx="6739465" cy="404365"/>
            </a:xfrm>
            <a:prstGeom prst="rect">
              <a:avLst/>
            </a:prstGeom>
          </p:spPr>
        </p:pic>
        <p:pic>
          <p:nvPicPr>
            <p:cNvPr id="63" name="object 61">
              <a:extLst>
                <a:ext uri="{FF2B5EF4-FFF2-40B4-BE49-F238E27FC236}">
                  <a16:creationId xmlns:a16="http://schemas.microsoft.com/office/drawing/2014/main" id="{88806EF0-2F36-434D-B39C-86D99DB17F65}"/>
                </a:ext>
              </a:extLst>
            </p:cNvPr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66799" y="2219652"/>
              <a:ext cx="6663265" cy="328166"/>
            </a:xfrm>
            <a:prstGeom prst="rect">
              <a:avLst/>
            </a:prstGeom>
          </p:spPr>
        </p:pic>
      </p:grpSp>
      <p:sp>
        <p:nvSpPr>
          <p:cNvPr id="64" name="object 62">
            <a:extLst>
              <a:ext uri="{FF2B5EF4-FFF2-40B4-BE49-F238E27FC236}">
                <a16:creationId xmlns:a16="http://schemas.microsoft.com/office/drawing/2014/main" id="{2F112403-1142-4038-9B35-5EECFC7EF9D9}"/>
              </a:ext>
            </a:extLst>
          </p:cNvPr>
          <p:cNvSpPr txBox="1"/>
          <p:nvPr/>
        </p:nvSpPr>
        <p:spPr>
          <a:xfrm>
            <a:off x="1043376" y="2151716"/>
            <a:ext cx="6642871" cy="384080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500"/>
              </a:spcBef>
            </a:pPr>
            <a:r>
              <a:rPr sz="2100" spc="-5" dirty="0">
                <a:solidFill>
                  <a:srgbClr val="FFFFFF"/>
                </a:solidFill>
                <a:latin typeface="Arial"/>
                <a:cs typeface="Arial"/>
              </a:rPr>
              <a:t>Control </a:t>
            </a:r>
            <a:r>
              <a:rPr sz="2100" dirty="0">
                <a:solidFill>
                  <a:srgbClr val="FFFFFF"/>
                </a:solidFill>
                <a:latin typeface="Arial"/>
                <a:cs typeface="Arial"/>
              </a:rPr>
              <a:t>Plane</a:t>
            </a:r>
            <a:r>
              <a:rPr sz="21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2100" spc="-5" dirty="0">
                <a:solidFill>
                  <a:srgbClr val="FFFFFF"/>
                </a:solidFill>
              </a:rPr>
              <a:t>“N</a:t>
            </a:r>
            <a:r>
              <a:rPr sz="2100" spc="-5" dirty="0">
                <a:solidFill>
                  <a:srgbClr val="FFFFFF"/>
                </a:solidFill>
                <a:latin typeface="Arial"/>
                <a:cs typeface="Arial"/>
              </a:rPr>
              <a:t>etwork</a:t>
            </a:r>
            <a:r>
              <a:rPr sz="21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lang="en-US" sz="2100" spc="-5" dirty="0">
                <a:solidFill>
                  <a:srgbClr val="FFFFFF"/>
                </a:solidFill>
                <a:latin typeface="Arial"/>
                <a:cs typeface="Arial"/>
              </a:rPr>
              <a:t>perating </a:t>
            </a:r>
            <a:r>
              <a:rPr sz="2100" spc="-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lang="en-US" sz="2100" spc="-5" dirty="0">
                <a:solidFill>
                  <a:srgbClr val="FFFFFF"/>
                </a:solidFill>
                <a:latin typeface="Arial"/>
                <a:cs typeface="Arial"/>
              </a:rPr>
              <a:t>ystem (NOS)”</a:t>
            </a:r>
            <a:endParaRPr sz="2100" dirty="0">
              <a:latin typeface="Arial"/>
              <a:cs typeface="Arial"/>
            </a:endParaRPr>
          </a:p>
        </p:txBody>
      </p:sp>
      <p:sp>
        <p:nvSpPr>
          <p:cNvPr id="80" name="object 78">
            <a:extLst>
              <a:ext uri="{FF2B5EF4-FFF2-40B4-BE49-F238E27FC236}">
                <a16:creationId xmlns:a16="http://schemas.microsoft.com/office/drawing/2014/main" id="{8E656BD0-7EBC-491A-8ED9-9ED3DF0D8E16}"/>
              </a:ext>
            </a:extLst>
          </p:cNvPr>
          <p:cNvSpPr/>
          <p:nvPr/>
        </p:nvSpPr>
        <p:spPr>
          <a:xfrm>
            <a:off x="5934289" y="1926033"/>
            <a:ext cx="186690" cy="83820"/>
          </a:xfrm>
          <a:custGeom>
            <a:avLst/>
            <a:gdLst/>
            <a:ahLst/>
            <a:cxnLst/>
            <a:rect l="l" t="t" r="r" b="b"/>
            <a:pathLst>
              <a:path w="186689" h="83819">
                <a:moveTo>
                  <a:pt x="186259" y="0"/>
                </a:moveTo>
                <a:lnTo>
                  <a:pt x="0" y="83278"/>
                </a:lnTo>
                <a:lnTo>
                  <a:pt x="18625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1">
            <a:extLst>
              <a:ext uri="{FF2B5EF4-FFF2-40B4-BE49-F238E27FC236}">
                <a16:creationId xmlns:a16="http://schemas.microsoft.com/office/drawing/2014/main" id="{262F2E3C-4B56-42D2-8252-C6DEA06466B4}"/>
              </a:ext>
            </a:extLst>
          </p:cNvPr>
          <p:cNvSpPr/>
          <p:nvPr/>
        </p:nvSpPr>
        <p:spPr>
          <a:xfrm>
            <a:off x="5934290" y="2097484"/>
            <a:ext cx="238125" cy="70485"/>
          </a:xfrm>
          <a:custGeom>
            <a:avLst/>
            <a:gdLst/>
            <a:ahLst/>
            <a:cxnLst/>
            <a:rect l="l" t="t" r="r" b="b"/>
            <a:pathLst>
              <a:path w="238125" h="70485">
                <a:moveTo>
                  <a:pt x="0" y="0"/>
                </a:moveTo>
                <a:lnTo>
                  <a:pt x="237909" y="70213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2" name="object 90">
            <a:extLst>
              <a:ext uri="{FF2B5EF4-FFF2-40B4-BE49-F238E27FC236}">
                <a16:creationId xmlns:a16="http://schemas.microsoft.com/office/drawing/2014/main" id="{337DA9AA-1945-431C-B374-92B3E8B70580}"/>
              </a:ext>
            </a:extLst>
          </p:cNvPr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1181100" y="1236734"/>
            <a:ext cx="1828800" cy="559424"/>
          </a:xfrm>
          <a:prstGeom prst="rect">
            <a:avLst/>
          </a:prstGeom>
        </p:spPr>
      </p:pic>
      <p:pic>
        <p:nvPicPr>
          <p:cNvPr id="93" name="object 91">
            <a:extLst>
              <a:ext uri="{FF2B5EF4-FFF2-40B4-BE49-F238E27FC236}">
                <a16:creationId xmlns:a16="http://schemas.microsoft.com/office/drawing/2014/main" id="{1526094D-C554-4519-81A1-F8FE91DB850C}"/>
              </a:ext>
            </a:extLst>
          </p:cNvPr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1219199" y="1251834"/>
            <a:ext cx="1752600" cy="483224"/>
          </a:xfrm>
          <a:prstGeom prst="rect">
            <a:avLst/>
          </a:prstGeom>
        </p:spPr>
      </p:pic>
      <p:sp>
        <p:nvSpPr>
          <p:cNvPr id="94" name="object 92">
            <a:extLst>
              <a:ext uri="{FF2B5EF4-FFF2-40B4-BE49-F238E27FC236}">
                <a16:creationId xmlns:a16="http://schemas.microsoft.com/office/drawing/2014/main" id="{C6A9BFB8-2C81-4E4D-94AE-2C1BAABDE435}"/>
              </a:ext>
            </a:extLst>
          </p:cNvPr>
          <p:cNvSpPr txBox="1"/>
          <p:nvPr/>
        </p:nvSpPr>
        <p:spPr>
          <a:xfrm>
            <a:off x="1693218" y="1213137"/>
            <a:ext cx="805180" cy="497840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12700" marR="5080" indent="61594">
              <a:lnSpc>
                <a:spcPts val="1800"/>
              </a:lnSpc>
              <a:spcBef>
                <a:spcPts val="260"/>
              </a:spcBef>
            </a:pPr>
            <a:r>
              <a:rPr sz="1600" spc="-5" dirty="0">
                <a:solidFill>
                  <a:srgbClr val="FFFFFF"/>
                </a:solidFill>
                <a:latin typeface="Arial"/>
                <a:cs typeface="Arial"/>
              </a:rPr>
              <a:t>Control 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 Program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95" name="object 93">
            <a:extLst>
              <a:ext uri="{FF2B5EF4-FFF2-40B4-BE49-F238E27FC236}">
                <a16:creationId xmlns:a16="http://schemas.microsoft.com/office/drawing/2014/main" id="{29E1BCF8-4179-4191-903F-3359F422E513}"/>
              </a:ext>
            </a:extLst>
          </p:cNvPr>
          <p:cNvGrpSpPr/>
          <p:nvPr/>
        </p:nvGrpSpPr>
        <p:grpSpPr>
          <a:xfrm>
            <a:off x="3382077" y="1241021"/>
            <a:ext cx="1828800" cy="559435"/>
            <a:chOff x="3382077" y="1241021"/>
            <a:chExt cx="1828800" cy="559435"/>
          </a:xfrm>
        </p:grpSpPr>
        <p:pic>
          <p:nvPicPr>
            <p:cNvPr id="96" name="object 94">
              <a:extLst>
                <a:ext uri="{FF2B5EF4-FFF2-40B4-BE49-F238E27FC236}">
                  <a16:creationId xmlns:a16="http://schemas.microsoft.com/office/drawing/2014/main" id="{05A5EBE3-BC3C-4CFE-A7F4-B01852ED5096}"/>
                </a:ext>
              </a:extLst>
            </p:cNvPr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382077" y="1241021"/>
              <a:ext cx="1828800" cy="559424"/>
            </a:xfrm>
            <a:prstGeom prst="rect">
              <a:avLst/>
            </a:prstGeom>
          </p:spPr>
        </p:pic>
        <p:pic>
          <p:nvPicPr>
            <p:cNvPr id="97" name="object 95">
              <a:extLst>
                <a:ext uri="{FF2B5EF4-FFF2-40B4-BE49-F238E27FC236}">
                  <a16:creationId xmlns:a16="http://schemas.microsoft.com/office/drawing/2014/main" id="{37667942-37AB-47AE-AE72-8FB978E58765}"/>
                </a:ext>
              </a:extLst>
            </p:cNvPr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420177" y="1256120"/>
              <a:ext cx="1752600" cy="483224"/>
            </a:xfrm>
            <a:prstGeom prst="rect">
              <a:avLst/>
            </a:prstGeom>
          </p:spPr>
        </p:pic>
      </p:grpSp>
      <p:sp>
        <p:nvSpPr>
          <p:cNvPr id="98" name="object 96">
            <a:extLst>
              <a:ext uri="{FF2B5EF4-FFF2-40B4-BE49-F238E27FC236}">
                <a16:creationId xmlns:a16="http://schemas.microsoft.com/office/drawing/2014/main" id="{B0185390-8181-4DD4-BED9-DF86A82687A8}"/>
              </a:ext>
            </a:extLst>
          </p:cNvPr>
          <p:cNvSpPr txBox="1"/>
          <p:nvPr/>
        </p:nvSpPr>
        <p:spPr>
          <a:xfrm>
            <a:off x="3894196" y="1217423"/>
            <a:ext cx="805180" cy="497840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12700" marR="5080" indent="61594">
              <a:lnSpc>
                <a:spcPts val="1800"/>
              </a:lnSpc>
              <a:spcBef>
                <a:spcPts val="260"/>
              </a:spcBef>
            </a:pPr>
            <a:r>
              <a:rPr sz="1600" spc="-5" dirty="0">
                <a:solidFill>
                  <a:srgbClr val="FFFFFF"/>
                </a:solidFill>
                <a:latin typeface="Arial"/>
                <a:cs typeface="Arial"/>
              </a:rPr>
              <a:t>Control 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 Program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99" name="object 97">
            <a:extLst>
              <a:ext uri="{FF2B5EF4-FFF2-40B4-BE49-F238E27FC236}">
                <a16:creationId xmlns:a16="http://schemas.microsoft.com/office/drawing/2014/main" id="{958E2CC9-CBD7-463D-99EC-6C59AE128A5E}"/>
              </a:ext>
            </a:extLst>
          </p:cNvPr>
          <p:cNvGrpSpPr/>
          <p:nvPr/>
        </p:nvGrpSpPr>
        <p:grpSpPr>
          <a:xfrm>
            <a:off x="5583054" y="1245306"/>
            <a:ext cx="1828800" cy="559435"/>
            <a:chOff x="5583054" y="1245306"/>
            <a:chExt cx="1828800" cy="559435"/>
          </a:xfrm>
        </p:grpSpPr>
        <p:pic>
          <p:nvPicPr>
            <p:cNvPr id="100" name="object 98">
              <a:extLst>
                <a:ext uri="{FF2B5EF4-FFF2-40B4-BE49-F238E27FC236}">
                  <a16:creationId xmlns:a16="http://schemas.microsoft.com/office/drawing/2014/main" id="{2F4CE467-2647-4A19-9EA6-EA47D142403C}"/>
                </a:ext>
              </a:extLst>
            </p:cNvPr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583054" y="1245306"/>
              <a:ext cx="1828800" cy="559424"/>
            </a:xfrm>
            <a:prstGeom prst="rect">
              <a:avLst/>
            </a:prstGeom>
          </p:spPr>
        </p:pic>
        <p:pic>
          <p:nvPicPr>
            <p:cNvPr id="101" name="object 99">
              <a:extLst>
                <a:ext uri="{FF2B5EF4-FFF2-40B4-BE49-F238E27FC236}">
                  <a16:creationId xmlns:a16="http://schemas.microsoft.com/office/drawing/2014/main" id="{E8E24881-2BFF-4E61-9231-10274F37371A}"/>
                </a:ext>
              </a:extLst>
            </p:cNvPr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621154" y="1260406"/>
              <a:ext cx="1752600" cy="483224"/>
            </a:xfrm>
            <a:prstGeom prst="rect">
              <a:avLst/>
            </a:prstGeom>
          </p:spPr>
        </p:pic>
      </p:grpSp>
      <p:sp>
        <p:nvSpPr>
          <p:cNvPr id="102" name="object 100">
            <a:extLst>
              <a:ext uri="{FF2B5EF4-FFF2-40B4-BE49-F238E27FC236}">
                <a16:creationId xmlns:a16="http://schemas.microsoft.com/office/drawing/2014/main" id="{3827DEBB-13B4-45F7-928A-712013815D86}"/>
              </a:ext>
            </a:extLst>
          </p:cNvPr>
          <p:cNvSpPr txBox="1"/>
          <p:nvPr/>
        </p:nvSpPr>
        <p:spPr>
          <a:xfrm>
            <a:off x="6095172" y="1221708"/>
            <a:ext cx="805180" cy="497840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12700" marR="5080" indent="61594">
              <a:lnSpc>
                <a:spcPts val="1800"/>
              </a:lnSpc>
              <a:spcBef>
                <a:spcPts val="260"/>
              </a:spcBef>
            </a:pPr>
            <a:r>
              <a:rPr sz="1600" spc="-5" dirty="0">
                <a:solidFill>
                  <a:srgbClr val="FFFFFF"/>
                </a:solidFill>
                <a:latin typeface="Arial"/>
                <a:cs typeface="Arial"/>
              </a:rPr>
              <a:t>Control 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 Program</a:t>
            </a:r>
            <a:endParaRPr sz="1600">
              <a:latin typeface="Arial"/>
              <a:cs typeface="Arial"/>
            </a:endParaRPr>
          </a:p>
        </p:txBody>
      </p:sp>
      <p:sp>
        <p:nvSpPr>
          <p:cNvPr id="115" name="object 17">
            <a:extLst>
              <a:ext uri="{FF2B5EF4-FFF2-40B4-BE49-F238E27FC236}">
                <a16:creationId xmlns:a16="http://schemas.microsoft.com/office/drawing/2014/main" id="{35745DBC-828A-4768-9E07-FDED8B7F29FA}"/>
              </a:ext>
            </a:extLst>
          </p:cNvPr>
          <p:cNvSpPr txBox="1"/>
          <p:nvPr/>
        </p:nvSpPr>
        <p:spPr>
          <a:xfrm>
            <a:off x="3296151" y="4781371"/>
            <a:ext cx="978535" cy="2436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500" spc="-5" dirty="0" err="1">
                <a:solidFill>
                  <a:srgbClr val="FFFFFF"/>
                </a:solidFill>
                <a:latin typeface="Arial"/>
                <a:cs typeface="Arial"/>
              </a:rPr>
              <a:t>Dataplane</a:t>
            </a:r>
            <a:endParaRPr sz="1500" dirty="0">
              <a:latin typeface="Arial"/>
              <a:cs typeface="Arial"/>
            </a:endParaRPr>
          </a:p>
        </p:txBody>
      </p:sp>
      <p:sp>
        <p:nvSpPr>
          <p:cNvPr id="116" name="object 17">
            <a:extLst>
              <a:ext uri="{FF2B5EF4-FFF2-40B4-BE49-F238E27FC236}">
                <a16:creationId xmlns:a16="http://schemas.microsoft.com/office/drawing/2014/main" id="{87B2F742-F514-442D-8709-D7E2ED99D526}"/>
              </a:ext>
            </a:extLst>
          </p:cNvPr>
          <p:cNvSpPr txBox="1"/>
          <p:nvPr/>
        </p:nvSpPr>
        <p:spPr>
          <a:xfrm>
            <a:off x="4968789" y="4157752"/>
            <a:ext cx="978535" cy="2436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500" spc="-5" dirty="0" err="1">
                <a:solidFill>
                  <a:srgbClr val="FFFFFF"/>
                </a:solidFill>
                <a:latin typeface="Arial"/>
                <a:cs typeface="Arial"/>
              </a:rPr>
              <a:t>Dataplane</a:t>
            </a:r>
            <a:endParaRPr sz="1500" dirty="0">
              <a:latin typeface="Arial"/>
              <a:cs typeface="Arial"/>
            </a:endParaRPr>
          </a:p>
        </p:txBody>
      </p:sp>
      <p:sp>
        <p:nvSpPr>
          <p:cNvPr id="117" name="object 17">
            <a:extLst>
              <a:ext uri="{FF2B5EF4-FFF2-40B4-BE49-F238E27FC236}">
                <a16:creationId xmlns:a16="http://schemas.microsoft.com/office/drawing/2014/main" id="{46D56108-12AC-4BA5-95B2-ACBCB0968529}"/>
              </a:ext>
            </a:extLst>
          </p:cNvPr>
          <p:cNvSpPr txBox="1"/>
          <p:nvPr/>
        </p:nvSpPr>
        <p:spPr>
          <a:xfrm>
            <a:off x="6602345" y="3582867"/>
            <a:ext cx="978535" cy="2436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500" spc="-5" dirty="0" err="1">
                <a:solidFill>
                  <a:srgbClr val="FFFFFF"/>
                </a:solidFill>
                <a:latin typeface="Arial"/>
                <a:cs typeface="Arial"/>
              </a:rPr>
              <a:t>Dataplane</a:t>
            </a:r>
            <a:endParaRPr sz="1500" dirty="0">
              <a:latin typeface="Arial"/>
              <a:cs typeface="Arial"/>
            </a:endParaRPr>
          </a:p>
        </p:txBody>
      </p:sp>
      <p:sp>
        <p:nvSpPr>
          <p:cNvPr id="118" name="object 17">
            <a:extLst>
              <a:ext uri="{FF2B5EF4-FFF2-40B4-BE49-F238E27FC236}">
                <a16:creationId xmlns:a16="http://schemas.microsoft.com/office/drawing/2014/main" id="{A6B952DB-CB7F-42F9-8304-E84BB28B50AA}"/>
              </a:ext>
            </a:extLst>
          </p:cNvPr>
          <p:cNvSpPr txBox="1"/>
          <p:nvPr/>
        </p:nvSpPr>
        <p:spPr>
          <a:xfrm>
            <a:off x="3133067" y="3327842"/>
            <a:ext cx="978535" cy="2436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500" spc="-5" dirty="0" err="1">
                <a:solidFill>
                  <a:srgbClr val="FFFFFF"/>
                </a:solidFill>
                <a:latin typeface="Arial"/>
                <a:cs typeface="Arial"/>
              </a:rPr>
              <a:t>Dataplane</a:t>
            </a:r>
            <a:endParaRPr sz="1500" dirty="0">
              <a:latin typeface="Arial"/>
              <a:cs typeface="Arial"/>
            </a:endParaRPr>
          </a:p>
        </p:txBody>
      </p:sp>
      <p:sp>
        <p:nvSpPr>
          <p:cNvPr id="119" name="object 17">
            <a:extLst>
              <a:ext uri="{FF2B5EF4-FFF2-40B4-BE49-F238E27FC236}">
                <a16:creationId xmlns:a16="http://schemas.microsoft.com/office/drawing/2014/main" id="{7F8B9528-E7EC-40A5-AB67-2B42E88AA18D}"/>
              </a:ext>
            </a:extLst>
          </p:cNvPr>
          <p:cNvSpPr txBox="1"/>
          <p:nvPr/>
        </p:nvSpPr>
        <p:spPr>
          <a:xfrm>
            <a:off x="1447748" y="4157752"/>
            <a:ext cx="978535" cy="2436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500" spc="-5" dirty="0">
                <a:solidFill>
                  <a:srgbClr val="FFFFFF"/>
                </a:solidFill>
              </a:rPr>
              <a:t>CP</a:t>
            </a:r>
            <a:r>
              <a:rPr lang="en-US" sz="1500" spc="-5" dirty="0">
                <a:solidFill>
                  <a:srgbClr val="FFFFFF"/>
                </a:solidFill>
                <a:latin typeface="Arial"/>
                <a:cs typeface="Arial"/>
              </a:rPr>
              <a:t> Agent</a:t>
            </a:r>
            <a:endParaRPr sz="1500" dirty="0">
              <a:latin typeface="Arial"/>
              <a:cs typeface="Arial"/>
            </a:endParaRPr>
          </a:p>
        </p:txBody>
      </p:sp>
      <p:sp>
        <p:nvSpPr>
          <p:cNvPr id="124" name="object 17">
            <a:extLst>
              <a:ext uri="{FF2B5EF4-FFF2-40B4-BE49-F238E27FC236}">
                <a16:creationId xmlns:a16="http://schemas.microsoft.com/office/drawing/2014/main" id="{7828DD84-A55C-4A95-84CA-687125647B7E}"/>
              </a:ext>
            </a:extLst>
          </p:cNvPr>
          <p:cNvSpPr txBox="1"/>
          <p:nvPr/>
        </p:nvSpPr>
        <p:spPr>
          <a:xfrm>
            <a:off x="5010872" y="3906805"/>
            <a:ext cx="978535" cy="2436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500" spc="-5" dirty="0">
                <a:solidFill>
                  <a:srgbClr val="FFFFFF"/>
                </a:solidFill>
              </a:rPr>
              <a:t>CP</a:t>
            </a:r>
            <a:r>
              <a:rPr lang="en-US" sz="1500" spc="-5" dirty="0">
                <a:solidFill>
                  <a:srgbClr val="FFFFFF"/>
                </a:solidFill>
                <a:latin typeface="Arial"/>
                <a:cs typeface="Arial"/>
              </a:rPr>
              <a:t> Agent</a:t>
            </a:r>
            <a:endParaRPr sz="1500" dirty="0">
              <a:latin typeface="Arial"/>
              <a:cs typeface="Arial"/>
            </a:endParaRPr>
          </a:p>
        </p:txBody>
      </p:sp>
      <p:sp>
        <p:nvSpPr>
          <p:cNvPr id="125" name="object 17">
            <a:extLst>
              <a:ext uri="{FF2B5EF4-FFF2-40B4-BE49-F238E27FC236}">
                <a16:creationId xmlns:a16="http://schemas.microsoft.com/office/drawing/2014/main" id="{CD2F09A2-AC7B-4289-9336-31E4BEFDFD23}"/>
              </a:ext>
            </a:extLst>
          </p:cNvPr>
          <p:cNvSpPr txBox="1"/>
          <p:nvPr/>
        </p:nvSpPr>
        <p:spPr>
          <a:xfrm>
            <a:off x="6688552" y="3335572"/>
            <a:ext cx="978535" cy="2436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500" spc="-5" dirty="0">
                <a:solidFill>
                  <a:srgbClr val="FFFFFF"/>
                </a:solidFill>
              </a:rPr>
              <a:t>CP</a:t>
            </a:r>
            <a:r>
              <a:rPr lang="en-US" sz="1500" spc="-5" dirty="0">
                <a:solidFill>
                  <a:srgbClr val="FFFFFF"/>
                </a:solidFill>
                <a:latin typeface="Arial"/>
                <a:cs typeface="Arial"/>
              </a:rPr>
              <a:t> Agent</a:t>
            </a:r>
            <a:endParaRPr sz="1500" dirty="0">
              <a:latin typeface="Arial"/>
              <a:cs typeface="Arial"/>
            </a:endParaRPr>
          </a:p>
        </p:txBody>
      </p:sp>
      <p:sp>
        <p:nvSpPr>
          <p:cNvPr id="126" name="object 17">
            <a:extLst>
              <a:ext uri="{FF2B5EF4-FFF2-40B4-BE49-F238E27FC236}">
                <a16:creationId xmlns:a16="http://schemas.microsoft.com/office/drawing/2014/main" id="{97D87A27-500E-425D-9346-9D1081798070}"/>
              </a:ext>
            </a:extLst>
          </p:cNvPr>
          <p:cNvSpPr txBox="1"/>
          <p:nvPr/>
        </p:nvSpPr>
        <p:spPr>
          <a:xfrm>
            <a:off x="3153904" y="3084169"/>
            <a:ext cx="978535" cy="2436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500" spc="-5" dirty="0">
                <a:solidFill>
                  <a:srgbClr val="FFFFFF"/>
                </a:solidFill>
              </a:rPr>
              <a:t>CP</a:t>
            </a:r>
            <a:r>
              <a:rPr lang="en-US" sz="1500" spc="-5" dirty="0">
                <a:solidFill>
                  <a:srgbClr val="FFFFFF"/>
                </a:solidFill>
                <a:latin typeface="Arial"/>
                <a:cs typeface="Arial"/>
              </a:rPr>
              <a:t> Agent</a:t>
            </a:r>
            <a:endParaRPr sz="1500" dirty="0">
              <a:latin typeface="Arial"/>
              <a:cs typeface="Arial"/>
            </a:endParaRPr>
          </a:p>
        </p:txBody>
      </p:sp>
      <p:grpSp>
        <p:nvGrpSpPr>
          <p:cNvPr id="121" name="object 107">
            <a:extLst>
              <a:ext uri="{FF2B5EF4-FFF2-40B4-BE49-F238E27FC236}">
                <a16:creationId xmlns:a16="http://schemas.microsoft.com/office/drawing/2014/main" id="{88954503-1B87-4B28-8F90-B5E4083450A1}"/>
              </a:ext>
            </a:extLst>
          </p:cNvPr>
          <p:cNvGrpSpPr/>
          <p:nvPr/>
        </p:nvGrpSpPr>
        <p:grpSpPr>
          <a:xfrm>
            <a:off x="3840659" y="2528398"/>
            <a:ext cx="170952" cy="2049688"/>
            <a:chOff x="5336587" y="2528930"/>
            <a:chExt cx="125095" cy="1499870"/>
          </a:xfrm>
        </p:grpSpPr>
        <p:pic>
          <p:nvPicPr>
            <p:cNvPr id="122" name="object 108">
              <a:extLst>
                <a:ext uri="{FF2B5EF4-FFF2-40B4-BE49-F238E27FC236}">
                  <a16:creationId xmlns:a16="http://schemas.microsoft.com/office/drawing/2014/main" id="{4AA27CDE-6D7B-43AD-830F-4F80F96F5DE8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36587" y="2528930"/>
              <a:ext cx="125002" cy="1499635"/>
            </a:xfrm>
            <a:prstGeom prst="rect">
              <a:avLst/>
            </a:prstGeom>
          </p:spPr>
        </p:pic>
        <p:sp>
          <p:nvSpPr>
            <p:cNvPr id="123" name="object 109">
              <a:extLst>
                <a:ext uri="{FF2B5EF4-FFF2-40B4-BE49-F238E27FC236}">
                  <a16:creationId xmlns:a16="http://schemas.microsoft.com/office/drawing/2014/main" id="{FBA01C41-03AD-44F7-82F1-66C48232E440}"/>
                </a:ext>
              </a:extLst>
            </p:cNvPr>
            <p:cNvSpPr/>
            <p:nvPr/>
          </p:nvSpPr>
          <p:spPr>
            <a:xfrm>
              <a:off x="5387975" y="2547819"/>
              <a:ext cx="22225" cy="1422400"/>
            </a:xfrm>
            <a:custGeom>
              <a:avLst/>
              <a:gdLst/>
              <a:ahLst/>
              <a:cxnLst/>
              <a:rect l="l" t="t" r="r" b="b"/>
              <a:pathLst>
                <a:path w="22225" h="1422400">
                  <a:moveTo>
                    <a:pt x="0" y="0"/>
                  </a:moveTo>
                  <a:lnTo>
                    <a:pt x="22223" y="1421856"/>
                  </a:lnTo>
                </a:path>
              </a:pathLst>
            </a:custGeom>
            <a:ln w="25400">
              <a:solidFill>
                <a:srgbClr val="BBE0E3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1" name="object 39">
            <a:extLst>
              <a:ext uri="{FF2B5EF4-FFF2-40B4-BE49-F238E27FC236}">
                <a16:creationId xmlns:a16="http://schemas.microsoft.com/office/drawing/2014/main" id="{1CA5FBE8-5682-4087-B651-DFE0913BE1E7}"/>
              </a:ext>
            </a:extLst>
          </p:cNvPr>
          <p:cNvGrpSpPr/>
          <p:nvPr/>
        </p:nvGrpSpPr>
        <p:grpSpPr>
          <a:xfrm>
            <a:off x="3090047" y="4239898"/>
            <a:ext cx="1275080" cy="629920"/>
            <a:chOff x="3090047" y="4239898"/>
            <a:chExt cx="1275080" cy="629920"/>
          </a:xfrm>
        </p:grpSpPr>
        <p:pic>
          <p:nvPicPr>
            <p:cNvPr id="42" name="object 40">
              <a:extLst>
                <a:ext uri="{FF2B5EF4-FFF2-40B4-BE49-F238E27FC236}">
                  <a16:creationId xmlns:a16="http://schemas.microsoft.com/office/drawing/2014/main" id="{61A9E1D8-7DC6-4828-94EC-738BD27D98C2}"/>
                </a:ext>
              </a:extLst>
            </p:cNvPr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090047" y="4239898"/>
              <a:ext cx="1274765" cy="629442"/>
            </a:xfrm>
            <a:prstGeom prst="rect">
              <a:avLst/>
            </a:prstGeom>
          </p:spPr>
        </p:pic>
        <p:sp>
          <p:nvSpPr>
            <p:cNvPr id="43" name="object 41">
              <a:extLst>
                <a:ext uri="{FF2B5EF4-FFF2-40B4-BE49-F238E27FC236}">
                  <a16:creationId xmlns:a16="http://schemas.microsoft.com/office/drawing/2014/main" id="{C2D93809-8A71-41D6-AF96-4A258AB1E87F}"/>
                </a:ext>
              </a:extLst>
            </p:cNvPr>
            <p:cNvSpPr/>
            <p:nvPr/>
          </p:nvSpPr>
          <p:spPr>
            <a:xfrm>
              <a:off x="3126606" y="4276458"/>
              <a:ext cx="1148080" cy="502920"/>
            </a:xfrm>
            <a:custGeom>
              <a:avLst/>
              <a:gdLst/>
              <a:ahLst/>
              <a:cxnLst/>
              <a:rect l="l" t="t" r="r" b="b"/>
              <a:pathLst>
                <a:path w="1148079" h="502920">
                  <a:moveTo>
                    <a:pt x="573882" y="0"/>
                  </a:moveTo>
                  <a:lnTo>
                    <a:pt x="501895" y="853"/>
                  </a:lnTo>
                  <a:lnTo>
                    <a:pt x="432577" y="3346"/>
                  </a:lnTo>
                  <a:lnTo>
                    <a:pt x="366465" y="7376"/>
                  </a:lnTo>
                  <a:lnTo>
                    <a:pt x="304097" y="12839"/>
                  </a:lnTo>
                  <a:lnTo>
                    <a:pt x="246011" y="19633"/>
                  </a:lnTo>
                  <a:lnTo>
                    <a:pt x="192744" y="27656"/>
                  </a:lnTo>
                  <a:lnTo>
                    <a:pt x="144835" y="36804"/>
                  </a:lnTo>
                  <a:lnTo>
                    <a:pt x="102821" y="46975"/>
                  </a:lnTo>
                  <a:lnTo>
                    <a:pt x="38629" y="69976"/>
                  </a:lnTo>
                  <a:lnTo>
                    <a:pt x="4472" y="95837"/>
                  </a:lnTo>
                  <a:lnTo>
                    <a:pt x="0" y="392860"/>
                  </a:lnTo>
                  <a:lnTo>
                    <a:pt x="4471" y="406605"/>
                  </a:lnTo>
                  <a:lnTo>
                    <a:pt x="38628" y="432466"/>
                  </a:lnTo>
                  <a:lnTo>
                    <a:pt x="102820" y="455467"/>
                  </a:lnTo>
                  <a:lnTo>
                    <a:pt x="144834" y="465638"/>
                  </a:lnTo>
                  <a:lnTo>
                    <a:pt x="192744" y="474786"/>
                  </a:lnTo>
                  <a:lnTo>
                    <a:pt x="246011" y="482809"/>
                  </a:lnTo>
                  <a:lnTo>
                    <a:pt x="304097" y="489603"/>
                  </a:lnTo>
                  <a:lnTo>
                    <a:pt x="366465" y="495066"/>
                  </a:lnTo>
                  <a:lnTo>
                    <a:pt x="432577" y="499096"/>
                  </a:lnTo>
                  <a:lnTo>
                    <a:pt x="501895" y="501589"/>
                  </a:lnTo>
                  <a:lnTo>
                    <a:pt x="573882" y="502442"/>
                  </a:lnTo>
                  <a:lnTo>
                    <a:pt x="645869" y="501589"/>
                  </a:lnTo>
                  <a:lnTo>
                    <a:pt x="715187" y="499096"/>
                  </a:lnTo>
                  <a:lnTo>
                    <a:pt x="781299" y="495066"/>
                  </a:lnTo>
                  <a:lnTo>
                    <a:pt x="843667" y="489603"/>
                  </a:lnTo>
                  <a:lnTo>
                    <a:pt x="901753" y="482809"/>
                  </a:lnTo>
                  <a:lnTo>
                    <a:pt x="955020" y="474786"/>
                  </a:lnTo>
                  <a:lnTo>
                    <a:pt x="1002929" y="465638"/>
                  </a:lnTo>
                  <a:lnTo>
                    <a:pt x="1044943" y="455467"/>
                  </a:lnTo>
                  <a:lnTo>
                    <a:pt x="1109135" y="432466"/>
                  </a:lnTo>
                  <a:lnTo>
                    <a:pt x="1143292" y="406605"/>
                  </a:lnTo>
                  <a:lnTo>
                    <a:pt x="1147765" y="109582"/>
                  </a:lnTo>
                  <a:lnTo>
                    <a:pt x="1143293" y="95837"/>
                  </a:lnTo>
                  <a:lnTo>
                    <a:pt x="1109136" y="69976"/>
                  </a:lnTo>
                  <a:lnTo>
                    <a:pt x="1044944" y="46975"/>
                  </a:lnTo>
                  <a:lnTo>
                    <a:pt x="1002930" y="36804"/>
                  </a:lnTo>
                  <a:lnTo>
                    <a:pt x="955020" y="27656"/>
                  </a:lnTo>
                  <a:lnTo>
                    <a:pt x="901753" y="19633"/>
                  </a:lnTo>
                  <a:lnTo>
                    <a:pt x="843667" y="12839"/>
                  </a:lnTo>
                  <a:lnTo>
                    <a:pt x="781299" y="7376"/>
                  </a:lnTo>
                  <a:lnTo>
                    <a:pt x="715187" y="3346"/>
                  </a:lnTo>
                  <a:lnTo>
                    <a:pt x="645869" y="853"/>
                  </a:lnTo>
                  <a:lnTo>
                    <a:pt x="57388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2">
              <a:extLst>
                <a:ext uri="{FF2B5EF4-FFF2-40B4-BE49-F238E27FC236}">
                  <a16:creationId xmlns:a16="http://schemas.microsoft.com/office/drawing/2014/main" id="{98CC9F6E-03F3-4E26-AA14-610EBA70F465}"/>
                </a:ext>
              </a:extLst>
            </p:cNvPr>
            <p:cNvSpPr/>
            <p:nvPr/>
          </p:nvSpPr>
          <p:spPr>
            <a:xfrm>
              <a:off x="3126607" y="4276458"/>
              <a:ext cx="1148080" cy="219710"/>
            </a:xfrm>
            <a:custGeom>
              <a:avLst/>
              <a:gdLst/>
              <a:ahLst/>
              <a:cxnLst/>
              <a:rect l="l" t="t" r="r" b="b"/>
              <a:pathLst>
                <a:path w="1148079" h="219710">
                  <a:moveTo>
                    <a:pt x="573881" y="0"/>
                  </a:moveTo>
                  <a:lnTo>
                    <a:pt x="501894" y="853"/>
                  </a:lnTo>
                  <a:lnTo>
                    <a:pt x="432576" y="3346"/>
                  </a:lnTo>
                  <a:lnTo>
                    <a:pt x="366464" y="7376"/>
                  </a:lnTo>
                  <a:lnTo>
                    <a:pt x="304096" y="12839"/>
                  </a:lnTo>
                  <a:lnTo>
                    <a:pt x="246010" y="19633"/>
                  </a:lnTo>
                  <a:lnTo>
                    <a:pt x="192743" y="27656"/>
                  </a:lnTo>
                  <a:lnTo>
                    <a:pt x="144834" y="36804"/>
                  </a:lnTo>
                  <a:lnTo>
                    <a:pt x="102820" y="46975"/>
                  </a:lnTo>
                  <a:lnTo>
                    <a:pt x="38628" y="69976"/>
                  </a:lnTo>
                  <a:lnTo>
                    <a:pt x="4471" y="95837"/>
                  </a:lnTo>
                  <a:lnTo>
                    <a:pt x="0" y="109582"/>
                  </a:lnTo>
                  <a:lnTo>
                    <a:pt x="4471" y="123328"/>
                  </a:lnTo>
                  <a:lnTo>
                    <a:pt x="38628" y="149189"/>
                  </a:lnTo>
                  <a:lnTo>
                    <a:pt x="102820" y="172190"/>
                  </a:lnTo>
                  <a:lnTo>
                    <a:pt x="144834" y="182361"/>
                  </a:lnTo>
                  <a:lnTo>
                    <a:pt x="192743" y="191509"/>
                  </a:lnTo>
                  <a:lnTo>
                    <a:pt x="246010" y="199532"/>
                  </a:lnTo>
                  <a:lnTo>
                    <a:pt x="304096" y="206326"/>
                  </a:lnTo>
                  <a:lnTo>
                    <a:pt x="366464" y="211789"/>
                  </a:lnTo>
                  <a:lnTo>
                    <a:pt x="432576" y="215819"/>
                  </a:lnTo>
                  <a:lnTo>
                    <a:pt x="501894" y="218312"/>
                  </a:lnTo>
                  <a:lnTo>
                    <a:pt x="573881" y="219166"/>
                  </a:lnTo>
                  <a:lnTo>
                    <a:pt x="645867" y="218312"/>
                  </a:lnTo>
                  <a:lnTo>
                    <a:pt x="715186" y="215819"/>
                  </a:lnTo>
                  <a:lnTo>
                    <a:pt x="781298" y="211789"/>
                  </a:lnTo>
                  <a:lnTo>
                    <a:pt x="843666" y="206326"/>
                  </a:lnTo>
                  <a:lnTo>
                    <a:pt x="901752" y="199532"/>
                  </a:lnTo>
                  <a:lnTo>
                    <a:pt x="955019" y="191509"/>
                  </a:lnTo>
                  <a:lnTo>
                    <a:pt x="1002928" y="182361"/>
                  </a:lnTo>
                  <a:lnTo>
                    <a:pt x="1044943" y="172190"/>
                  </a:lnTo>
                  <a:lnTo>
                    <a:pt x="1109134" y="149189"/>
                  </a:lnTo>
                  <a:lnTo>
                    <a:pt x="1143292" y="123328"/>
                  </a:lnTo>
                  <a:lnTo>
                    <a:pt x="1147763" y="109582"/>
                  </a:lnTo>
                  <a:lnTo>
                    <a:pt x="1143292" y="95837"/>
                  </a:lnTo>
                  <a:lnTo>
                    <a:pt x="1109134" y="69976"/>
                  </a:lnTo>
                  <a:lnTo>
                    <a:pt x="1044943" y="46975"/>
                  </a:lnTo>
                  <a:lnTo>
                    <a:pt x="1002928" y="36804"/>
                  </a:lnTo>
                  <a:lnTo>
                    <a:pt x="955019" y="27656"/>
                  </a:lnTo>
                  <a:lnTo>
                    <a:pt x="901752" y="19633"/>
                  </a:lnTo>
                  <a:lnTo>
                    <a:pt x="843666" y="12839"/>
                  </a:lnTo>
                  <a:lnTo>
                    <a:pt x="781298" y="7376"/>
                  </a:lnTo>
                  <a:lnTo>
                    <a:pt x="715186" y="3346"/>
                  </a:lnTo>
                  <a:lnTo>
                    <a:pt x="645867" y="853"/>
                  </a:lnTo>
                  <a:lnTo>
                    <a:pt x="573881" y="0"/>
                  </a:lnTo>
                  <a:close/>
                </a:path>
              </a:pathLst>
            </a:custGeom>
            <a:solidFill>
              <a:srgbClr val="FFFFFF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0" name="object 17">
            <a:extLst>
              <a:ext uri="{FF2B5EF4-FFF2-40B4-BE49-F238E27FC236}">
                <a16:creationId xmlns:a16="http://schemas.microsoft.com/office/drawing/2014/main" id="{510A3FE8-50AF-4F2E-A6B8-5DA61C84AF09}"/>
              </a:ext>
            </a:extLst>
          </p:cNvPr>
          <p:cNvSpPr txBox="1"/>
          <p:nvPr/>
        </p:nvSpPr>
        <p:spPr>
          <a:xfrm>
            <a:off x="3290807" y="4501157"/>
            <a:ext cx="978535" cy="2436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500" spc="-5" dirty="0">
                <a:solidFill>
                  <a:srgbClr val="FFFFFF"/>
                </a:solidFill>
              </a:rPr>
              <a:t>CP</a:t>
            </a:r>
            <a:r>
              <a:rPr lang="en-US" sz="1500" spc="-5" dirty="0">
                <a:solidFill>
                  <a:srgbClr val="FFFFFF"/>
                </a:solidFill>
                <a:latin typeface="Arial"/>
                <a:cs typeface="Arial"/>
              </a:rPr>
              <a:t> Agent</a:t>
            </a:r>
            <a:endParaRPr sz="1500" dirty="0">
              <a:latin typeface="Arial"/>
              <a:cs typeface="Arial"/>
            </a:endParaRPr>
          </a:p>
        </p:txBody>
      </p: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9EC0A435-0C25-4C25-8F3B-4515C314DCB2}"/>
              </a:ext>
            </a:extLst>
          </p:cNvPr>
          <p:cNvGrpSpPr/>
          <p:nvPr/>
        </p:nvGrpSpPr>
        <p:grpSpPr>
          <a:xfrm>
            <a:off x="6962479" y="665537"/>
            <a:ext cx="2064989" cy="800219"/>
            <a:chOff x="6962479" y="665537"/>
            <a:chExt cx="2064989" cy="800219"/>
          </a:xfrm>
        </p:grpSpPr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D94B7456-2233-4C91-BC84-855B91B9A9F5}"/>
                </a:ext>
              </a:extLst>
            </p:cNvPr>
            <p:cNvSpPr txBox="1"/>
            <p:nvPr/>
          </p:nvSpPr>
          <p:spPr>
            <a:xfrm>
              <a:off x="6962479" y="665537"/>
              <a:ext cx="2064989" cy="8002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800" dirty="0">
                  <a:solidFill>
                    <a:schemeClr val="accent2"/>
                  </a:solidFill>
                  <a:latin typeface="+mj-lt"/>
                </a:rPr>
                <a:t>High-level language:</a:t>
              </a:r>
              <a:br>
                <a:rPr lang="en-US" sz="1800" dirty="0">
                  <a:latin typeface="+mj-lt"/>
                </a:rPr>
              </a:br>
              <a:r>
                <a:rPr lang="en-US" sz="2800" b="1" dirty="0">
                  <a:solidFill>
                    <a:srgbClr val="FF0000"/>
                  </a:solidFill>
                  <a:latin typeface="+mj-lt"/>
                </a:rPr>
                <a:t>??</a:t>
              </a:r>
              <a:endParaRPr lang="en-SG" sz="1800" b="1" dirty="0">
                <a:solidFill>
                  <a:srgbClr val="FF0000"/>
                </a:solidFill>
                <a:latin typeface="+mj-lt"/>
              </a:endParaRPr>
            </a:p>
          </p:txBody>
        </p:sp>
        <p:cxnSp>
          <p:nvCxnSpPr>
            <p:cNvPr id="144" name="Straight Arrow Connector 143">
              <a:extLst>
                <a:ext uri="{FF2B5EF4-FFF2-40B4-BE49-F238E27FC236}">
                  <a16:creationId xmlns:a16="http://schemas.microsoft.com/office/drawing/2014/main" id="{1C053221-7373-49E5-81CD-B0A1CA1F00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35800" y="975017"/>
              <a:ext cx="36490" cy="246690"/>
            </a:xfrm>
            <a:prstGeom prst="straightConnector1">
              <a:avLst/>
            </a:prstGeom>
            <a:ln w="38100">
              <a:solidFill>
                <a:srgbClr val="1C1C1C"/>
              </a:solidFill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F76B64B7-389E-464A-AB15-FA7C004D0AAC}"/>
              </a:ext>
            </a:extLst>
          </p:cNvPr>
          <p:cNvGrpSpPr/>
          <p:nvPr/>
        </p:nvGrpSpPr>
        <p:grpSpPr>
          <a:xfrm>
            <a:off x="-33528" y="1643497"/>
            <a:ext cx="2037588" cy="1015663"/>
            <a:chOff x="-33528" y="1643497"/>
            <a:chExt cx="2037588" cy="1015663"/>
          </a:xfrm>
        </p:grpSpPr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965A3473-3B4A-480B-9CB9-253780587860}"/>
                </a:ext>
              </a:extLst>
            </p:cNvPr>
            <p:cNvSpPr txBox="1"/>
            <p:nvPr/>
          </p:nvSpPr>
          <p:spPr>
            <a:xfrm>
              <a:off x="-33528" y="1643497"/>
              <a:ext cx="1382110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800" dirty="0">
                  <a:solidFill>
                    <a:schemeClr val="accent5"/>
                  </a:solidFill>
                  <a:latin typeface="+mj-lt"/>
                </a:rPr>
                <a:t>Northbound </a:t>
              </a:r>
            </a:p>
            <a:p>
              <a:pPr algn="ctr"/>
              <a:r>
                <a:rPr lang="en-US" sz="1800" dirty="0">
                  <a:solidFill>
                    <a:schemeClr val="accent5"/>
                  </a:solidFill>
                  <a:latin typeface="+mj-lt"/>
                </a:rPr>
                <a:t>Interface </a:t>
              </a:r>
              <a:br>
                <a:rPr lang="en-US" sz="1800" dirty="0">
                  <a:solidFill>
                    <a:schemeClr val="accent5"/>
                  </a:solidFill>
                  <a:latin typeface="+mj-lt"/>
                </a:rPr>
              </a:br>
              <a:r>
                <a:rPr lang="en-US" sz="2400" b="1" dirty="0">
                  <a:solidFill>
                    <a:srgbClr val="FF0000"/>
                  </a:solidFill>
                  <a:latin typeface="+mj-lt"/>
                </a:rPr>
                <a:t>??</a:t>
              </a:r>
              <a:endParaRPr lang="en-SG" sz="1800" b="1" dirty="0">
                <a:solidFill>
                  <a:srgbClr val="FF0000"/>
                </a:solidFill>
                <a:latin typeface="+mj-lt"/>
              </a:endParaRPr>
            </a:p>
          </p:txBody>
        </p:sp>
        <p:cxnSp>
          <p:nvCxnSpPr>
            <p:cNvPr id="148" name="Straight Arrow Connector 147">
              <a:extLst>
                <a:ext uri="{FF2B5EF4-FFF2-40B4-BE49-F238E27FC236}">
                  <a16:creationId xmlns:a16="http://schemas.microsoft.com/office/drawing/2014/main" id="{82679384-D575-4C8C-BFC5-58B6CA0A29F0}"/>
                </a:ext>
              </a:extLst>
            </p:cNvPr>
            <p:cNvCxnSpPr>
              <a:stCxn id="140" idx="3"/>
            </p:cNvCxnSpPr>
            <p:nvPr/>
          </p:nvCxnSpPr>
          <p:spPr>
            <a:xfrm flipV="1">
              <a:off x="1348582" y="1966665"/>
              <a:ext cx="655478" cy="184664"/>
            </a:xfrm>
            <a:prstGeom prst="straightConnector1">
              <a:avLst/>
            </a:prstGeom>
            <a:ln w="38100">
              <a:solidFill>
                <a:srgbClr val="1C1C1C"/>
              </a:solidFill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68E1BA21-986E-4798-8824-D1EC8F3B5F73}"/>
              </a:ext>
            </a:extLst>
          </p:cNvPr>
          <p:cNvGrpSpPr/>
          <p:nvPr/>
        </p:nvGrpSpPr>
        <p:grpSpPr>
          <a:xfrm>
            <a:off x="-8678" y="3398934"/>
            <a:ext cx="1722626" cy="1015663"/>
            <a:chOff x="30336" y="2828893"/>
            <a:chExt cx="1722626" cy="1015663"/>
          </a:xfrm>
        </p:grpSpPr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470CCBD8-8448-4E3F-946C-C26B72C9A373}"/>
                </a:ext>
              </a:extLst>
            </p:cNvPr>
            <p:cNvSpPr txBox="1"/>
            <p:nvPr/>
          </p:nvSpPr>
          <p:spPr>
            <a:xfrm>
              <a:off x="30336" y="2828893"/>
              <a:ext cx="1378904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800" dirty="0">
                  <a:solidFill>
                    <a:schemeClr val="accent5"/>
                  </a:solidFill>
                  <a:latin typeface="+mj-lt"/>
                </a:rPr>
                <a:t>Southbound </a:t>
              </a:r>
            </a:p>
            <a:p>
              <a:pPr algn="ctr"/>
              <a:r>
                <a:rPr lang="en-US" sz="1800" dirty="0">
                  <a:solidFill>
                    <a:schemeClr val="accent5"/>
                  </a:solidFill>
                  <a:latin typeface="+mj-lt"/>
                </a:rPr>
                <a:t>Interface</a:t>
              </a:r>
              <a:br>
                <a:rPr lang="en-US" sz="1800" dirty="0">
                  <a:solidFill>
                    <a:schemeClr val="accent5"/>
                  </a:solidFill>
                  <a:latin typeface="+mj-lt"/>
                </a:rPr>
              </a:br>
              <a:r>
                <a:rPr lang="en-US" sz="2400" b="1" dirty="0">
                  <a:solidFill>
                    <a:srgbClr val="FF0000"/>
                  </a:solidFill>
                  <a:latin typeface="+mj-lt"/>
                </a:rPr>
                <a:t>??</a:t>
              </a:r>
              <a:endParaRPr lang="en-SG" sz="1800" b="1" dirty="0">
                <a:solidFill>
                  <a:srgbClr val="FF0000"/>
                </a:solidFill>
                <a:latin typeface="+mj-lt"/>
              </a:endParaRPr>
            </a:p>
          </p:txBody>
        </p:sp>
        <p:cxnSp>
          <p:nvCxnSpPr>
            <p:cNvPr id="149" name="Straight Arrow Connector 148">
              <a:extLst>
                <a:ext uri="{FF2B5EF4-FFF2-40B4-BE49-F238E27FC236}">
                  <a16:creationId xmlns:a16="http://schemas.microsoft.com/office/drawing/2014/main" id="{4639B3CE-0D69-47BB-9397-A3E046E67150}"/>
                </a:ext>
              </a:extLst>
            </p:cNvPr>
            <p:cNvCxnSpPr>
              <a:cxnSpLocks/>
            </p:cNvCxnSpPr>
            <p:nvPr/>
          </p:nvCxnSpPr>
          <p:spPr>
            <a:xfrm>
              <a:off x="1303748" y="3162570"/>
              <a:ext cx="449214" cy="1"/>
            </a:xfrm>
            <a:prstGeom prst="straightConnector1">
              <a:avLst/>
            </a:prstGeom>
            <a:ln w="38100">
              <a:solidFill>
                <a:srgbClr val="1C1C1C"/>
              </a:solidFill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87B48E72-0F1B-4192-96C5-DE0CB97B4860}"/>
              </a:ext>
            </a:extLst>
          </p:cNvPr>
          <p:cNvGrpSpPr/>
          <p:nvPr/>
        </p:nvGrpSpPr>
        <p:grpSpPr>
          <a:xfrm>
            <a:off x="296761" y="2574781"/>
            <a:ext cx="950406" cy="738664"/>
            <a:chOff x="487992" y="2828893"/>
            <a:chExt cx="950406" cy="738664"/>
          </a:xfrm>
        </p:grpSpPr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1EEDB009-DEAD-4EF8-967E-1B13F8E8C5C6}"/>
                </a:ext>
              </a:extLst>
            </p:cNvPr>
            <p:cNvSpPr txBox="1"/>
            <p:nvPr/>
          </p:nvSpPr>
          <p:spPr>
            <a:xfrm>
              <a:off x="487992" y="2828893"/>
              <a:ext cx="463588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br>
                <a:rPr lang="en-US" sz="1800" dirty="0">
                  <a:solidFill>
                    <a:schemeClr val="accent5"/>
                  </a:solidFill>
                  <a:latin typeface="+mj-lt"/>
                </a:rPr>
              </a:br>
              <a:r>
                <a:rPr lang="en-US" sz="2400" b="1" dirty="0">
                  <a:solidFill>
                    <a:srgbClr val="FF0000"/>
                  </a:solidFill>
                  <a:latin typeface="+mj-lt"/>
                </a:rPr>
                <a:t>??</a:t>
              </a:r>
              <a:endParaRPr lang="en-SG" sz="1800" b="1" dirty="0">
                <a:solidFill>
                  <a:srgbClr val="FF0000"/>
                </a:solidFill>
                <a:latin typeface="+mj-lt"/>
              </a:endParaRPr>
            </a:p>
          </p:txBody>
        </p:sp>
        <p:cxnSp>
          <p:nvCxnSpPr>
            <p:cNvPr id="130" name="Straight Arrow Connector 129">
              <a:extLst>
                <a:ext uri="{FF2B5EF4-FFF2-40B4-BE49-F238E27FC236}">
                  <a16:creationId xmlns:a16="http://schemas.microsoft.com/office/drawing/2014/main" id="{71669D88-ACF5-42E9-8B59-011661111BC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5663" y="2842745"/>
              <a:ext cx="382735" cy="417513"/>
            </a:xfrm>
            <a:prstGeom prst="straightConnector1">
              <a:avLst/>
            </a:prstGeom>
            <a:ln w="38100">
              <a:solidFill>
                <a:srgbClr val="1C1C1C"/>
              </a:solidFill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1" name="TextBox 130">
            <a:extLst>
              <a:ext uri="{FF2B5EF4-FFF2-40B4-BE49-F238E27FC236}">
                <a16:creationId xmlns:a16="http://schemas.microsoft.com/office/drawing/2014/main" id="{CE69D09F-081C-41FA-94E3-628629FC396B}"/>
              </a:ext>
            </a:extLst>
          </p:cNvPr>
          <p:cNvSpPr txBox="1"/>
          <p:nvPr/>
        </p:nvSpPr>
        <p:spPr>
          <a:xfrm>
            <a:off x="5345699" y="4904426"/>
            <a:ext cx="28985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b="1" dirty="0">
                <a:latin typeface="+mj-lt"/>
              </a:rPr>
              <a:t>Credits:</a:t>
            </a:r>
            <a:r>
              <a:rPr lang="en-US" sz="1000" dirty="0">
                <a:latin typeface="+mj-lt"/>
              </a:rPr>
              <a:t> Adapted from Nick </a:t>
            </a:r>
            <a:r>
              <a:rPr lang="en-US" sz="1000" dirty="0" err="1">
                <a:latin typeface="+mj-lt"/>
              </a:rPr>
              <a:t>Mckeown</a:t>
            </a:r>
            <a:r>
              <a:rPr lang="en-US" sz="1000" dirty="0">
                <a:latin typeface="+mj-lt"/>
              </a:rPr>
              <a:t>, Stanford/Intel</a:t>
            </a:r>
            <a:endParaRPr lang="en-SG" sz="1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20733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BCF4B53-3197-4EA7-81F0-9AB10D9B82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Dataplane</a:t>
            </a:r>
            <a:r>
              <a:rPr lang="en-US" dirty="0"/>
              <a:t> has simple packet-handling rules</a:t>
            </a:r>
          </a:p>
          <a:p>
            <a:pPr lvl="1"/>
            <a:r>
              <a:rPr lang="en-US" dirty="0"/>
              <a:t>Pattern: match packet header bits</a:t>
            </a:r>
          </a:p>
          <a:p>
            <a:pPr lvl="1"/>
            <a:r>
              <a:rPr lang="en-US" dirty="0"/>
              <a:t>Actions: drop, forward, modify, send to controller</a:t>
            </a:r>
          </a:p>
          <a:p>
            <a:pPr lvl="1"/>
            <a:r>
              <a:rPr lang="en-US" dirty="0"/>
              <a:t>Priority: disambiguate overlapping match patterns</a:t>
            </a:r>
          </a:p>
          <a:p>
            <a:pPr lvl="1"/>
            <a:r>
              <a:rPr lang="en-US" dirty="0"/>
              <a:t>Counters: #bytes and #packets</a:t>
            </a:r>
          </a:p>
          <a:p>
            <a:endParaRPr lang="en-SG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BA2078-60B0-405B-8C51-73801EADD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0A993-0AA1-412D-A37A-2D363295DE68}" type="slidenum">
              <a:rPr lang="en-SG" smtClean="0"/>
              <a:t>46</a:t>
            </a:fld>
            <a:endParaRPr lang="en-S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81E913F-1E1E-4FCC-B843-81CDBFCC3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of an OpenFlow Network</a:t>
            </a:r>
            <a:endParaRPr lang="en-SG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3CC12F-A8B2-41A1-A002-17249838F8B4}"/>
              </a:ext>
            </a:extLst>
          </p:cNvPr>
          <p:cNvSpPr txBox="1"/>
          <p:nvPr/>
        </p:nvSpPr>
        <p:spPr>
          <a:xfrm>
            <a:off x="5690250" y="4896555"/>
            <a:ext cx="277351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b="1" dirty="0">
                <a:latin typeface="+mj-lt"/>
              </a:rPr>
              <a:t>Credits:</a:t>
            </a:r>
            <a:r>
              <a:rPr lang="en-US" sz="1000" dirty="0">
                <a:latin typeface="+mj-lt"/>
              </a:rPr>
              <a:t> Adapted from Jennifer Rexford, Princeton</a:t>
            </a:r>
            <a:endParaRPr lang="en-SG" sz="1000" dirty="0">
              <a:latin typeface="+mj-lt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B136B74-0516-4C3A-8DB9-4E9BE737FB35}"/>
              </a:ext>
            </a:extLst>
          </p:cNvPr>
          <p:cNvGrpSpPr/>
          <p:nvPr/>
        </p:nvGrpSpPr>
        <p:grpSpPr>
          <a:xfrm>
            <a:off x="2352900" y="3579271"/>
            <a:ext cx="4766562" cy="1028700"/>
            <a:chOff x="2352900" y="3579271"/>
            <a:chExt cx="4766562" cy="1028700"/>
          </a:xfrm>
        </p:grpSpPr>
        <p:grpSp>
          <p:nvGrpSpPr>
            <p:cNvPr id="26" name="object 4">
              <a:extLst>
                <a:ext uri="{FF2B5EF4-FFF2-40B4-BE49-F238E27FC236}">
                  <a16:creationId xmlns:a16="http://schemas.microsoft.com/office/drawing/2014/main" id="{048BA97F-5A43-4969-9407-9FD2F5355F89}"/>
                </a:ext>
              </a:extLst>
            </p:cNvPr>
            <p:cNvGrpSpPr/>
            <p:nvPr/>
          </p:nvGrpSpPr>
          <p:grpSpPr>
            <a:xfrm>
              <a:off x="2352900" y="3579271"/>
              <a:ext cx="4766562" cy="1028700"/>
              <a:chOff x="1675892" y="5408676"/>
              <a:chExt cx="7202805" cy="1554480"/>
            </a:xfrm>
          </p:grpSpPr>
          <p:pic>
            <p:nvPicPr>
              <p:cNvPr id="27" name="object 5">
                <a:extLst>
                  <a:ext uri="{FF2B5EF4-FFF2-40B4-BE49-F238E27FC236}">
                    <a16:creationId xmlns:a16="http://schemas.microsoft.com/office/drawing/2014/main" id="{E50D93C7-D56F-40B7-A1F8-AE65D80707ED}"/>
                  </a:ext>
                </a:extLst>
              </p:cNvPr>
              <p:cNvPicPr/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70380" y="5457444"/>
                <a:ext cx="6998208" cy="1362456"/>
              </a:xfrm>
              <a:prstGeom prst="rect">
                <a:avLst/>
              </a:prstGeom>
            </p:spPr>
          </p:pic>
          <p:pic>
            <p:nvPicPr>
              <p:cNvPr id="28" name="object 6">
                <a:extLst>
                  <a:ext uri="{FF2B5EF4-FFF2-40B4-BE49-F238E27FC236}">
                    <a16:creationId xmlns:a16="http://schemas.microsoft.com/office/drawing/2014/main" id="{6B465319-A4E4-489D-A878-91F6EC1B6BF0}"/>
                  </a:ext>
                </a:extLst>
              </p:cNvPr>
              <p:cNvPicPr/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675892" y="5408676"/>
                <a:ext cx="7202424" cy="1554480"/>
              </a:xfrm>
              <a:prstGeom prst="rect">
                <a:avLst/>
              </a:prstGeom>
            </p:spPr>
          </p:pic>
          <p:pic>
            <p:nvPicPr>
              <p:cNvPr id="29" name="object 7">
                <a:extLst>
                  <a:ext uri="{FF2B5EF4-FFF2-40B4-BE49-F238E27FC236}">
                    <a16:creationId xmlns:a16="http://schemas.microsoft.com/office/drawing/2014/main" id="{F196100B-5A6C-4C84-AAB1-D5C5E85CD69E}"/>
                  </a:ext>
                </a:extLst>
              </p:cNvPr>
              <p:cNvPicPr/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820333" y="5485695"/>
                <a:ext cx="6899063" cy="1264601"/>
              </a:xfrm>
              <a:prstGeom prst="rect">
                <a:avLst/>
              </a:prstGeom>
            </p:spPr>
          </p:pic>
          <p:sp>
            <p:nvSpPr>
              <p:cNvPr id="30" name="object 8">
                <a:extLst>
                  <a:ext uri="{FF2B5EF4-FFF2-40B4-BE49-F238E27FC236}">
                    <a16:creationId xmlns:a16="http://schemas.microsoft.com/office/drawing/2014/main" id="{E13BC9E7-F537-40BD-82BF-1E4C95E7DAA2}"/>
                  </a:ext>
                </a:extLst>
              </p:cNvPr>
              <p:cNvSpPr/>
              <p:nvPr/>
            </p:nvSpPr>
            <p:spPr>
              <a:xfrm>
                <a:off x="1820332" y="5485695"/>
                <a:ext cx="6899275" cy="1264920"/>
              </a:xfrm>
              <a:custGeom>
                <a:avLst/>
                <a:gdLst/>
                <a:ahLst/>
                <a:cxnLst/>
                <a:rect l="l" t="t" r="r" b="b"/>
                <a:pathLst>
                  <a:path w="6899275" h="1264920">
                    <a:moveTo>
                      <a:pt x="0" y="0"/>
                    </a:moveTo>
                    <a:lnTo>
                      <a:pt x="6899063" y="0"/>
                    </a:lnTo>
                    <a:lnTo>
                      <a:pt x="6899063" y="1264602"/>
                    </a:lnTo>
                    <a:lnTo>
                      <a:pt x="0" y="1264602"/>
                    </a:lnTo>
                    <a:lnTo>
                      <a:pt x="0" y="0"/>
                    </a:lnTo>
                    <a:close/>
                  </a:path>
                </a:pathLst>
              </a:custGeom>
              <a:ln w="10036">
                <a:solidFill>
                  <a:srgbClr val="4A7EBB"/>
                </a:solidFill>
              </a:ln>
            </p:spPr>
            <p:txBody>
              <a:bodyPr wrap="square" lIns="0" tIns="0" rIns="0" bIns="0" rtlCol="0"/>
              <a:lstStyle/>
              <a:p>
                <a:endParaRPr sz="927"/>
              </a:p>
            </p:txBody>
          </p:sp>
        </p:grpSp>
        <p:sp>
          <p:nvSpPr>
            <p:cNvPr id="31" name="object 9">
              <a:extLst>
                <a:ext uri="{FF2B5EF4-FFF2-40B4-BE49-F238E27FC236}">
                  <a16:creationId xmlns:a16="http://schemas.microsoft.com/office/drawing/2014/main" id="{301E156F-1742-4624-99C7-2678D6CD70D3}"/>
                </a:ext>
              </a:extLst>
            </p:cNvPr>
            <p:cNvSpPr txBox="1"/>
            <p:nvPr/>
          </p:nvSpPr>
          <p:spPr>
            <a:xfrm>
              <a:off x="2512190" y="3646993"/>
              <a:ext cx="4417779" cy="785365"/>
            </a:xfrm>
            <a:prstGeom prst="rect">
              <a:avLst/>
            </a:prstGeom>
          </p:spPr>
          <p:txBody>
            <a:bodyPr vert="horz" wrap="square" lIns="0" tIns="8404" rIns="0" bIns="0" rtlCol="0">
              <a:spAutoFit/>
            </a:bodyPr>
            <a:lstStyle/>
            <a:p>
              <a:pPr>
                <a:spcBef>
                  <a:spcPts val="66"/>
                </a:spcBef>
                <a:tabLst>
                  <a:tab pos="318124" algn="l"/>
                  <a:tab pos="1512034" algn="l"/>
                </a:tabLst>
              </a:pPr>
              <a:r>
                <a:rPr sz="1655" b="1" spc="3" dirty="0">
                  <a:latin typeface="Calibri"/>
                  <a:cs typeface="Calibri"/>
                </a:rPr>
                <a:t>1</a:t>
              </a:r>
              <a:r>
                <a:rPr sz="1655" b="1" dirty="0">
                  <a:latin typeface="Calibri"/>
                  <a:cs typeface="Calibri"/>
                </a:rPr>
                <a:t>.	</a:t>
              </a:r>
              <a:r>
                <a:rPr sz="1655" b="1" spc="10" dirty="0">
                  <a:latin typeface="Calibri"/>
                  <a:cs typeface="Calibri"/>
                </a:rPr>
                <a:t>s</a:t>
              </a:r>
              <a:r>
                <a:rPr sz="1655" b="1" spc="-20" dirty="0">
                  <a:latin typeface="Calibri"/>
                  <a:cs typeface="Calibri"/>
                </a:rPr>
                <a:t>r</a:t>
              </a:r>
              <a:r>
                <a:rPr sz="1655" b="1" spc="3" dirty="0">
                  <a:latin typeface="Calibri"/>
                  <a:cs typeface="Calibri"/>
                </a:rPr>
                <a:t>c</a:t>
              </a:r>
              <a:r>
                <a:rPr sz="1655" b="1" spc="10" dirty="0">
                  <a:latin typeface="Calibri"/>
                  <a:cs typeface="Calibri"/>
                </a:rPr>
                <a:t>=</a:t>
              </a:r>
              <a:r>
                <a:rPr sz="1655" b="1" spc="3" dirty="0">
                  <a:latin typeface="Calibri"/>
                  <a:cs typeface="Calibri"/>
                </a:rPr>
                <a:t>1</a:t>
              </a:r>
              <a:r>
                <a:rPr sz="1655" b="1" dirty="0">
                  <a:latin typeface="Calibri"/>
                  <a:cs typeface="Calibri"/>
                </a:rPr>
                <a:t>.</a:t>
              </a:r>
              <a:r>
                <a:rPr sz="1655" b="1" spc="3" dirty="0">
                  <a:latin typeface="Calibri"/>
                  <a:cs typeface="Calibri"/>
                </a:rPr>
                <a:t>2</a:t>
              </a:r>
              <a:r>
                <a:rPr sz="1655" b="1" dirty="0">
                  <a:latin typeface="Calibri"/>
                  <a:cs typeface="Calibri"/>
                </a:rPr>
                <a:t>.</a:t>
              </a:r>
              <a:r>
                <a:rPr sz="1655" b="1" spc="10" dirty="0">
                  <a:latin typeface="Calibri"/>
                  <a:cs typeface="Calibri"/>
                </a:rPr>
                <a:t>*</a:t>
              </a:r>
              <a:r>
                <a:rPr sz="1655" b="1" dirty="0">
                  <a:latin typeface="Calibri"/>
                  <a:cs typeface="Calibri"/>
                </a:rPr>
                <a:t>.</a:t>
              </a:r>
              <a:r>
                <a:rPr sz="1655" b="1" spc="10" dirty="0">
                  <a:latin typeface="Calibri"/>
                  <a:cs typeface="Calibri"/>
                </a:rPr>
                <a:t>*</a:t>
              </a:r>
              <a:r>
                <a:rPr sz="1655" b="1" dirty="0">
                  <a:latin typeface="Calibri"/>
                  <a:cs typeface="Calibri"/>
                </a:rPr>
                <a:t>,	</a:t>
              </a:r>
              <a:r>
                <a:rPr sz="1655" b="1" spc="7" dirty="0">
                  <a:latin typeface="Calibri"/>
                  <a:cs typeface="Calibri"/>
                </a:rPr>
                <a:t>d</a:t>
              </a:r>
              <a:r>
                <a:rPr sz="1655" b="1" spc="10" dirty="0">
                  <a:latin typeface="Calibri"/>
                  <a:cs typeface="Calibri"/>
                </a:rPr>
                <a:t>e</a:t>
              </a:r>
              <a:r>
                <a:rPr sz="1655" b="1" spc="-10" dirty="0">
                  <a:latin typeface="Calibri"/>
                  <a:cs typeface="Calibri"/>
                </a:rPr>
                <a:t>s</a:t>
              </a:r>
              <a:r>
                <a:rPr sz="1655" b="1" spc="7" dirty="0">
                  <a:latin typeface="Calibri"/>
                  <a:cs typeface="Calibri"/>
                </a:rPr>
                <a:t>t</a:t>
              </a:r>
              <a:r>
                <a:rPr sz="1655" b="1" spc="10" dirty="0">
                  <a:latin typeface="Calibri"/>
                  <a:cs typeface="Calibri"/>
                </a:rPr>
                <a:t>=</a:t>
              </a:r>
              <a:r>
                <a:rPr sz="1655" b="1" spc="3" dirty="0">
                  <a:latin typeface="Calibri"/>
                  <a:cs typeface="Calibri"/>
                </a:rPr>
                <a:t>3</a:t>
              </a:r>
              <a:r>
                <a:rPr sz="1655" b="1" dirty="0">
                  <a:latin typeface="Calibri"/>
                  <a:cs typeface="Calibri"/>
                </a:rPr>
                <a:t>.</a:t>
              </a:r>
              <a:r>
                <a:rPr sz="1655" b="1" spc="3" dirty="0">
                  <a:latin typeface="Calibri"/>
                  <a:cs typeface="Calibri"/>
                </a:rPr>
                <a:t>4</a:t>
              </a:r>
              <a:r>
                <a:rPr sz="1655" b="1" dirty="0">
                  <a:latin typeface="Calibri"/>
                  <a:cs typeface="Calibri"/>
                </a:rPr>
                <a:t>.</a:t>
              </a:r>
              <a:r>
                <a:rPr sz="1655" b="1" spc="3" dirty="0">
                  <a:latin typeface="Calibri"/>
                  <a:cs typeface="Calibri"/>
                </a:rPr>
                <a:t>5</a:t>
              </a:r>
              <a:r>
                <a:rPr sz="1655" b="1" dirty="0">
                  <a:latin typeface="Calibri"/>
                  <a:cs typeface="Calibri"/>
                </a:rPr>
                <a:t>.*</a:t>
              </a:r>
              <a:r>
                <a:rPr sz="1655" b="1" spc="17" dirty="0">
                  <a:latin typeface="Calibri"/>
                  <a:cs typeface="Calibri"/>
                </a:rPr>
                <a:t> </a:t>
              </a:r>
              <a:r>
                <a:rPr sz="2432" spc="-168" baseline="1133" dirty="0">
                  <a:latin typeface="Wingdings"/>
                  <a:cs typeface="Wingdings"/>
                </a:rPr>
                <a:t></a:t>
              </a:r>
              <a:r>
                <a:rPr sz="2432" spc="-24" baseline="1133" dirty="0">
                  <a:latin typeface="Times New Roman"/>
                  <a:cs typeface="Times New Roman"/>
                </a:rPr>
                <a:t> </a:t>
              </a:r>
              <a:r>
                <a:rPr sz="1655" b="1" spc="7" dirty="0">
                  <a:latin typeface="Calibri"/>
                  <a:cs typeface="Calibri"/>
                </a:rPr>
                <a:t>d</a:t>
              </a:r>
              <a:r>
                <a:rPr sz="1655" b="1" spc="-17" dirty="0">
                  <a:latin typeface="Calibri"/>
                  <a:cs typeface="Calibri"/>
                </a:rPr>
                <a:t>r</a:t>
              </a:r>
              <a:r>
                <a:rPr sz="1655" b="1" spc="7" dirty="0">
                  <a:latin typeface="Calibri"/>
                  <a:cs typeface="Calibri"/>
                </a:rPr>
                <a:t>o</a:t>
              </a:r>
              <a:r>
                <a:rPr sz="1655" b="1" dirty="0">
                  <a:latin typeface="Calibri"/>
                  <a:cs typeface="Calibri"/>
                </a:rPr>
                <a:t>p</a:t>
              </a:r>
              <a:endParaRPr sz="1655" dirty="0">
                <a:latin typeface="Calibri"/>
                <a:cs typeface="Calibri"/>
              </a:endParaRPr>
            </a:p>
            <a:p>
              <a:pPr>
                <a:spcBef>
                  <a:spcPts val="17"/>
                </a:spcBef>
                <a:tabLst>
                  <a:tab pos="318124" algn="l"/>
                  <a:tab pos="1509933" algn="l"/>
                </a:tabLst>
              </a:pPr>
              <a:r>
                <a:rPr sz="1655" b="1" spc="3" dirty="0">
                  <a:latin typeface="Calibri"/>
                  <a:cs typeface="Calibri"/>
                </a:rPr>
                <a:t>2</a:t>
              </a:r>
              <a:r>
                <a:rPr sz="1655" b="1" dirty="0">
                  <a:latin typeface="Calibri"/>
                  <a:cs typeface="Calibri"/>
                </a:rPr>
                <a:t>.	</a:t>
              </a:r>
              <a:r>
                <a:rPr sz="1655" b="1" spc="10" dirty="0">
                  <a:latin typeface="Calibri"/>
                  <a:cs typeface="Calibri"/>
                </a:rPr>
                <a:t>s</a:t>
              </a:r>
              <a:r>
                <a:rPr sz="1655" b="1" spc="-20" dirty="0">
                  <a:latin typeface="Calibri"/>
                  <a:cs typeface="Calibri"/>
                </a:rPr>
                <a:t>r</a:t>
              </a:r>
              <a:r>
                <a:rPr sz="1655" b="1" dirty="0">
                  <a:latin typeface="Calibri"/>
                  <a:cs typeface="Calibri"/>
                </a:rPr>
                <a:t>c</a:t>
              </a:r>
              <a:r>
                <a:rPr sz="1655" b="1" spc="3" dirty="0">
                  <a:latin typeface="Calibri"/>
                  <a:cs typeface="Calibri"/>
                </a:rPr>
                <a:t> </a:t>
              </a:r>
              <a:r>
                <a:rPr sz="1655" b="1" dirty="0">
                  <a:latin typeface="Calibri"/>
                  <a:cs typeface="Calibri"/>
                </a:rPr>
                <a:t>=</a:t>
              </a:r>
              <a:r>
                <a:rPr sz="1655" b="1" spc="10" dirty="0">
                  <a:latin typeface="Calibri"/>
                  <a:cs typeface="Calibri"/>
                </a:rPr>
                <a:t> *</a:t>
              </a:r>
              <a:r>
                <a:rPr sz="1655" b="1" dirty="0">
                  <a:latin typeface="Calibri"/>
                  <a:cs typeface="Calibri"/>
                </a:rPr>
                <a:t>.</a:t>
              </a:r>
              <a:r>
                <a:rPr sz="1655" b="1" spc="10" dirty="0">
                  <a:latin typeface="Calibri"/>
                  <a:cs typeface="Calibri"/>
                </a:rPr>
                <a:t>*</a:t>
              </a:r>
              <a:r>
                <a:rPr sz="1655" b="1" dirty="0">
                  <a:latin typeface="Calibri"/>
                  <a:cs typeface="Calibri"/>
                </a:rPr>
                <a:t>.</a:t>
              </a:r>
              <a:r>
                <a:rPr sz="1655" b="1" spc="10" dirty="0">
                  <a:latin typeface="Calibri"/>
                  <a:cs typeface="Calibri"/>
                </a:rPr>
                <a:t>*</a:t>
              </a:r>
              <a:r>
                <a:rPr sz="1655" b="1" dirty="0">
                  <a:latin typeface="Calibri"/>
                  <a:cs typeface="Calibri"/>
                </a:rPr>
                <a:t>.</a:t>
              </a:r>
              <a:r>
                <a:rPr sz="1655" b="1" spc="10" dirty="0">
                  <a:latin typeface="Calibri"/>
                  <a:cs typeface="Calibri"/>
                </a:rPr>
                <a:t>*</a:t>
              </a:r>
              <a:r>
                <a:rPr sz="1655" b="1" dirty="0">
                  <a:latin typeface="Calibri"/>
                  <a:cs typeface="Calibri"/>
                </a:rPr>
                <a:t>,	</a:t>
              </a:r>
              <a:r>
                <a:rPr sz="1655" b="1" spc="7" dirty="0">
                  <a:latin typeface="Calibri"/>
                  <a:cs typeface="Calibri"/>
                </a:rPr>
                <a:t>d</a:t>
              </a:r>
              <a:r>
                <a:rPr sz="1655" b="1" spc="10" dirty="0">
                  <a:latin typeface="Calibri"/>
                  <a:cs typeface="Calibri"/>
                </a:rPr>
                <a:t>e</a:t>
              </a:r>
              <a:r>
                <a:rPr sz="1655" b="1" spc="-10" dirty="0">
                  <a:latin typeface="Calibri"/>
                  <a:cs typeface="Calibri"/>
                </a:rPr>
                <a:t>s</a:t>
              </a:r>
              <a:r>
                <a:rPr sz="1655" b="1" spc="7" dirty="0">
                  <a:latin typeface="Calibri"/>
                  <a:cs typeface="Calibri"/>
                </a:rPr>
                <a:t>t</a:t>
              </a:r>
              <a:r>
                <a:rPr sz="1655" b="1" spc="10" dirty="0">
                  <a:latin typeface="Calibri"/>
                  <a:cs typeface="Calibri"/>
                </a:rPr>
                <a:t>=</a:t>
              </a:r>
              <a:r>
                <a:rPr sz="1655" b="1" spc="3" dirty="0">
                  <a:latin typeface="Calibri"/>
                  <a:cs typeface="Calibri"/>
                </a:rPr>
                <a:t>3</a:t>
              </a:r>
              <a:r>
                <a:rPr sz="1655" b="1" dirty="0">
                  <a:latin typeface="Calibri"/>
                  <a:cs typeface="Calibri"/>
                </a:rPr>
                <a:t>.</a:t>
              </a:r>
              <a:r>
                <a:rPr sz="1655" b="1" spc="3" dirty="0">
                  <a:latin typeface="Calibri"/>
                  <a:cs typeface="Calibri"/>
                </a:rPr>
                <a:t>4</a:t>
              </a:r>
              <a:r>
                <a:rPr sz="1655" b="1" dirty="0">
                  <a:latin typeface="Calibri"/>
                  <a:cs typeface="Calibri"/>
                </a:rPr>
                <a:t>.</a:t>
              </a:r>
              <a:r>
                <a:rPr sz="1655" b="1" spc="10" dirty="0">
                  <a:latin typeface="Calibri"/>
                  <a:cs typeface="Calibri"/>
                </a:rPr>
                <a:t>*</a:t>
              </a:r>
              <a:r>
                <a:rPr sz="1655" b="1" dirty="0">
                  <a:latin typeface="Calibri"/>
                  <a:cs typeface="Calibri"/>
                </a:rPr>
                <a:t>.*</a:t>
              </a:r>
              <a:r>
                <a:rPr sz="1655" b="1" spc="13" dirty="0">
                  <a:latin typeface="Calibri"/>
                  <a:cs typeface="Calibri"/>
                </a:rPr>
                <a:t> </a:t>
              </a:r>
              <a:r>
                <a:rPr sz="2432" spc="-168" baseline="1133" dirty="0">
                  <a:latin typeface="Wingdings"/>
                  <a:cs typeface="Wingdings"/>
                </a:rPr>
                <a:t></a:t>
              </a:r>
              <a:r>
                <a:rPr sz="2432" spc="-24" baseline="1133" dirty="0">
                  <a:latin typeface="Times New Roman"/>
                  <a:cs typeface="Times New Roman"/>
                </a:rPr>
                <a:t> </a:t>
              </a:r>
              <a:r>
                <a:rPr sz="1655" b="1" spc="-20" dirty="0">
                  <a:latin typeface="Calibri"/>
                  <a:cs typeface="Calibri"/>
                </a:rPr>
                <a:t>f</a:t>
              </a:r>
              <a:r>
                <a:rPr sz="1655" b="1" spc="7" dirty="0">
                  <a:latin typeface="Calibri"/>
                  <a:cs typeface="Calibri"/>
                </a:rPr>
                <a:t>o</a:t>
              </a:r>
              <a:r>
                <a:rPr sz="1655" b="1" spc="13" dirty="0">
                  <a:latin typeface="Calibri"/>
                  <a:cs typeface="Calibri"/>
                </a:rPr>
                <a:t>r</a:t>
              </a:r>
              <a:r>
                <a:rPr sz="1655" b="1" spc="-7" dirty="0">
                  <a:latin typeface="Calibri"/>
                  <a:cs typeface="Calibri"/>
                </a:rPr>
                <a:t>w</a:t>
              </a:r>
              <a:r>
                <a:rPr sz="1655" b="1" spc="10" dirty="0">
                  <a:latin typeface="Calibri"/>
                  <a:cs typeface="Calibri"/>
                </a:rPr>
                <a:t>a</a:t>
              </a:r>
              <a:r>
                <a:rPr sz="1655" b="1" spc="-17" dirty="0">
                  <a:latin typeface="Calibri"/>
                  <a:cs typeface="Calibri"/>
                </a:rPr>
                <a:t>r</a:t>
              </a:r>
              <a:r>
                <a:rPr sz="1655" b="1" spc="10" dirty="0">
                  <a:latin typeface="Calibri"/>
                  <a:cs typeface="Calibri"/>
                </a:rPr>
                <a:t>d</a:t>
              </a:r>
              <a:r>
                <a:rPr sz="1655" b="1" spc="7" dirty="0">
                  <a:latin typeface="Calibri"/>
                  <a:cs typeface="Calibri"/>
                </a:rPr>
                <a:t>(</a:t>
              </a:r>
              <a:r>
                <a:rPr sz="1655" b="1" spc="3" dirty="0">
                  <a:latin typeface="Calibri"/>
                  <a:cs typeface="Calibri"/>
                </a:rPr>
                <a:t>2</a:t>
              </a:r>
              <a:r>
                <a:rPr sz="1655" b="1" dirty="0">
                  <a:latin typeface="Calibri"/>
                  <a:cs typeface="Calibri"/>
                </a:rPr>
                <a:t>)</a:t>
              </a:r>
              <a:endParaRPr sz="1655" dirty="0">
                <a:latin typeface="Calibri"/>
                <a:cs typeface="Calibri"/>
              </a:endParaRPr>
            </a:p>
            <a:p>
              <a:pPr>
                <a:spcBef>
                  <a:spcPts val="63"/>
                </a:spcBef>
                <a:tabLst>
                  <a:tab pos="306357" algn="l"/>
                </a:tabLst>
              </a:pPr>
              <a:r>
                <a:rPr sz="1655" b="1" spc="3" dirty="0">
                  <a:latin typeface="Calibri"/>
                  <a:cs typeface="Calibri"/>
                </a:rPr>
                <a:t>3</a:t>
              </a:r>
              <a:r>
                <a:rPr sz="1655" b="1" dirty="0">
                  <a:latin typeface="Calibri"/>
                  <a:cs typeface="Calibri"/>
                </a:rPr>
                <a:t>.	</a:t>
              </a:r>
              <a:r>
                <a:rPr sz="1655" b="1" spc="10" dirty="0">
                  <a:latin typeface="Calibri"/>
                  <a:cs typeface="Calibri"/>
                </a:rPr>
                <a:t>s</a:t>
              </a:r>
              <a:r>
                <a:rPr sz="1655" b="1" spc="-20" dirty="0">
                  <a:latin typeface="Calibri"/>
                  <a:cs typeface="Calibri"/>
                </a:rPr>
                <a:t>r</a:t>
              </a:r>
              <a:r>
                <a:rPr sz="1655" b="1" spc="3" dirty="0">
                  <a:latin typeface="Calibri"/>
                  <a:cs typeface="Calibri"/>
                </a:rPr>
                <a:t>c</a:t>
              </a:r>
              <a:r>
                <a:rPr sz="1655" b="1" spc="10" dirty="0">
                  <a:latin typeface="Calibri"/>
                  <a:cs typeface="Calibri"/>
                </a:rPr>
                <a:t>=</a:t>
              </a:r>
              <a:r>
                <a:rPr sz="1655" b="1" spc="3" dirty="0">
                  <a:latin typeface="Calibri"/>
                  <a:cs typeface="Calibri"/>
                </a:rPr>
                <a:t>10</a:t>
              </a:r>
              <a:r>
                <a:rPr sz="1655" b="1" dirty="0">
                  <a:latin typeface="Calibri"/>
                  <a:cs typeface="Calibri"/>
                </a:rPr>
                <a:t>.</a:t>
              </a:r>
              <a:r>
                <a:rPr sz="1655" b="1" spc="3" dirty="0">
                  <a:latin typeface="Calibri"/>
                  <a:cs typeface="Calibri"/>
                </a:rPr>
                <a:t>1</a:t>
              </a:r>
              <a:r>
                <a:rPr sz="1655" b="1" dirty="0">
                  <a:latin typeface="Calibri"/>
                  <a:cs typeface="Calibri"/>
                </a:rPr>
                <a:t>.</a:t>
              </a:r>
              <a:r>
                <a:rPr sz="1655" b="1" spc="3" dirty="0">
                  <a:latin typeface="Calibri"/>
                  <a:cs typeface="Calibri"/>
                </a:rPr>
                <a:t>2</a:t>
              </a:r>
              <a:r>
                <a:rPr sz="1655" b="1" dirty="0">
                  <a:latin typeface="Calibri"/>
                  <a:cs typeface="Calibri"/>
                </a:rPr>
                <a:t>.</a:t>
              </a:r>
              <a:r>
                <a:rPr sz="1655" b="1" spc="3" dirty="0">
                  <a:latin typeface="Calibri"/>
                  <a:cs typeface="Calibri"/>
                </a:rPr>
                <a:t>3</a:t>
              </a:r>
              <a:r>
                <a:rPr sz="1655" b="1" dirty="0">
                  <a:latin typeface="Calibri"/>
                  <a:cs typeface="Calibri"/>
                </a:rPr>
                <a:t>,</a:t>
              </a:r>
              <a:r>
                <a:rPr sz="1655" b="1" spc="10" dirty="0">
                  <a:latin typeface="Calibri"/>
                  <a:cs typeface="Calibri"/>
                </a:rPr>
                <a:t> </a:t>
              </a:r>
              <a:r>
                <a:rPr sz="1655" b="1" spc="7" dirty="0">
                  <a:latin typeface="Calibri"/>
                  <a:cs typeface="Calibri"/>
                </a:rPr>
                <a:t>d</a:t>
              </a:r>
              <a:r>
                <a:rPr sz="1655" b="1" spc="10" dirty="0">
                  <a:latin typeface="Calibri"/>
                  <a:cs typeface="Calibri"/>
                </a:rPr>
                <a:t>e</a:t>
              </a:r>
              <a:r>
                <a:rPr sz="1655" b="1" spc="-10" dirty="0">
                  <a:latin typeface="Calibri"/>
                  <a:cs typeface="Calibri"/>
                </a:rPr>
                <a:t>s</a:t>
              </a:r>
              <a:r>
                <a:rPr sz="1655" b="1" spc="7" dirty="0">
                  <a:latin typeface="Calibri"/>
                  <a:cs typeface="Calibri"/>
                </a:rPr>
                <a:t>t</a:t>
              </a:r>
              <a:r>
                <a:rPr sz="1655" b="1" spc="10" dirty="0">
                  <a:latin typeface="Calibri"/>
                  <a:cs typeface="Calibri"/>
                </a:rPr>
                <a:t>=*</a:t>
              </a:r>
              <a:r>
                <a:rPr sz="1655" b="1" dirty="0">
                  <a:latin typeface="Calibri"/>
                  <a:cs typeface="Calibri"/>
                </a:rPr>
                <a:t>.</a:t>
              </a:r>
              <a:r>
                <a:rPr sz="1655" b="1" spc="10" dirty="0">
                  <a:latin typeface="Calibri"/>
                  <a:cs typeface="Calibri"/>
                </a:rPr>
                <a:t>*</a:t>
              </a:r>
              <a:r>
                <a:rPr sz="1655" b="1" dirty="0">
                  <a:latin typeface="Calibri"/>
                  <a:cs typeface="Calibri"/>
                </a:rPr>
                <a:t>.</a:t>
              </a:r>
              <a:r>
                <a:rPr sz="1655" b="1" spc="10" dirty="0">
                  <a:latin typeface="Calibri"/>
                  <a:cs typeface="Calibri"/>
                </a:rPr>
                <a:t>*</a:t>
              </a:r>
              <a:r>
                <a:rPr sz="1655" b="1" dirty="0">
                  <a:latin typeface="Calibri"/>
                  <a:cs typeface="Calibri"/>
                </a:rPr>
                <a:t>.*</a:t>
              </a:r>
              <a:r>
                <a:rPr sz="1655" b="1" spc="3" dirty="0">
                  <a:latin typeface="Calibri"/>
                  <a:cs typeface="Calibri"/>
                </a:rPr>
                <a:t> </a:t>
              </a:r>
              <a:r>
                <a:rPr sz="2432" spc="-168" baseline="1133" dirty="0">
                  <a:latin typeface="Wingdings"/>
                  <a:cs typeface="Wingdings"/>
                </a:rPr>
                <a:t></a:t>
              </a:r>
              <a:r>
                <a:rPr sz="2432" spc="-24" baseline="1133" dirty="0">
                  <a:latin typeface="Times New Roman"/>
                  <a:cs typeface="Times New Roman"/>
                </a:rPr>
                <a:t> </a:t>
              </a:r>
              <a:r>
                <a:rPr sz="1655" b="1" spc="10" dirty="0">
                  <a:latin typeface="Calibri"/>
                  <a:cs typeface="Calibri"/>
                </a:rPr>
                <a:t>se</a:t>
              </a:r>
              <a:r>
                <a:rPr sz="1655" b="1" spc="7" dirty="0">
                  <a:latin typeface="Calibri"/>
                  <a:cs typeface="Calibri"/>
                </a:rPr>
                <a:t>n</a:t>
              </a:r>
              <a:r>
                <a:rPr sz="1655" b="1" dirty="0">
                  <a:latin typeface="Calibri"/>
                  <a:cs typeface="Calibri"/>
                </a:rPr>
                <a:t>d</a:t>
              </a:r>
              <a:r>
                <a:rPr sz="1655" b="1" spc="7" dirty="0">
                  <a:latin typeface="Calibri"/>
                  <a:cs typeface="Calibri"/>
                </a:rPr>
                <a:t> </a:t>
              </a:r>
              <a:r>
                <a:rPr sz="1655" b="1" spc="-10" dirty="0">
                  <a:latin typeface="Calibri"/>
                  <a:cs typeface="Calibri"/>
                </a:rPr>
                <a:t>t</a:t>
              </a:r>
              <a:r>
                <a:rPr sz="1655" b="1" dirty="0">
                  <a:latin typeface="Calibri"/>
                  <a:cs typeface="Calibri"/>
                </a:rPr>
                <a:t>o</a:t>
              </a:r>
              <a:r>
                <a:rPr sz="1655" b="1" spc="7" dirty="0">
                  <a:latin typeface="Calibri"/>
                  <a:cs typeface="Calibri"/>
                </a:rPr>
                <a:t> </a:t>
              </a:r>
              <a:r>
                <a:rPr sz="1655" b="1" spc="-7" dirty="0">
                  <a:latin typeface="Calibri"/>
                  <a:cs typeface="Calibri"/>
                </a:rPr>
                <a:t>c</a:t>
              </a:r>
              <a:r>
                <a:rPr sz="1655" b="1" spc="7" dirty="0">
                  <a:latin typeface="Calibri"/>
                  <a:cs typeface="Calibri"/>
                </a:rPr>
                <a:t>o</a:t>
              </a:r>
              <a:r>
                <a:rPr sz="1655" b="1" spc="-10" dirty="0">
                  <a:latin typeface="Calibri"/>
                  <a:cs typeface="Calibri"/>
                </a:rPr>
                <a:t>n</a:t>
              </a:r>
              <a:r>
                <a:rPr sz="1655" b="1" spc="7" dirty="0">
                  <a:latin typeface="Calibri"/>
                  <a:cs typeface="Calibri"/>
                </a:rPr>
                <a:t>t</a:t>
              </a:r>
              <a:r>
                <a:rPr sz="1655" b="1" spc="-20" dirty="0">
                  <a:latin typeface="Calibri"/>
                  <a:cs typeface="Calibri"/>
                </a:rPr>
                <a:t>r</a:t>
              </a:r>
              <a:r>
                <a:rPr sz="1655" b="1" spc="7" dirty="0">
                  <a:latin typeface="Calibri"/>
                  <a:cs typeface="Calibri"/>
                </a:rPr>
                <a:t>o</a:t>
              </a:r>
              <a:r>
                <a:rPr sz="1655" b="1" dirty="0">
                  <a:latin typeface="Calibri"/>
                  <a:cs typeface="Calibri"/>
                </a:rPr>
                <a:t>ll</a:t>
              </a:r>
              <a:r>
                <a:rPr sz="1655" b="1" spc="10" dirty="0">
                  <a:latin typeface="Calibri"/>
                  <a:cs typeface="Calibri"/>
                </a:rPr>
                <a:t>e</a:t>
              </a:r>
              <a:r>
                <a:rPr sz="1655" b="1" dirty="0">
                  <a:latin typeface="Calibri"/>
                  <a:cs typeface="Calibri"/>
                </a:rPr>
                <a:t>r</a:t>
              </a:r>
              <a:endParaRPr sz="1655" dirty="0">
                <a:latin typeface="Calibri"/>
                <a:cs typeface="Calibri"/>
              </a:endParaRPr>
            </a:p>
          </p:txBody>
        </p:sp>
      </p:grpSp>
      <p:grpSp>
        <p:nvGrpSpPr>
          <p:cNvPr id="32" name="object 11">
            <a:extLst>
              <a:ext uri="{FF2B5EF4-FFF2-40B4-BE49-F238E27FC236}">
                <a16:creationId xmlns:a16="http://schemas.microsoft.com/office/drawing/2014/main" id="{017E36C1-6135-4148-B440-A0E3FABAE9CC}"/>
              </a:ext>
            </a:extLst>
          </p:cNvPr>
          <p:cNvGrpSpPr/>
          <p:nvPr/>
        </p:nvGrpSpPr>
        <p:grpSpPr>
          <a:xfrm>
            <a:off x="3480435" y="2824649"/>
            <a:ext cx="2658736" cy="548808"/>
            <a:chOff x="3379723" y="4268358"/>
            <a:chExt cx="4017645" cy="829310"/>
          </a:xfrm>
        </p:grpSpPr>
        <p:sp>
          <p:nvSpPr>
            <p:cNvPr id="33" name="object 12">
              <a:extLst>
                <a:ext uri="{FF2B5EF4-FFF2-40B4-BE49-F238E27FC236}">
                  <a16:creationId xmlns:a16="http://schemas.microsoft.com/office/drawing/2014/main" id="{E6DF9A7F-8A26-4152-8256-A3868B9EA8C2}"/>
                </a:ext>
              </a:extLst>
            </p:cNvPr>
            <p:cNvSpPr/>
            <p:nvPr/>
          </p:nvSpPr>
          <p:spPr>
            <a:xfrm>
              <a:off x="4387427" y="4715817"/>
              <a:ext cx="1435735" cy="368935"/>
            </a:xfrm>
            <a:custGeom>
              <a:avLst/>
              <a:gdLst/>
              <a:ahLst/>
              <a:cxnLst/>
              <a:rect l="l" t="t" r="r" b="b"/>
              <a:pathLst>
                <a:path w="1435735" h="368935">
                  <a:moveTo>
                    <a:pt x="1435318" y="0"/>
                  </a:moveTo>
                  <a:lnTo>
                    <a:pt x="0" y="0"/>
                  </a:lnTo>
                  <a:lnTo>
                    <a:pt x="0" y="368415"/>
                  </a:lnTo>
                  <a:lnTo>
                    <a:pt x="1435318" y="368415"/>
                  </a:lnTo>
                  <a:lnTo>
                    <a:pt x="1435318" y="0"/>
                  </a:lnTo>
                  <a:close/>
                </a:path>
              </a:pathLst>
            </a:custGeom>
            <a:solidFill>
              <a:srgbClr val="0096D5"/>
            </a:solidFill>
          </p:spPr>
          <p:txBody>
            <a:bodyPr wrap="square" lIns="0" tIns="0" rIns="0" bIns="0" rtlCol="0"/>
            <a:lstStyle/>
            <a:p>
              <a:endParaRPr sz="927"/>
            </a:p>
          </p:txBody>
        </p:sp>
        <p:sp>
          <p:nvSpPr>
            <p:cNvPr id="34" name="object 13">
              <a:extLst>
                <a:ext uri="{FF2B5EF4-FFF2-40B4-BE49-F238E27FC236}">
                  <a16:creationId xmlns:a16="http://schemas.microsoft.com/office/drawing/2014/main" id="{1F20AFB3-B8B2-4B5A-96A9-78D56FFAF054}"/>
                </a:ext>
              </a:extLst>
            </p:cNvPr>
            <p:cNvSpPr/>
            <p:nvPr/>
          </p:nvSpPr>
          <p:spPr>
            <a:xfrm>
              <a:off x="4387427" y="4715817"/>
              <a:ext cx="1435735" cy="368935"/>
            </a:xfrm>
            <a:custGeom>
              <a:avLst/>
              <a:gdLst/>
              <a:ahLst/>
              <a:cxnLst/>
              <a:rect l="l" t="t" r="r" b="b"/>
              <a:pathLst>
                <a:path w="1435735" h="368935">
                  <a:moveTo>
                    <a:pt x="0" y="368415"/>
                  </a:moveTo>
                  <a:lnTo>
                    <a:pt x="1435319" y="368415"/>
                  </a:lnTo>
                  <a:lnTo>
                    <a:pt x="1435319" y="0"/>
                  </a:lnTo>
                  <a:lnTo>
                    <a:pt x="0" y="0"/>
                  </a:lnTo>
                  <a:lnTo>
                    <a:pt x="0" y="368415"/>
                  </a:lnTo>
                  <a:close/>
                </a:path>
              </a:pathLst>
            </a:custGeom>
            <a:ln w="25901">
              <a:solidFill>
                <a:srgbClr val="AAE6FF"/>
              </a:solidFill>
            </a:ln>
          </p:spPr>
          <p:txBody>
            <a:bodyPr wrap="square" lIns="0" tIns="0" rIns="0" bIns="0" rtlCol="0"/>
            <a:lstStyle/>
            <a:p>
              <a:endParaRPr sz="927"/>
            </a:p>
          </p:txBody>
        </p:sp>
        <p:sp>
          <p:nvSpPr>
            <p:cNvPr id="35" name="object 14">
              <a:extLst>
                <a:ext uri="{FF2B5EF4-FFF2-40B4-BE49-F238E27FC236}">
                  <a16:creationId xmlns:a16="http://schemas.microsoft.com/office/drawing/2014/main" id="{10BD7CD2-EE3A-499E-A020-62248F7138D0}"/>
                </a:ext>
              </a:extLst>
            </p:cNvPr>
            <p:cNvSpPr/>
            <p:nvPr/>
          </p:nvSpPr>
          <p:spPr>
            <a:xfrm>
              <a:off x="5822745" y="4281310"/>
              <a:ext cx="443230" cy="803275"/>
            </a:xfrm>
            <a:custGeom>
              <a:avLst/>
              <a:gdLst/>
              <a:ahLst/>
              <a:cxnLst/>
              <a:rect l="l" t="t" r="r" b="b"/>
              <a:pathLst>
                <a:path w="443229" h="803275">
                  <a:moveTo>
                    <a:pt x="443204" y="0"/>
                  </a:moveTo>
                  <a:lnTo>
                    <a:pt x="0" y="434507"/>
                  </a:lnTo>
                  <a:lnTo>
                    <a:pt x="0" y="802921"/>
                  </a:lnTo>
                  <a:lnTo>
                    <a:pt x="443204" y="368415"/>
                  </a:lnTo>
                  <a:lnTo>
                    <a:pt x="443204" y="0"/>
                  </a:lnTo>
                  <a:close/>
                </a:path>
              </a:pathLst>
            </a:custGeom>
            <a:solidFill>
              <a:srgbClr val="005A80"/>
            </a:solidFill>
          </p:spPr>
          <p:txBody>
            <a:bodyPr wrap="square" lIns="0" tIns="0" rIns="0" bIns="0" rtlCol="0"/>
            <a:lstStyle/>
            <a:p>
              <a:endParaRPr sz="927"/>
            </a:p>
          </p:txBody>
        </p:sp>
        <p:sp>
          <p:nvSpPr>
            <p:cNvPr id="36" name="object 15">
              <a:extLst>
                <a:ext uri="{FF2B5EF4-FFF2-40B4-BE49-F238E27FC236}">
                  <a16:creationId xmlns:a16="http://schemas.microsoft.com/office/drawing/2014/main" id="{A2B0DB04-B90C-47DE-8B9B-CD73655FFB79}"/>
                </a:ext>
              </a:extLst>
            </p:cNvPr>
            <p:cNvSpPr/>
            <p:nvPr/>
          </p:nvSpPr>
          <p:spPr>
            <a:xfrm>
              <a:off x="5822746" y="4281312"/>
              <a:ext cx="443230" cy="803275"/>
            </a:xfrm>
            <a:custGeom>
              <a:avLst/>
              <a:gdLst/>
              <a:ahLst/>
              <a:cxnLst/>
              <a:rect l="l" t="t" r="r" b="b"/>
              <a:pathLst>
                <a:path w="443229" h="803275">
                  <a:moveTo>
                    <a:pt x="443203" y="0"/>
                  </a:moveTo>
                  <a:lnTo>
                    <a:pt x="0" y="434505"/>
                  </a:lnTo>
                  <a:lnTo>
                    <a:pt x="0" y="802919"/>
                  </a:lnTo>
                  <a:lnTo>
                    <a:pt x="443203" y="368414"/>
                  </a:lnTo>
                  <a:lnTo>
                    <a:pt x="443203" y="0"/>
                  </a:lnTo>
                  <a:close/>
                </a:path>
              </a:pathLst>
            </a:custGeom>
            <a:solidFill>
              <a:srgbClr val="005A80"/>
            </a:solidFill>
          </p:spPr>
          <p:txBody>
            <a:bodyPr wrap="square" lIns="0" tIns="0" rIns="0" bIns="0" rtlCol="0"/>
            <a:lstStyle/>
            <a:p>
              <a:endParaRPr sz="927"/>
            </a:p>
          </p:txBody>
        </p:sp>
        <p:sp>
          <p:nvSpPr>
            <p:cNvPr id="37" name="object 16">
              <a:extLst>
                <a:ext uri="{FF2B5EF4-FFF2-40B4-BE49-F238E27FC236}">
                  <a16:creationId xmlns:a16="http://schemas.microsoft.com/office/drawing/2014/main" id="{B1F01519-A386-4FD6-8CBF-BCC3EA5F073F}"/>
                </a:ext>
              </a:extLst>
            </p:cNvPr>
            <p:cNvSpPr/>
            <p:nvPr/>
          </p:nvSpPr>
          <p:spPr>
            <a:xfrm>
              <a:off x="5822746" y="4281312"/>
              <a:ext cx="443230" cy="803275"/>
            </a:xfrm>
            <a:custGeom>
              <a:avLst/>
              <a:gdLst/>
              <a:ahLst/>
              <a:cxnLst/>
              <a:rect l="l" t="t" r="r" b="b"/>
              <a:pathLst>
                <a:path w="443229" h="803275">
                  <a:moveTo>
                    <a:pt x="0" y="434505"/>
                  </a:moveTo>
                  <a:lnTo>
                    <a:pt x="443203" y="0"/>
                  </a:lnTo>
                  <a:lnTo>
                    <a:pt x="443203" y="368414"/>
                  </a:lnTo>
                  <a:lnTo>
                    <a:pt x="0" y="802919"/>
                  </a:lnTo>
                  <a:lnTo>
                    <a:pt x="0" y="434505"/>
                  </a:lnTo>
                </a:path>
              </a:pathLst>
            </a:custGeom>
            <a:ln w="25907">
              <a:solidFill>
                <a:srgbClr val="AAE6FF"/>
              </a:solidFill>
            </a:ln>
          </p:spPr>
          <p:txBody>
            <a:bodyPr wrap="square" lIns="0" tIns="0" rIns="0" bIns="0" rtlCol="0"/>
            <a:lstStyle/>
            <a:p>
              <a:endParaRPr sz="927"/>
            </a:p>
          </p:txBody>
        </p:sp>
        <p:sp>
          <p:nvSpPr>
            <p:cNvPr id="38" name="object 17">
              <a:extLst>
                <a:ext uri="{FF2B5EF4-FFF2-40B4-BE49-F238E27FC236}">
                  <a16:creationId xmlns:a16="http://schemas.microsoft.com/office/drawing/2014/main" id="{49A3BBB4-79F5-4635-A3C2-5B8AB3FBCF10}"/>
                </a:ext>
              </a:extLst>
            </p:cNvPr>
            <p:cNvSpPr/>
            <p:nvPr/>
          </p:nvSpPr>
          <p:spPr>
            <a:xfrm>
              <a:off x="4387427" y="4281310"/>
              <a:ext cx="1878964" cy="434975"/>
            </a:xfrm>
            <a:custGeom>
              <a:avLst/>
              <a:gdLst/>
              <a:ahLst/>
              <a:cxnLst/>
              <a:rect l="l" t="t" r="r" b="b"/>
              <a:pathLst>
                <a:path w="1878964" h="434975">
                  <a:moveTo>
                    <a:pt x="1878523" y="0"/>
                  </a:moveTo>
                  <a:lnTo>
                    <a:pt x="443600" y="0"/>
                  </a:lnTo>
                  <a:lnTo>
                    <a:pt x="0" y="434507"/>
                  </a:lnTo>
                  <a:lnTo>
                    <a:pt x="1435318" y="434507"/>
                  </a:lnTo>
                  <a:lnTo>
                    <a:pt x="1878523" y="0"/>
                  </a:lnTo>
                  <a:close/>
                </a:path>
              </a:pathLst>
            </a:custGeom>
            <a:solidFill>
              <a:srgbClr val="00B4FF"/>
            </a:solidFill>
          </p:spPr>
          <p:txBody>
            <a:bodyPr wrap="square" lIns="0" tIns="0" rIns="0" bIns="0" rtlCol="0"/>
            <a:lstStyle/>
            <a:p>
              <a:endParaRPr sz="927"/>
            </a:p>
          </p:txBody>
        </p:sp>
        <p:sp>
          <p:nvSpPr>
            <p:cNvPr id="39" name="object 18">
              <a:extLst>
                <a:ext uri="{FF2B5EF4-FFF2-40B4-BE49-F238E27FC236}">
                  <a16:creationId xmlns:a16="http://schemas.microsoft.com/office/drawing/2014/main" id="{33CB5274-EA5F-49B0-9865-2F11D6E1F8E4}"/>
                </a:ext>
              </a:extLst>
            </p:cNvPr>
            <p:cNvSpPr/>
            <p:nvPr/>
          </p:nvSpPr>
          <p:spPr>
            <a:xfrm>
              <a:off x="4387427" y="4281310"/>
              <a:ext cx="1878964" cy="434975"/>
            </a:xfrm>
            <a:custGeom>
              <a:avLst/>
              <a:gdLst/>
              <a:ahLst/>
              <a:cxnLst/>
              <a:rect l="l" t="t" r="r" b="b"/>
              <a:pathLst>
                <a:path w="1878964" h="434975">
                  <a:moveTo>
                    <a:pt x="1878522" y="0"/>
                  </a:moveTo>
                  <a:lnTo>
                    <a:pt x="443599" y="0"/>
                  </a:lnTo>
                  <a:lnTo>
                    <a:pt x="0" y="434506"/>
                  </a:lnTo>
                  <a:lnTo>
                    <a:pt x="1435318" y="434506"/>
                  </a:lnTo>
                  <a:lnTo>
                    <a:pt x="1878522" y="0"/>
                  </a:lnTo>
                  <a:close/>
                </a:path>
              </a:pathLst>
            </a:custGeom>
            <a:solidFill>
              <a:srgbClr val="00B4FF"/>
            </a:solidFill>
          </p:spPr>
          <p:txBody>
            <a:bodyPr wrap="square" lIns="0" tIns="0" rIns="0" bIns="0" rtlCol="0"/>
            <a:lstStyle/>
            <a:p>
              <a:endParaRPr sz="927"/>
            </a:p>
          </p:txBody>
        </p:sp>
        <p:sp>
          <p:nvSpPr>
            <p:cNvPr id="40" name="object 19">
              <a:extLst>
                <a:ext uri="{FF2B5EF4-FFF2-40B4-BE49-F238E27FC236}">
                  <a16:creationId xmlns:a16="http://schemas.microsoft.com/office/drawing/2014/main" id="{53350B9D-DE97-448D-B69C-3857F56D06CC}"/>
                </a:ext>
              </a:extLst>
            </p:cNvPr>
            <p:cNvSpPr/>
            <p:nvPr/>
          </p:nvSpPr>
          <p:spPr>
            <a:xfrm>
              <a:off x="4387427" y="4281310"/>
              <a:ext cx="1878964" cy="434975"/>
            </a:xfrm>
            <a:custGeom>
              <a:avLst/>
              <a:gdLst/>
              <a:ahLst/>
              <a:cxnLst/>
              <a:rect l="l" t="t" r="r" b="b"/>
              <a:pathLst>
                <a:path w="1878964" h="434975">
                  <a:moveTo>
                    <a:pt x="1878521" y="0"/>
                  </a:moveTo>
                  <a:lnTo>
                    <a:pt x="443599" y="0"/>
                  </a:lnTo>
                  <a:lnTo>
                    <a:pt x="0" y="434506"/>
                  </a:lnTo>
                  <a:lnTo>
                    <a:pt x="1435318" y="434506"/>
                  </a:lnTo>
                  <a:lnTo>
                    <a:pt x="1878521" y="0"/>
                  </a:lnTo>
                </a:path>
              </a:pathLst>
            </a:custGeom>
            <a:ln w="25901">
              <a:solidFill>
                <a:srgbClr val="AAE6FF"/>
              </a:solidFill>
            </a:ln>
          </p:spPr>
          <p:txBody>
            <a:bodyPr wrap="square" lIns="0" tIns="0" rIns="0" bIns="0" rtlCol="0"/>
            <a:lstStyle/>
            <a:p>
              <a:endParaRPr sz="927"/>
            </a:p>
          </p:txBody>
        </p:sp>
        <p:sp>
          <p:nvSpPr>
            <p:cNvPr id="41" name="object 20">
              <a:extLst>
                <a:ext uri="{FF2B5EF4-FFF2-40B4-BE49-F238E27FC236}">
                  <a16:creationId xmlns:a16="http://schemas.microsoft.com/office/drawing/2014/main" id="{9EE4D50E-8DD1-4CFA-B594-5407757CE3FC}"/>
                </a:ext>
              </a:extLst>
            </p:cNvPr>
            <p:cNvSpPr/>
            <p:nvPr/>
          </p:nvSpPr>
          <p:spPr>
            <a:xfrm>
              <a:off x="4596485" y="4294250"/>
              <a:ext cx="1435100" cy="382270"/>
            </a:xfrm>
            <a:custGeom>
              <a:avLst/>
              <a:gdLst/>
              <a:ahLst/>
              <a:cxnLst/>
              <a:rect l="l" t="t" r="r" b="b"/>
              <a:pathLst>
                <a:path w="1435100" h="382270">
                  <a:moveTo>
                    <a:pt x="612902" y="302768"/>
                  </a:moveTo>
                  <a:lnTo>
                    <a:pt x="234530" y="302768"/>
                  </a:lnTo>
                  <a:lnTo>
                    <a:pt x="299745" y="237134"/>
                  </a:lnTo>
                  <a:lnTo>
                    <a:pt x="0" y="316179"/>
                  </a:lnTo>
                  <a:lnTo>
                    <a:pt x="156349" y="381812"/>
                  </a:lnTo>
                  <a:lnTo>
                    <a:pt x="182257" y="355485"/>
                  </a:lnTo>
                  <a:lnTo>
                    <a:pt x="560641" y="355485"/>
                  </a:lnTo>
                  <a:lnTo>
                    <a:pt x="612902" y="302768"/>
                  </a:lnTo>
                  <a:close/>
                </a:path>
                <a:path w="1435100" h="382270">
                  <a:moveTo>
                    <a:pt x="782650" y="118795"/>
                  </a:moveTo>
                  <a:lnTo>
                    <a:pt x="417245" y="118795"/>
                  </a:lnTo>
                  <a:lnTo>
                    <a:pt x="482460" y="52705"/>
                  </a:lnTo>
                  <a:lnTo>
                    <a:pt x="169303" y="145135"/>
                  </a:lnTo>
                  <a:lnTo>
                    <a:pt x="339064" y="210794"/>
                  </a:lnTo>
                  <a:lnTo>
                    <a:pt x="364959" y="171488"/>
                  </a:lnTo>
                  <a:lnTo>
                    <a:pt x="730389" y="171488"/>
                  </a:lnTo>
                  <a:lnTo>
                    <a:pt x="782650" y="118795"/>
                  </a:lnTo>
                  <a:close/>
                </a:path>
                <a:path w="1435100" h="382270">
                  <a:moveTo>
                    <a:pt x="1252169" y="250088"/>
                  </a:moveTo>
                  <a:lnTo>
                    <a:pt x="1095806" y="184442"/>
                  </a:lnTo>
                  <a:lnTo>
                    <a:pt x="1056500" y="210794"/>
                  </a:lnTo>
                  <a:lnTo>
                    <a:pt x="691070" y="210794"/>
                  </a:lnTo>
                  <a:lnTo>
                    <a:pt x="638822" y="263486"/>
                  </a:lnTo>
                  <a:lnTo>
                    <a:pt x="1004227" y="263486"/>
                  </a:lnTo>
                  <a:lnTo>
                    <a:pt x="951966" y="329133"/>
                  </a:lnTo>
                  <a:lnTo>
                    <a:pt x="1252169" y="250088"/>
                  </a:lnTo>
                  <a:close/>
                </a:path>
                <a:path w="1435100" h="382270">
                  <a:moveTo>
                    <a:pt x="1434871" y="66103"/>
                  </a:moveTo>
                  <a:lnTo>
                    <a:pt x="1265123" y="0"/>
                  </a:lnTo>
                  <a:lnTo>
                    <a:pt x="1239215" y="39751"/>
                  </a:lnTo>
                  <a:lnTo>
                    <a:pt x="873798" y="39751"/>
                  </a:lnTo>
                  <a:lnTo>
                    <a:pt x="821524" y="92443"/>
                  </a:lnTo>
                  <a:lnTo>
                    <a:pt x="1186954" y="92443"/>
                  </a:lnTo>
                  <a:lnTo>
                    <a:pt x="1121714" y="158089"/>
                  </a:lnTo>
                  <a:lnTo>
                    <a:pt x="1434871" y="6610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927"/>
            </a:p>
          </p:txBody>
        </p:sp>
        <p:sp>
          <p:nvSpPr>
            <p:cNvPr id="42" name="object 21">
              <a:extLst>
                <a:ext uri="{FF2B5EF4-FFF2-40B4-BE49-F238E27FC236}">
                  <a16:creationId xmlns:a16="http://schemas.microsoft.com/office/drawing/2014/main" id="{FD7433CD-D5C6-462C-8745-DDAECDEC34AD}"/>
                </a:ext>
              </a:extLst>
            </p:cNvPr>
            <p:cNvSpPr/>
            <p:nvPr/>
          </p:nvSpPr>
          <p:spPr>
            <a:xfrm>
              <a:off x="4609452" y="4307649"/>
              <a:ext cx="1435100" cy="382270"/>
            </a:xfrm>
            <a:custGeom>
              <a:avLst/>
              <a:gdLst/>
              <a:ahLst/>
              <a:cxnLst/>
              <a:rect l="l" t="t" r="r" b="b"/>
              <a:pathLst>
                <a:path w="1435100" h="382270">
                  <a:moveTo>
                    <a:pt x="612889" y="302780"/>
                  </a:moveTo>
                  <a:lnTo>
                    <a:pt x="234530" y="302780"/>
                  </a:lnTo>
                  <a:lnTo>
                    <a:pt x="299745" y="236689"/>
                  </a:lnTo>
                  <a:lnTo>
                    <a:pt x="0" y="315734"/>
                  </a:lnTo>
                  <a:lnTo>
                    <a:pt x="156337" y="381825"/>
                  </a:lnTo>
                  <a:lnTo>
                    <a:pt x="182702" y="355485"/>
                  </a:lnTo>
                  <a:lnTo>
                    <a:pt x="560616" y="355485"/>
                  </a:lnTo>
                  <a:lnTo>
                    <a:pt x="612889" y="302780"/>
                  </a:lnTo>
                  <a:close/>
                </a:path>
                <a:path w="1435100" h="382270">
                  <a:moveTo>
                    <a:pt x="782637" y="118351"/>
                  </a:moveTo>
                  <a:lnTo>
                    <a:pt x="417233" y="118351"/>
                  </a:lnTo>
                  <a:lnTo>
                    <a:pt x="482447" y="52705"/>
                  </a:lnTo>
                  <a:lnTo>
                    <a:pt x="169291" y="144691"/>
                  </a:lnTo>
                  <a:lnTo>
                    <a:pt x="339064" y="210350"/>
                  </a:lnTo>
                  <a:lnTo>
                    <a:pt x="364959" y="171043"/>
                  </a:lnTo>
                  <a:lnTo>
                    <a:pt x="730389" y="171043"/>
                  </a:lnTo>
                  <a:lnTo>
                    <a:pt x="782637" y="118351"/>
                  </a:lnTo>
                  <a:close/>
                </a:path>
                <a:path w="1435100" h="382270">
                  <a:moveTo>
                    <a:pt x="1252156" y="250088"/>
                  </a:moveTo>
                  <a:lnTo>
                    <a:pt x="1095794" y="184442"/>
                  </a:lnTo>
                  <a:lnTo>
                    <a:pt x="1056500" y="210350"/>
                  </a:lnTo>
                  <a:lnTo>
                    <a:pt x="691070" y="210350"/>
                  </a:lnTo>
                  <a:lnTo>
                    <a:pt x="639254" y="263042"/>
                  </a:lnTo>
                  <a:lnTo>
                    <a:pt x="1004214" y="263042"/>
                  </a:lnTo>
                  <a:lnTo>
                    <a:pt x="952411" y="329133"/>
                  </a:lnTo>
                  <a:lnTo>
                    <a:pt x="1252156" y="250088"/>
                  </a:lnTo>
                  <a:close/>
                </a:path>
                <a:path w="1435100" h="382270">
                  <a:moveTo>
                    <a:pt x="1434858" y="65646"/>
                  </a:moveTo>
                  <a:lnTo>
                    <a:pt x="1265110" y="0"/>
                  </a:lnTo>
                  <a:lnTo>
                    <a:pt x="1239202" y="39306"/>
                  </a:lnTo>
                  <a:lnTo>
                    <a:pt x="873772" y="39306"/>
                  </a:lnTo>
                  <a:lnTo>
                    <a:pt x="821956" y="91998"/>
                  </a:lnTo>
                  <a:lnTo>
                    <a:pt x="1186929" y="91998"/>
                  </a:lnTo>
                  <a:lnTo>
                    <a:pt x="1121714" y="158089"/>
                  </a:lnTo>
                  <a:lnTo>
                    <a:pt x="1434858" y="6564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927"/>
            </a:p>
          </p:txBody>
        </p:sp>
        <p:pic>
          <p:nvPicPr>
            <p:cNvPr id="43" name="object 22">
              <a:extLst>
                <a:ext uri="{FF2B5EF4-FFF2-40B4-BE49-F238E27FC236}">
                  <a16:creationId xmlns:a16="http://schemas.microsoft.com/office/drawing/2014/main" id="{1F10CE36-0275-47DC-A325-D4197DB95E3D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379723" y="4485131"/>
              <a:ext cx="1289303" cy="134111"/>
            </a:xfrm>
            <a:prstGeom prst="rect">
              <a:avLst/>
            </a:prstGeom>
          </p:spPr>
        </p:pic>
        <p:sp>
          <p:nvSpPr>
            <p:cNvPr id="44" name="object 23">
              <a:extLst>
                <a:ext uri="{FF2B5EF4-FFF2-40B4-BE49-F238E27FC236}">
                  <a16:creationId xmlns:a16="http://schemas.microsoft.com/office/drawing/2014/main" id="{736F22E9-610A-4F83-990A-8B4B437A81F2}"/>
                </a:ext>
              </a:extLst>
            </p:cNvPr>
            <p:cNvSpPr/>
            <p:nvPr/>
          </p:nvSpPr>
          <p:spPr>
            <a:xfrm>
              <a:off x="3424767" y="4522188"/>
              <a:ext cx="1186815" cy="20320"/>
            </a:xfrm>
            <a:custGeom>
              <a:avLst/>
              <a:gdLst/>
              <a:ahLst/>
              <a:cxnLst/>
              <a:rect l="l" t="t" r="r" b="b"/>
              <a:pathLst>
                <a:path w="1186814" h="20320">
                  <a:moveTo>
                    <a:pt x="0" y="0"/>
                  </a:moveTo>
                  <a:lnTo>
                    <a:pt x="1186612" y="20073"/>
                  </a:lnTo>
                </a:path>
              </a:pathLst>
            </a:custGeom>
            <a:ln w="26764">
              <a:solidFill>
                <a:srgbClr val="FBCBA3"/>
              </a:solidFill>
            </a:ln>
          </p:spPr>
          <p:txBody>
            <a:bodyPr wrap="square" lIns="0" tIns="0" rIns="0" bIns="0" rtlCol="0"/>
            <a:lstStyle/>
            <a:p>
              <a:endParaRPr sz="927"/>
            </a:p>
          </p:txBody>
        </p:sp>
        <p:pic>
          <p:nvPicPr>
            <p:cNvPr id="45" name="object 24">
              <a:extLst>
                <a:ext uri="{FF2B5EF4-FFF2-40B4-BE49-F238E27FC236}">
                  <a16:creationId xmlns:a16="http://schemas.microsoft.com/office/drawing/2014/main" id="{EF66C7F8-093A-4C82-9ACB-2C5A10240115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107683" y="4485131"/>
              <a:ext cx="1289304" cy="134111"/>
            </a:xfrm>
            <a:prstGeom prst="rect">
              <a:avLst/>
            </a:prstGeom>
          </p:spPr>
        </p:pic>
        <p:sp>
          <p:nvSpPr>
            <p:cNvPr id="46" name="object 25">
              <a:extLst>
                <a:ext uri="{FF2B5EF4-FFF2-40B4-BE49-F238E27FC236}">
                  <a16:creationId xmlns:a16="http://schemas.microsoft.com/office/drawing/2014/main" id="{CA2DDEB6-E103-4FBF-923B-EBF9A44E20F9}"/>
                </a:ext>
              </a:extLst>
            </p:cNvPr>
            <p:cNvSpPr/>
            <p:nvPr/>
          </p:nvSpPr>
          <p:spPr>
            <a:xfrm>
              <a:off x="6152302" y="4522188"/>
              <a:ext cx="1186815" cy="20320"/>
            </a:xfrm>
            <a:custGeom>
              <a:avLst/>
              <a:gdLst/>
              <a:ahLst/>
              <a:cxnLst/>
              <a:rect l="l" t="t" r="r" b="b"/>
              <a:pathLst>
                <a:path w="1186815" h="20320">
                  <a:moveTo>
                    <a:pt x="0" y="0"/>
                  </a:moveTo>
                  <a:lnTo>
                    <a:pt x="1186612" y="20073"/>
                  </a:lnTo>
                </a:path>
              </a:pathLst>
            </a:custGeom>
            <a:ln w="26764">
              <a:solidFill>
                <a:srgbClr val="FBCBA3"/>
              </a:solidFill>
            </a:ln>
          </p:spPr>
          <p:txBody>
            <a:bodyPr wrap="square" lIns="0" tIns="0" rIns="0" bIns="0" rtlCol="0"/>
            <a:lstStyle/>
            <a:p>
              <a:endParaRPr sz="927"/>
            </a:p>
          </p:txBody>
        </p:sp>
      </p:grpSp>
    </p:spTree>
    <p:extLst>
      <p:ext uri="{BB962C8B-B14F-4D97-AF65-F5344CB8AC3E}">
        <p14:creationId xmlns:p14="http://schemas.microsoft.com/office/powerpoint/2010/main" val="298045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1E9EF0-4893-4312-A61E-B78C64248C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0A993-0AA1-412D-A37A-2D363295DE68}" type="slidenum">
              <a:rPr lang="en-SG" smtClean="0"/>
              <a:t>47</a:t>
            </a:fld>
            <a:endParaRPr lang="en-S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8B71694-A23C-45EF-A6A9-792EB2324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7" dirty="0"/>
              <a:t>Unifies </a:t>
            </a:r>
            <a:r>
              <a:rPr lang="en-US" spc="-17" dirty="0"/>
              <a:t>Different</a:t>
            </a:r>
            <a:r>
              <a:rPr lang="en-US" spc="3" dirty="0"/>
              <a:t> </a:t>
            </a:r>
            <a:r>
              <a:rPr lang="en-US" spc="7" dirty="0"/>
              <a:t>Kinds</a:t>
            </a:r>
            <a:r>
              <a:rPr lang="en-US" spc="10" dirty="0"/>
              <a:t> </a:t>
            </a:r>
            <a:r>
              <a:rPr lang="en-US" spc="7" dirty="0"/>
              <a:t>of</a:t>
            </a:r>
            <a:r>
              <a:rPr lang="en-US" dirty="0"/>
              <a:t> </a:t>
            </a:r>
            <a:r>
              <a:rPr lang="en-US" spc="-23" dirty="0"/>
              <a:t>Boxes</a:t>
            </a:r>
            <a:endParaRPr lang="en-SG" dirty="0"/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4ACAC40E-BAFC-40B9-8EA2-651CB71FE9B8}"/>
              </a:ext>
            </a:extLst>
          </p:cNvPr>
          <p:cNvSpPr txBox="1"/>
          <p:nvPr/>
        </p:nvSpPr>
        <p:spPr>
          <a:xfrm>
            <a:off x="1548205" y="1239603"/>
            <a:ext cx="2834388" cy="2345814"/>
          </a:xfrm>
          <a:prstGeom prst="rect">
            <a:avLst/>
          </a:prstGeom>
        </p:spPr>
        <p:txBody>
          <a:bodyPr vert="horz" wrap="square" lIns="0" tIns="68496" rIns="0" bIns="0" rtlCol="0">
            <a:spAutoFit/>
          </a:bodyPr>
          <a:lstStyle/>
          <a:p>
            <a:pPr marL="247103" indent="-239118">
              <a:spcBef>
                <a:spcPts val="539"/>
              </a:spcBef>
              <a:buFont typeface="Arial"/>
              <a:buChar char="•"/>
              <a:tabLst>
                <a:tab pos="247103" algn="l"/>
                <a:tab pos="247523" algn="l"/>
              </a:tabLst>
            </a:pPr>
            <a:r>
              <a:rPr sz="1985" spc="-26" dirty="0">
                <a:solidFill>
                  <a:srgbClr val="800000"/>
                </a:solidFill>
                <a:latin typeface="Calibri"/>
                <a:cs typeface="Calibri"/>
              </a:rPr>
              <a:t>Router</a:t>
            </a:r>
            <a:endParaRPr sz="1985" dirty="0">
              <a:latin typeface="Calibri"/>
              <a:cs typeface="Calibri"/>
            </a:endParaRPr>
          </a:p>
          <a:p>
            <a:pPr marL="525724" marR="3362" lvl="1" indent="-199195">
              <a:lnSpc>
                <a:spcPct val="104000"/>
              </a:lnSpc>
              <a:spcBef>
                <a:spcPts val="314"/>
              </a:spcBef>
              <a:buFont typeface="Arial"/>
              <a:buChar char="–"/>
              <a:tabLst>
                <a:tab pos="526144" algn="l"/>
              </a:tabLst>
            </a:pPr>
            <a:r>
              <a:rPr sz="1655" spc="-3" dirty="0">
                <a:latin typeface="Calibri"/>
                <a:cs typeface="Calibri"/>
              </a:rPr>
              <a:t>Match: longest </a:t>
            </a:r>
            <a:r>
              <a:rPr sz="1655" dirty="0">
                <a:latin typeface="Calibri"/>
                <a:cs typeface="Calibri"/>
              </a:rPr>
              <a:t>destination </a:t>
            </a:r>
            <a:r>
              <a:rPr sz="1655" spc="-367" dirty="0">
                <a:latin typeface="Calibri"/>
                <a:cs typeface="Calibri"/>
              </a:rPr>
              <a:t> </a:t>
            </a:r>
            <a:r>
              <a:rPr sz="1655" dirty="0">
                <a:latin typeface="Calibri"/>
                <a:cs typeface="Calibri"/>
              </a:rPr>
              <a:t>IP</a:t>
            </a:r>
            <a:r>
              <a:rPr sz="1655" spc="3" dirty="0">
                <a:latin typeface="Calibri"/>
                <a:cs typeface="Calibri"/>
              </a:rPr>
              <a:t> </a:t>
            </a:r>
            <a:r>
              <a:rPr sz="1655" dirty="0">
                <a:latin typeface="Calibri"/>
                <a:cs typeface="Calibri"/>
              </a:rPr>
              <a:t>prefix</a:t>
            </a:r>
          </a:p>
          <a:p>
            <a:pPr marL="525724" lvl="1" indent="-199195">
              <a:spcBef>
                <a:spcPts val="397"/>
              </a:spcBef>
              <a:buFont typeface="Arial"/>
              <a:buChar char="–"/>
              <a:tabLst>
                <a:tab pos="526144" algn="l"/>
              </a:tabLst>
            </a:pPr>
            <a:r>
              <a:rPr sz="1655" spc="3" dirty="0">
                <a:latin typeface="Calibri"/>
                <a:cs typeface="Calibri"/>
              </a:rPr>
              <a:t>Action:</a:t>
            </a:r>
            <a:r>
              <a:rPr sz="1655" spc="-10" dirty="0">
                <a:latin typeface="Calibri"/>
                <a:cs typeface="Calibri"/>
              </a:rPr>
              <a:t> </a:t>
            </a:r>
            <a:r>
              <a:rPr sz="1655" spc="-7" dirty="0">
                <a:latin typeface="Calibri"/>
                <a:cs typeface="Calibri"/>
              </a:rPr>
              <a:t>forward</a:t>
            </a:r>
            <a:r>
              <a:rPr sz="1655" dirty="0">
                <a:latin typeface="Calibri"/>
                <a:cs typeface="Calibri"/>
              </a:rPr>
              <a:t> </a:t>
            </a:r>
            <a:r>
              <a:rPr sz="1655" spc="3" dirty="0">
                <a:latin typeface="Calibri"/>
                <a:cs typeface="Calibri"/>
              </a:rPr>
              <a:t>out</a:t>
            </a:r>
            <a:r>
              <a:rPr sz="1655" spc="-3" dirty="0">
                <a:latin typeface="Calibri"/>
                <a:cs typeface="Calibri"/>
              </a:rPr>
              <a:t> </a:t>
            </a:r>
            <a:r>
              <a:rPr sz="1655" dirty="0">
                <a:latin typeface="Calibri"/>
                <a:cs typeface="Calibri"/>
              </a:rPr>
              <a:t>a</a:t>
            </a:r>
            <a:r>
              <a:rPr sz="1655" spc="-3" dirty="0">
                <a:latin typeface="Calibri"/>
                <a:cs typeface="Calibri"/>
              </a:rPr>
              <a:t> </a:t>
            </a:r>
            <a:r>
              <a:rPr sz="1655" dirty="0">
                <a:latin typeface="Calibri"/>
                <a:cs typeface="Calibri"/>
              </a:rPr>
              <a:t>link</a:t>
            </a:r>
          </a:p>
          <a:p>
            <a:pPr marL="247103" indent="-239118">
              <a:spcBef>
                <a:spcPts val="1257"/>
              </a:spcBef>
              <a:buFont typeface="Arial"/>
              <a:buChar char="•"/>
              <a:tabLst>
                <a:tab pos="247103" algn="l"/>
                <a:tab pos="247523" algn="l"/>
              </a:tabLst>
            </a:pPr>
            <a:r>
              <a:rPr sz="1985" spc="-23" dirty="0">
                <a:solidFill>
                  <a:srgbClr val="800000"/>
                </a:solidFill>
                <a:latin typeface="Calibri"/>
                <a:cs typeface="Calibri"/>
              </a:rPr>
              <a:t>Switch</a:t>
            </a:r>
            <a:endParaRPr sz="1985" dirty="0">
              <a:latin typeface="Calibri"/>
              <a:cs typeface="Calibri"/>
            </a:endParaRPr>
          </a:p>
          <a:p>
            <a:pPr marL="525724" lvl="1" indent="-199195">
              <a:spcBef>
                <a:spcPts val="457"/>
              </a:spcBef>
              <a:buFont typeface="Arial"/>
              <a:buChar char="–"/>
              <a:tabLst>
                <a:tab pos="526144" algn="l"/>
              </a:tabLst>
            </a:pPr>
            <a:r>
              <a:rPr sz="1655" spc="-3" dirty="0">
                <a:latin typeface="Calibri"/>
                <a:cs typeface="Calibri"/>
              </a:rPr>
              <a:t>Match:</a:t>
            </a:r>
            <a:r>
              <a:rPr sz="1655" spc="-10" dirty="0">
                <a:latin typeface="Calibri"/>
                <a:cs typeface="Calibri"/>
              </a:rPr>
              <a:t> </a:t>
            </a:r>
            <a:r>
              <a:rPr sz="1655" dirty="0">
                <a:latin typeface="Calibri"/>
                <a:cs typeface="Calibri"/>
              </a:rPr>
              <a:t>dest</a:t>
            </a:r>
            <a:r>
              <a:rPr sz="1655" spc="-3" dirty="0">
                <a:latin typeface="Calibri"/>
                <a:cs typeface="Calibri"/>
              </a:rPr>
              <a:t> </a:t>
            </a:r>
            <a:r>
              <a:rPr sz="1655" spc="3" dirty="0">
                <a:latin typeface="Calibri"/>
                <a:cs typeface="Calibri"/>
              </a:rPr>
              <a:t>MAC</a:t>
            </a:r>
            <a:r>
              <a:rPr sz="1655" dirty="0">
                <a:latin typeface="Calibri"/>
                <a:cs typeface="Calibri"/>
              </a:rPr>
              <a:t> address</a:t>
            </a:r>
          </a:p>
          <a:p>
            <a:pPr marL="525724" lvl="1" indent="-199195">
              <a:spcBef>
                <a:spcPts val="414"/>
              </a:spcBef>
              <a:buFont typeface="Arial"/>
              <a:buChar char="–"/>
              <a:tabLst>
                <a:tab pos="526144" algn="l"/>
              </a:tabLst>
            </a:pPr>
            <a:r>
              <a:rPr sz="1655" spc="3" dirty="0">
                <a:latin typeface="Calibri"/>
                <a:cs typeface="Calibri"/>
              </a:rPr>
              <a:t>Action:</a:t>
            </a:r>
            <a:r>
              <a:rPr sz="1655" spc="-13" dirty="0">
                <a:latin typeface="Calibri"/>
                <a:cs typeface="Calibri"/>
              </a:rPr>
              <a:t> </a:t>
            </a:r>
            <a:r>
              <a:rPr sz="1655" spc="-7" dirty="0">
                <a:latin typeface="Calibri"/>
                <a:cs typeface="Calibri"/>
              </a:rPr>
              <a:t>forward</a:t>
            </a:r>
            <a:r>
              <a:rPr sz="1655" dirty="0">
                <a:latin typeface="Calibri"/>
                <a:cs typeface="Calibri"/>
              </a:rPr>
              <a:t> or</a:t>
            </a:r>
            <a:r>
              <a:rPr sz="1655" spc="-10" dirty="0">
                <a:latin typeface="Calibri"/>
                <a:cs typeface="Calibri"/>
              </a:rPr>
              <a:t> </a:t>
            </a:r>
            <a:r>
              <a:rPr sz="1655" spc="3" dirty="0">
                <a:latin typeface="Calibri"/>
                <a:cs typeface="Calibri"/>
              </a:rPr>
              <a:t>flood</a:t>
            </a:r>
            <a:endParaRPr sz="1655" dirty="0">
              <a:latin typeface="Calibri"/>
              <a:cs typeface="Calibri"/>
            </a:endParaRPr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A0DC4E17-5430-4812-B51F-2E0A4EF7D8D1}"/>
              </a:ext>
            </a:extLst>
          </p:cNvPr>
          <p:cNvSpPr txBox="1"/>
          <p:nvPr/>
        </p:nvSpPr>
        <p:spPr>
          <a:xfrm>
            <a:off x="4414949" y="1239603"/>
            <a:ext cx="3053323" cy="2351072"/>
          </a:xfrm>
          <a:prstGeom prst="rect">
            <a:avLst/>
          </a:prstGeom>
        </p:spPr>
        <p:txBody>
          <a:bodyPr vert="horz" wrap="square" lIns="0" tIns="68496" rIns="0" bIns="0" rtlCol="0">
            <a:spAutoFit/>
          </a:bodyPr>
          <a:lstStyle/>
          <a:p>
            <a:pPr marL="247103" indent="-239118">
              <a:spcBef>
                <a:spcPts val="539"/>
              </a:spcBef>
              <a:buFont typeface="Arial"/>
              <a:buChar char="•"/>
              <a:tabLst>
                <a:tab pos="247103" algn="l"/>
                <a:tab pos="247523" algn="l"/>
              </a:tabLst>
            </a:pPr>
            <a:r>
              <a:rPr sz="1985" spc="-23" dirty="0">
                <a:solidFill>
                  <a:srgbClr val="800000"/>
                </a:solidFill>
                <a:latin typeface="Calibri"/>
                <a:cs typeface="Calibri"/>
              </a:rPr>
              <a:t>Firewall</a:t>
            </a:r>
            <a:endParaRPr sz="1985" dirty="0">
              <a:latin typeface="Calibri"/>
              <a:cs typeface="Calibri"/>
            </a:endParaRPr>
          </a:p>
          <a:p>
            <a:pPr marL="525724" lvl="1" indent="-199615">
              <a:spcBef>
                <a:spcPts val="394"/>
              </a:spcBef>
              <a:buFont typeface="Arial"/>
              <a:buChar char="–"/>
              <a:tabLst>
                <a:tab pos="526144" algn="l"/>
              </a:tabLst>
            </a:pPr>
            <a:r>
              <a:rPr sz="1655" spc="-3" dirty="0">
                <a:latin typeface="Calibri"/>
                <a:cs typeface="Calibri"/>
              </a:rPr>
              <a:t>Match:</a:t>
            </a:r>
            <a:r>
              <a:rPr sz="1655" spc="-10" dirty="0">
                <a:latin typeface="Calibri"/>
                <a:cs typeface="Calibri"/>
              </a:rPr>
              <a:t> </a:t>
            </a:r>
            <a:r>
              <a:rPr sz="1655" dirty="0">
                <a:latin typeface="Calibri"/>
                <a:cs typeface="Calibri"/>
              </a:rPr>
              <a:t>IP</a:t>
            </a:r>
            <a:r>
              <a:rPr sz="1655" spc="-3" dirty="0">
                <a:latin typeface="Calibri"/>
                <a:cs typeface="Calibri"/>
              </a:rPr>
              <a:t> </a:t>
            </a:r>
            <a:r>
              <a:rPr sz="1655" spc="3" dirty="0">
                <a:latin typeface="Calibri"/>
                <a:cs typeface="Calibri"/>
              </a:rPr>
              <a:t>addresses</a:t>
            </a:r>
            <a:r>
              <a:rPr sz="1655" spc="-3" dirty="0">
                <a:latin typeface="Calibri"/>
                <a:cs typeface="Calibri"/>
              </a:rPr>
              <a:t> </a:t>
            </a:r>
            <a:r>
              <a:rPr sz="1655" spc="3" dirty="0">
                <a:latin typeface="Calibri"/>
                <a:cs typeface="Calibri"/>
              </a:rPr>
              <a:t>and</a:t>
            </a:r>
            <a:r>
              <a:rPr sz="1655" dirty="0">
                <a:latin typeface="Calibri"/>
                <a:cs typeface="Calibri"/>
              </a:rPr>
              <a:t> </a:t>
            </a:r>
            <a:r>
              <a:rPr sz="1655" spc="-7" dirty="0">
                <a:latin typeface="Calibri"/>
                <a:cs typeface="Calibri"/>
              </a:rPr>
              <a:t>TCP</a:t>
            </a:r>
            <a:endParaRPr sz="1655" dirty="0">
              <a:latin typeface="Calibri"/>
              <a:cs typeface="Calibri"/>
            </a:endParaRPr>
          </a:p>
          <a:p>
            <a:pPr marL="525724">
              <a:spcBef>
                <a:spcPts val="79"/>
              </a:spcBef>
            </a:pPr>
            <a:r>
              <a:rPr sz="1655" spc="3" dirty="0">
                <a:latin typeface="Calibri"/>
                <a:cs typeface="Calibri"/>
              </a:rPr>
              <a:t>/UDP</a:t>
            </a:r>
            <a:r>
              <a:rPr sz="1655" spc="-10" dirty="0">
                <a:latin typeface="Calibri"/>
                <a:cs typeface="Calibri"/>
              </a:rPr>
              <a:t> </a:t>
            </a:r>
            <a:r>
              <a:rPr sz="1655" spc="3" dirty="0">
                <a:latin typeface="Calibri"/>
                <a:cs typeface="Calibri"/>
              </a:rPr>
              <a:t>port</a:t>
            </a:r>
            <a:r>
              <a:rPr sz="1655" spc="-10" dirty="0">
                <a:latin typeface="Calibri"/>
                <a:cs typeface="Calibri"/>
              </a:rPr>
              <a:t> </a:t>
            </a:r>
            <a:r>
              <a:rPr sz="1655" spc="3" dirty="0">
                <a:latin typeface="Calibri"/>
                <a:cs typeface="Calibri"/>
              </a:rPr>
              <a:t>numbers</a:t>
            </a:r>
            <a:endParaRPr sz="1655" dirty="0">
              <a:latin typeface="Calibri"/>
              <a:cs typeface="Calibri"/>
            </a:endParaRPr>
          </a:p>
          <a:p>
            <a:pPr marL="525724" lvl="1" indent="-199615">
              <a:spcBef>
                <a:spcPts val="397"/>
              </a:spcBef>
              <a:buFont typeface="Arial"/>
              <a:buChar char="–"/>
              <a:tabLst>
                <a:tab pos="526144" algn="l"/>
              </a:tabLst>
            </a:pPr>
            <a:r>
              <a:rPr sz="1655" spc="3" dirty="0">
                <a:latin typeface="Calibri"/>
                <a:cs typeface="Calibri"/>
              </a:rPr>
              <a:t>Action:</a:t>
            </a:r>
            <a:r>
              <a:rPr sz="1655" spc="-13" dirty="0">
                <a:latin typeface="Calibri"/>
                <a:cs typeface="Calibri"/>
              </a:rPr>
              <a:t> </a:t>
            </a:r>
            <a:r>
              <a:rPr sz="1655" spc="3" dirty="0">
                <a:latin typeface="Calibri"/>
                <a:cs typeface="Calibri"/>
              </a:rPr>
              <a:t>permit</a:t>
            </a:r>
            <a:r>
              <a:rPr sz="1655" spc="-7" dirty="0">
                <a:latin typeface="Calibri"/>
                <a:cs typeface="Calibri"/>
              </a:rPr>
              <a:t> </a:t>
            </a:r>
            <a:r>
              <a:rPr sz="1655" dirty="0">
                <a:latin typeface="Calibri"/>
                <a:cs typeface="Calibri"/>
              </a:rPr>
              <a:t>or</a:t>
            </a:r>
            <a:r>
              <a:rPr sz="1655" spc="-7" dirty="0">
                <a:latin typeface="Calibri"/>
                <a:cs typeface="Calibri"/>
              </a:rPr>
              <a:t> </a:t>
            </a:r>
            <a:r>
              <a:rPr sz="1655" spc="-3" dirty="0">
                <a:latin typeface="Calibri"/>
                <a:cs typeface="Calibri"/>
              </a:rPr>
              <a:t>deny</a:t>
            </a:r>
            <a:endParaRPr sz="1655" dirty="0">
              <a:latin typeface="Calibri"/>
              <a:cs typeface="Calibri"/>
            </a:endParaRPr>
          </a:p>
          <a:p>
            <a:pPr marL="247103" indent="-239118">
              <a:spcBef>
                <a:spcPts val="1257"/>
              </a:spcBef>
              <a:buFont typeface="Arial"/>
              <a:buChar char="•"/>
              <a:tabLst>
                <a:tab pos="247103" algn="l"/>
                <a:tab pos="247523" algn="l"/>
              </a:tabLst>
            </a:pPr>
            <a:r>
              <a:rPr sz="1985" spc="-66" dirty="0">
                <a:solidFill>
                  <a:srgbClr val="800000"/>
                </a:solidFill>
                <a:latin typeface="Calibri"/>
                <a:cs typeface="Calibri"/>
              </a:rPr>
              <a:t>NAT</a:t>
            </a:r>
            <a:endParaRPr sz="1985" dirty="0">
              <a:latin typeface="Calibri"/>
              <a:cs typeface="Calibri"/>
            </a:endParaRPr>
          </a:p>
          <a:p>
            <a:pPr marL="525724" lvl="1" indent="-199615">
              <a:spcBef>
                <a:spcPts val="457"/>
              </a:spcBef>
              <a:buFont typeface="Arial"/>
              <a:buChar char="–"/>
              <a:tabLst>
                <a:tab pos="526144" algn="l"/>
              </a:tabLst>
            </a:pPr>
            <a:r>
              <a:rPr sz="1655" spc="-3" dirty="0">
                <a:latin typeface="Calibri"/>
                <a:cs typeface="Calibri"/>
              </a:rPr>
              <a:t>Match:</a:t>
            </a:r>
            <a:r>
              <a:rPr sz="1655" spc="-10" dirty="0">
                <a:latin typeface="Calibri"/>
                <a:cs typeface="Calibri"/>
              </a:rPr>
              <a:t> </a:t>
            </a:r>
            <a:r>
              <a:rPr sz="1655" dirty="0">
                <a:latin typeface="Calibri"/>
                <a:cs typeface="Calibri"/>
              </a:rPr>
              <a:t>IP address</a:t>
            </a:r>
            <a:r>
              <a:rPr sz="1655" spc="-7" dirty="0">
                <a:latin typeface="Calibri"/>
                <a:cs typeface="Calibri"/>
              </a:rPr>
              <a:t> </a:t>
            </a:r>
            <a:r>
              <a:rPr sz="1655" spc="3" dirty="0">
                <a:latin typeface="Calibri"/>
                <a:cs typeface="Calibri"/>
              </a:rPr>
              <a:t>and port</a:t>
            </a:r>
            <a:endParaRPr sz="1655" dirty="0">
              <a:latin typeface="Calibri"/>
              <a:cs typeface="Calibri"/>
            </a:endParaRPr>
          </a:p>
          <a:p>
            <a:pPr marL="525724" lvl="1" indent="-199615">
              <a:spcBef>
                <a:spcPts val="414"/>
              </a:spcBef>
              <a:buFont typeface="Arial"/>
              <a:buChar char="–"/>
              <a:tabLst>
                <a:tab pos="526144" algn="l"/>
              </a:tabLst>
            </a:pPr>
            <a:r>
              <a:rPr sz="1655" spc="3" dirty="0">
                <a:latin typeface="Calibri"/>
                <a:cs typeface="Calibri"/>
              </a:rPr>
              <a:t>Action:</a:t>
            </a:r>
            <a:r>
              <a:rPr sz="1655" spc="-10" dirty="0">
                <a:latin typeface="Calibri"/>
                <a:cs typeface="Calibri"/>
              </a:rPr>
              <a:t> </a:t>
            </a:r>
            <a:r>
              <a:rPr sz="1655" spc="-3" dirty="0">
                <a:latin typeface="Calibri"/>
                <a:cs typeface="Calibri"/>
              </a:rPr>
              <a:t>rewrite</a:t>
            </a:r>
            <a:r>
              <a:rPr sz="1655" dirty="0">
                <a:latin typeface="Calibri"/>
                <a:cs typeface="Calibri"/>
              </a:rPr>
              <a:t> </a:t>
            </a:r>
            <a:r>
              <a:rPr sz="1655" spc="3" dirty="0">
                <a:latin typeface="Calibri"/>
                <a:cs typeface="Calibri"/>
              </a:rPr>
              <a:t>addr</a:t>
            </a:r>
            <a:r>
              <a:rPr sz="1655" spc="-7" dirty="0">
                <a:latin typeface="Calibri"/>
                <a:cs typeface="Calibri"/>
              </a:rPr>
              <a:t> </a:t>
            </a:r>
            <a:r>
              <a:rPr sz="1655" spc="3" dirty="0">
                <a:latin typeface="Calibri"/>
                <a:cs typeface="Calibri"/>
              </a:rPr>
              <a:t>and</a:t>
            </a:r>
            <a:r>
              <a:rPr sz="1655" spc="-3" dirty="0">
                <a:latin typeface="Calibri"/>
                <a:cs typeface="Calibri"/>
              </a:rPr>
              <a:t> </a:t>
            </a:r>
            <a:r>
              <a:rPr sz="1655" spc="3" dirty="0">
                <a:latin typeface="Calibri"/>
                <a:cs typeface="Calibri"/>
              </a:rPr>
              <a:t>port</a:t>
            </a:r>
            <a:endParaRPr sz="1655" dirty="0">
              <a:latin typeface="Calibri"/>
              <a:cs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78BF5E-FB6E-47C8-BBAB-F279D6305527}"/>
              </a:ext>
            </a:extLst>
          </p:cNvPr>
          <p:cNvSpPr txBox="1"/>
          <p:nvPr/>
        </p:nvSpPr>
        <p:spPr>
          <a:xfrm>
            <a:off x="5690250" y="4896555"/>
            <a:ext cx="277351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b="1" dirty="0">
                <a:latin typeface="+mj-lt"/>
              </a:rPr>
              <a:t>Credits:</a:t>
            </a:r>
            <a:r>
              <a:rPr lang="en-US" sz="1000" dirty="0">
                <a:latin typeface="+mj-lt"/>
              </a:rPr>
              <a:t> Adapted from Jennifer Rexford, Princeton</a:t>
            </a:r>
            <a:endParaRPr lang="en-SG" sz="1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69413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6" grpId="0" uiExpand="1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EA0C69B-6B8F-4F3F-B24A-5566FE21C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0A993-0AA1-412D-A37A-2D363295DE68}" type="slidenum">
              <a:rPr lang="en-SG" smtClean="0"/>
              <a:t>48</a:t>
            </a:fld>
            <a:endParaRPr lang="en-S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8B4ED28-A0F9-42E0-92BA-9A1EDE76EB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245" y="273845"/>
            <a:ext cx="8495323" cy="440531"/>
          </a:xfrm>
        </p:spPr>
        <p:txBody>
          <a:bodyPr/>
          <a:lstStyle/>
          <a:p>
            <a:r>
              <a:rPr lang="en-SG" sz="3200" dirty="0"/>
              <a:t>SDN 1.0: Full Programmability of the Control Plane</a:t>
            </a:r>
          </a:p>
        </p:txBody>
      </p:sp>
      <p:grpSp>
        <p:nvGrpSpPr>
          <p:cNvPr id="5" name="object 4">
            <a:extLst>
              <a:ext uri="{FF2B5EF4-FFF2-40B4-BE49-F238E27FC236}">
                <a16:creationId xmlns:a16="http://schemas.microsoft.com/office/drawing/2014/main" id="{617BDFE8-419F-4CA3-B664-4357F03799A7}"/>
              </a:ext>
            </a:extLst>
          </p:cNvPr>
          <p:cNvGrpSpPr/>
          <p:nvPr/>
        </p:nvGrpSpPr>
        <p:grpSpPr>
          <a:xfrm>
            <a:off x="2871283" y="1385140"/>
            <a:ext cx="3358403" cy="1423707"/>
            <a:chOff x="2459227" y="2093100"/>
            <a:chExt cx="5074920" cy="2151380"/>
          </a:xfrm>
        </p:grpSpPr>
        <p:pic>
          <p:nvPicPr>
            <p:cNvPr id="6" name="object 5">
              <a:extLst>
                <a:ext uri="{FF2B5EF4-FFF2-40B4-BE49-F238E27FC236}">
                  <a16:creationId xmlns:a16="http://schemas.microsoft.com/office/drawing/2014/main" id="{B5ADEAB4-1816-4D93-BB67-5D499C442782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59227" y="3464051"/>
              <a:ext cx="5074920" cy="780288"/>
            </a:xfrm>
            <a:prstGeom prst="rect">
              <a:avLst/>
            </a:prstGeom>
          </p:spPr>
        </p:pic>
        <p:sp>
          <p:nvSpPr>
            <p:cNvPr id="7" name="object 6">
              <a:extLst>
                <a:ext uri="{FF2B5EF4-FFF2-40B4-BE49-F238E27FC236}">
                  <a16:creationId xmlns:a16="http://schemas.microsoft.com/office/drawing/2014/main" id="{E73337D8-1460-44E1-AAC4-3FE279B93ACE}"/>
                </a:ext>
              </a:extLst>
            </p:cNvPr>
            <p:cNvSpPr/>
            <p:nvPr/>
          </p:nvSpPr>
          <p:spPr>
            <a:xfrm>
              <a:off x="2671018" y="2113420"/>
              <a:ext cx="4524375" cy="1365250"/>
            </a:xfrm>
            <a:custGeom>
              <a:avLst/>
              <a:gdLst/>
              <a:ahLst/>
              <a:cxnLst/>
              <a:rect l="l" t="t" r="r" b="b"/>
              <a:pathLst>
                <a:path w="4524375" h="1365250">
                  <a:moveTo>
                    <a:pt x="4296869" y="0"/>
                  </a:moveTo>
                  <a:lnTo>
                    <a:pt x="227296" y="0"/>
                  </a:lnTo>
                  <a:lnTo>
                    <a:pt x="181488" y="4621"/>
                  </a:lnTo>
                  <a:lnTo>
                    <a:pt x="138822" y="17877"/>
                  </a:lnTo>
                  <a:lnTo>
                    <a:pt x="100212" y="38852"/>
                  </a:lnTo>
                  <a:lnTo>
                    <a:pt x="66573" y="66632"/>
                  </a:lnTo>
                  <a:lnTo>
                    <a:pt x="38818" y="100301"/>
                  </a:lnTo>
                  <a:lnTo>
                    <a:pt x="17862" y="138945"/>
                  </a:lnTo>
                  <a:lnTo>
                    <a:pt x="4617" y="181648"/>
                  </a:lnTo>
                  <a:lnTo>
                    <a:pt x="0" y="227497"/>
                  </a:lnTo>
                  <a:lnTo>
                    <a:pt x="0" y="1137470"/>
                  </a:lnTo>
                  <a:lnTo>
                    <a:pt x="4617" y="1183319"/>
                  </a:lnTo>
                  <a:lnTo>
                    <a:pt x="17862" y="1226022"/>
                  </a:lnTo>
                  <a:lnTo>
                    <a:pt x="38818" y="1264666"/>
                  </a:lnTo>
                  <a:lnTo>
                    <a:pt x="66573" y="1298335"/>
                  </a:lnTo>
                  <a:lnTo>
                    <a:pt x="100212" y="1326115"/>
                  </a:lnTo>
                  <a:lnTo>
                    <a:pt x="138822" y="1347090"/>
                  </a:lnTo>
                  <a:lnTo>
                    <a:pt x="181488" y="1360346"/>
                  </a:lnTo>
                  <a:lnTo>
                    <a:pt x="227296" y="1364968"/>
                  </a:lnTo>
                  <a:lnTo>
                    <a:pt x="4296869" y="1364968"/>
                  </a:lnTo>
                  <a:lnTo>
                    <a:pt x="4342678" y="1360346"/>
                  </a:lnTo>
                  <a:lnTo>
                    <a:pt x="4385344" y="1347090"/>
                  </a:lnTo>
                  <a:lnTo>
                    <a:pt x="4423953" y="1326115"/>
                  </a:lnTo>
                  <a:lnTo>
                    <a:pt x="4457593" y="1298335"/>
                  </a:lnTo>
                  <a:lnTo>
                    <a:pt x="4485348" y="1264666"/>
                  </a:lnTo>
                  <a:lnTo>
                    <a:pt x="4506304" y="1226022"/>
                  </a:lnTo>
                  <a:lnTo>
                    <a:pt x="4519548" y="1183319"/>
                  </a:lnTo>
                  <a:lnTo>
                    <a:pt x="4524166" y="1137470"/>
                  </a:lnTo>
                  <a:lnTo>
                    <a:pt x="4524166" y="227497"/>
                  </a:lnTo>
                  <a:lnTo>
                    <a:pt x="4519548" y="181648"/>
                  </a:lnTo>
                  <a:lnTo>
                    <a:pt x="4506304" y="138945"/>
                  </a:lnTo>
                  <a:lnTo>
                    <a:pt x="4485348" y="100301"/>
                  </a:lnTo>
                  <a:lnTo>
                    <a:pt x="4457593" y="66632"/>
                  </a:lnTo>
                  <a:lnTo>
                    <a:pt x="4423953" y="38852"/>
                  </a:lnTo>
                  <a:lnTo>
                    <a:pt x="4385344" y="17877"/>
                  </a:lnTo>
                  <a:lnTo>
                    <a:pt x="4342678" y="4621"/>
                  </a:lnTo>
                  <a:lnTo>
                    <a:pt x="4296869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 sz="927"/>
            </a:p>
          </p:txBody>
        </p:sp>
        <p:sp>
          <p:nvSpPr>
            <p:cNvPr id="8" name="object 7">
              <a:extLst>
                <a:ext uri="{FF2B5EF4-FFF2-40B4-BE49-F238E27FC236}">
                  <a16:creationId xmlns:a16="http://schemas.microsoft.com/office/drawing/2014/main" id="{27F12E95-4CA0-4693-927D-B8B74E0C1FFF}"/>
                </a:ext>
              </a:extLst>
            </p:cNvPr>
            <p:cNvSpPr/>
            <p:nvPr/>
          </p:nvSpPr>
          <p:spPr>
            <a:xfrm>
              <a:off x="2671018" y="2113420"/>
              <a:ext cx="4524375" cy="1365250"/>
            </a:xfrm>
            <a:custGeom>
              <a:avLst/>
              <a:gdLst/>
              <a:ahLst/>
              <a:cxnLst/>
              <a:rect l="l" t="t" r="r" b="b"/>
              <a:pathLst>
                <a:path w="4524375" h="1365250">
                  <a:moveTo>
                    <a:pt x="0" y="227497"/>
                  </a:moveTo>
                  <a:lnTo>
                    <a:pt x="4617" y="181648"/>
                  </a:lnTo>
                  <a:lnTo>
                    <a:pt x="17862" y="138944"/>
                  </a:lnTo>
                  <a:lnTo>
                    <a:pt x="38818" y="100301"/>
                  </a:lnTo>
                  <a:lnTo>
                    <a:pt x="66573" y="66632"/>
                  </a:lnTo>
                  <a:lnTo>
                    <a:pt x="100213" y="38852"/>
                  </a:lnTo>
                  <a:lnTo>
                    <a:pt x="138822" y="17877"/>
                  </a:lnTo>
                  <a:lnTo>
                    <a:pt x="181488" y="4621"/>
                  </a:lnTo>
                  <a:lnTo>
                    <a:pt x="227296" y="0"/>
                  </a:lnTo>
                  <a:lnTo>
                    <a:pt x="4296870" y="0"/>
                  </a:lnTo>
                  <a:lnTo>
                    <a:pt x="4342678" y="4621"/>
                  </a:lnTo>
                  <a:lnTo>
                    <a:pt x="4385344" y="17877"/>
                  </a:lnTo>
                  <a:lnTo>
                    <a:pt x="4423953" y="38852"/>
                  </a:lnTo>
                  <a:lnTo>
                    <a:pt x="4457593" y="66632"/>
                  </a:lnTo>
                  <a:lnTo>
                    <a:pt x="4485348" y="100301"/>
                  </a:lnTo>
                  <a:lnTo>
                    <a:pt x="4506305" y="138944"/>
                  </a:lnTo>
                  <a:lnTo>
                    <a:pt x="4519549" y="181648"/>
                  </a:lnTo>
                  <a:lnTo>
                    <a:pt x="4524167" y="227497"/>
                  </a:lnTo>
                  <a:lnTo>
                    <a:pt x="4524167" y="1137470"/>
                  </a:lnTo>
                  <a:lnTo>
                    <a:pt x="4519549" y="1183319"/>
                  </a:lnTo>
                  <a:lnTo>
                    <a:pt x="4506305" y="1226022"/>
                  </a:lnTo>
                  <a:lnTo>
                    <a:pt x="4485348" y="1264666"/>
                  </a:lnTo>
                  <a:lnTo>
                    <a:pt x="4457593" y="1298335"/>
                  </a:lnTo>
                  <a:lnTo>
                    <a:pt x="4423953" y="1326114"/>
                  </a:lnTo>
                  <a:lnTo>
                    <a:pt x="4385344" y="1347089"/>
                  </a:lnTo>
                  <a:lnTo>
                    <a:pt x="4342678" y="1360345"/>
                  </a:lnTo>
                  <a:lnTo>
                    <a:pt x="4296870" y="1364967"/>
                  </a:lnTo>
                  <a:lnTo>
                    <a:pt x="227296" y="1364967"/>
                  </a:lnTo>
                  <a:lnTo>
                    <a:pt x="181488" y="1360345"/>
                  </a:lnTo>
                  <a:lnTo>
                    <a:pt x="138822" y="1347089"/>
                  </a:lnTo>
                  <a:lnTo>
                    <a:pt x="100213" y="1326114"/>
                  </a:lnTo>
                  <a:lnTo>
                    <a:pt x="66573" y="1298335"/>
                  </a:lnTo>
                  <a:lnTo>
                    <a:pt x="38818" y="1264666"/>
                  </a:lnTo>
                  <a:lnTo>
                    <a:pt x="17862" y="1226022"/>
                  </a:lnTo>
                  <a:lnTo>
                    <a:pt x="4617" y="1183319"/>
                  </a:lnTo>
                  <a:lnTo>
                    <a:pt x="0" y="1137470"/>
                  </a:lnTo>
                  <a:lnTo>
                    <a:pt x="0" y="227497"/>
                  </a:lnTo>
                  <a:close/>
                </a:path>
              </a:pathLst>
            </a:custGeom>
            <a:ln w="40143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 sz="927"/>
            </a:p>
          </p:txBody>
        </p:sp>
      </p:grpSp>
      <p:sp>
        <p:nvSpPr>
          <p:cNvPr id="9" name="object 8">
            <a:extLst>
              <a:ext uri="{FF2B5EF4-FFF2-40B4-BE49-F238E27FC236}">
                <a16:creationId xmlns:a16="http://schemas.microsoft.com/office/drawing/2014/main" id="{E5ED26D3-B64C-4DC3-8E13-8E0ABEC4734B}"/>
              </a:ext>
            </a:extLst>
          </p:cNvPr>
          <p:cNvSpPr txBox="1"/>
          <p:nvPr/>
        </p:nvSpPr>
        <p:spPr>
          <a:xfrm>
            <a:off x="3551099" y="1720702"/>
            <a:ext cx="2047315" cy="899820"/>
          </a:xfrm>
          <a:prstGeom prst="rect">
            <a:avLst/>
          </a:prstGeom>
        </p:spPr>
        <p:txBody>
          <a:bodyPr vert="horz" wrap="square" lIns="0" tIns="8404" rIns="0" bIns="0" rtlCol="0">
            <a:spAutoFit/>
          </a:bodyPr>
          <a:lstStyle/>
          <a:p>
            <a:pPr algn="ctr">
              <a:spcBef>
                <a:spcPts val="66"/>
              </a:spcBef>
            </a:pPr>
            <a:r>
              <a:rPr sz="1655" b="1" dirty="0">
                <a:solidFill>
                  <a:srgbClr val="FFFFFF"/>
                </a:solidFill>
                <a:latin typeface="Calibri"/>
                <a:cs typeface="Calibri"/>
              </a:rPr>
              <a:t>Controller</a:t>
            </a:r>
            <a:r>
              <a:rPr sz="1655" b="1" spc="-17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55" b="1" dirty="0">
                <a:solidFill>
                  <a:srgbClr val="FFFFFF"/>
                </a:solidFill>
                <a:latin typeface="Calibri"/>
                <a:cs typeface="Calibri"/>
              </a:rPr>
              <a:t>Application</a:t>
            </a:r>
            <a:r>
              <a:rPr lang="en-US" sz="1655" b="1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endParaRPr sz="1655" dirty="0">
              <a:latin typeface="Calibri"/>
              <a:cs typeface="Calibri"/>
            </a:endParaRPr>
          </a:p>
          <a:p>
            <a:pPr>
              <a:spcBef>
                <a:spcPts val="3"/>
              </a:spcBef>
            </a:pPr>
            <a:endParaRPr sz="2482" dirty="0">
              <a:latin typeface="Calibri"/>
              <a:cs typeface="Calibri"/>
            </a:endParaRPr>
          </a:p>
          <a:p>
            <a:pPr marL="44966" algn="ctr"/>
            <a:r>
              <a:rPr sz="1655" b="1" dirty="0">
                <a:solidFill>
                  <a:srgbClr val="FFFFFF"/>
                </a:solidFill>
                <a:latin typeface="Calibri"/>
                <a:cs typeface="Calibri"/>
              </a:rPr>
              <a:t>Network</a:t>
            </a:r>
            <a:r>
              <a:rPr sz="1655" b="1" spc="-13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55" b="1" spc="7" dirty="0">
                <a:solidFill>
                  <a:srgbClr val="FFFFFF"/>
                </a:solidFill>
                <a:latin typeface="Calibri"/>
                <a:cs typeface="Calibri"/>
              </a:rPr>
              <a:t>OS</a:t>
            </a:r>
            <a:endParaRPr sz="1655" dirty="0">
              <a:latin typeface="Calibri"/>
              <a:cs typeface="Calibri"/>
            </a:endParaRPr>
          </a:p>
        </p:txBody>
      </p:sp>
      <p:grpSp>
        <p:nvGrpSpPr>
          <p:cNvPr id="10" name="object 9">
            <a:extLst>
              <a:ext uri="{FF2B5EF4-FFF2-40B4-BE49-F238E27FC236}">
                <a16:creationId xmlns:a16="http://schemas.microsoft.com/office/drawing/2014/main" id="{6A212AA3-8AA1-4C4D-BE42-62D44308AC09}"/>
              </a:ext>
            </a:extLst>
          </p:cNvPr>
          <p:cNvGrpSpPr/>
          <p:nvPr/>
        </p:nvGrpSpPr>
        <p:grpSpPr>
          <a:xfrm>
            <a:off x="2732552" y="1225737"/>
            <a:ext cx="3584061" cy="2258686"/>
            <a:chOff x="2249589" y="1852225"/>
            <a:chExt cx="5415915" cy="3413125"/>
          </a:xfrm>
        </p:grpSpPr>
        <p:sp>
          <p:nvSpPr>
            <p:cNvPr id="11" name="object 10">
              <a:extLst>
                <a:ext uri="{FF2B5EF4-FFF2-40B4-BE49-F238E27FC236}">
                  <a16:creationId xmlns:a16="http://schemas.microsoft.com/office/drawing/2014/main" id="{B1B5253A-E6FA-4B73-AD98-6FBBCFB4B2EA}"/>
                </a:ext>
              </a:extLst>
            </p:cNvPr>
            <p:cNvSpPr/>
            <p:nvPr/>
          </p:nvSpPr>
          <p:spPr>
            <a:xfrm>
              <a:off x="2269909" y="1872545"/>
              <a:ext cx="5375275" cy="2409190"/>
            </a:xfrm>
            <a:custGeom>
              <a:avLst/>
              <a:gdLst/>
              <a:ahLst/>
              <a:cxnLst/>
              <a:rect l="l" t="t" r="r" b="b"/>
              <a:pathLst>
                <a:path w="5375275" h="2409190">
                  <a:moveTo>
                    <a:pt x="0" y="401468"/>
                  </a:moveTo>
                  <a:lnTo>
                    <a:pt x="2698" y="354649"/>
                  </a:lnTo>
                  <a:lnTo>
                    <a:pt x="10593" y="309415"/>
                  </a:lnTo>
                  <a:lnTo>
                    <a:pt x="23384" y="266070"/>
                  </a:lnTo>
                  <a:lnTo>
                    <a:pt x="40769" y="224913"/>
                  </a:lnTo>
                  <a:lnTo>
                    <a:pt x="62448" y="186246"/>
                  </a:lnTo>
                  <a:lnTo>
                    <a:pt x="88120" y="150370"/>
                  </a:lnTo>
                  <a:lnTo>
                    <a:pt x="117483" y="117587"/>
                  </a:lnTo>
                  <a:lnTo>
                    <a:pt x="150238" y="88198"/>
                  </a:lnTo>
                  <a:lnTo>
                    <a:pt x="186082" y="62503"/>
                  </a:lnTo>
                  <a:lnTo>
                    <a:pt x="224714" y="40805"/>
                  </a:lnTo>
                  <a:lnTo>
                    <a:pt x="265835" y="23405"/>
                  </a:lnTo>
                  <a:lnTo>
                    <a:pt x="309143" y="10603"/>
                  </a:lnTo>
                  <a:lnTo>
                    <a:pt x="354336" y="2700"/>
                  </a:lnTo>
                  <a:lnTo>
                    <a:pt x="401115" y="0"/>
                  </a:lnTo>
                  <a:lnTo>
                    <a:pt x="4973735" y="0"/>
                  </a:lnTo>
                  <a:lnTo>
                    <a:pt x="5020514" y="2700"/>
                  </a:lnTo>
                  <a:lnTo>
                    <a:pt x="5065708" y="10603"/>
                  </a:lnTo>
                  <a:lnTo>
                    <a:pt x="5109015" y="23405"/>
                  </a:lnTo>
                  <a:lnTo>
                    <a:pt x="5150136" y="40805"/>
                  </a:lnTo>
                  <a:lnTo>
                    <a:pt x="5188769" y="62503"/>
                  </a:lnTo>
                  <a:lnTo>
                    <a:pt x="5224613" y="88198"/>
                  </a:lnTo>
                  <a:lnTo>
                    <a:pt x="5257367" y="117587"/>
                  </a:lnTo>
                  <a:lnTo>
                    <a:pt x="5286731" y="150370"/>
                  </a:lnTo>
                  <a:lnTo>
                    <a:pt x="5312402" y="186246"/>
                  </a:lnTo>
                  <a:lnTo>
                    <a:pt x="5334081" y="224913"/>
                  </a:lnTo>
                  <a:lnTo>
                    <a:pt x="5351467" y="266070"/>
                  </a:lnTo>
                  <a:lnTo>
                    <a:pt x="5364257" y="309415"/>
                  </a:lnTo>
                  <a:lnTo>
                    <a:pt x="5372153" y="354649"/>
                  </a:lnTo>
                  <a:lnTo>
                    <a:pt x="5374851" y="401468"/>
                  </a:lnTo>
                  <a:lnTo>
                    <a:pt x="5374851" y="2007298"/>
                  </a:lnTo>
                  <a:lnTo>
                    <a:pt x="5372153" y="2054117"/>
                  </a:lnTo>
                  <a:lnTo>
                    <a:pt x="5364257" y="2099351"/>
                  </a:lnTo>
                  <a:lnTo>
                    <a:pt x="5351467" y="2142696"/>
                  </a:lnTo>
                  <a:lnTo>
                    <a:pt x="5334081" y="2183853"/>
                  </a:lnTo>
                  <a:lnTo>
                    <a:pt x="5312402" y="2222520"/>
                  </a:lnTo>
                  <a:lnTo>
                    <a:pt x="5286731" y="2258395"/>
                  </a:lnTo>
                  <a:lnTo>
                    <a:pt x="5257367" y="2291179"/>
                  </a:lnTo>
                  <a:lnTo>
                    <a:pt x="5224613" y="2320568"/>
                  </a:lnTo>
                  <a:lnTo>
                    <a:pt x="5188769" y="2346262"/>
                  </a:lnTo>
                  <a:lnTo>
                    <a:pt x="5150136" y="2367960"/>
                  </a:lnTo>
                  <a:lnTo>
                    <a:pt x="5109015" y="2385361"/>
                  </a:lnTo>
                  <a:lnTo>
                    <a:pt x="5065708" y="2398163"/>
                  </a:lnTo>
                  <a:lnTo>
                    <a:pt x="5020514" y="2406065"/>
                  </a:lnTo>
                  <a:lnTo>
                    <a:pt x="4973735" y="2408766"/>
                  </a:lnTo>
                  <a:lnTo>
                    <a:pt x="401115" y="2408766"/>
                  </a:lnTo>
                  <a:lnTo>
                    <a:pt x="354336" y="2406065"/>
                  </a:lnTo>
                  <a:lnTo>
                    <a:pt x="309143" y="2398163"/>
                  </a:lnTo>
                  <a:lnTo>
                    <a:pt x="265835" y="2385361"/>
                  </a:lnTo>
                  <a:lnTo>
                    <a:pt x="224714" y="2367960"/>
                  </a:lnTo>
                  <a:lnTo>
                    <a:pt x="186082" y="2346262"/>
                  </a:lnTo>
                  <a:lnTo>
                    <a:pt x="150238" y="2320568"/>
                  </a:lnTo>
                  <a:lnTo>
                    <a:pt x="117483" y="2291179"/>
                  </a:lnTo>
                  <a:lnTo>
                    <a:pt x="88120" y="2258395"/>
                  </a:lnTo>
                  <a:lnTo>
                    <a:pt x="62448" y="2222520"/>
                  </a:lnTo>
                  <a:lnTo>
                    <a:pt x="40769" y="2183853"/>
                  </a:lnTo>
                  <a:lnTo>
                    <a:pt x="23384" y="2142696"/>
                  </a:lnTo>
                  <a:lnTo>
                    <a:pt x="10593" y="2099351"/>
                  </a:lnTo>
                  <a:lnTo>
                    <a:pt x="2698" y="2054117"/>
                  </a:lnTo>
                  <a:lnTo>
                    <a:pt x="0" y="2007298"/>
                  </a:lnTo>
                  <a:lnTo>
                    <a:pt x="0" y="401468"/>
                  </a:lnTo>
                  <a:close/>
                </a:path>
              </a:pathLst>
            </a:custGeom>
            <a:ln w="40140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 sz="927"/>
            </a:p>
          </p:txBody>
        </p:sp>
        <p:sp>
          <p:nvSpPr>
            <p:cNvPr id="12" name="object 11">
              <a:extLst>
                <a:ext uri="{FF2B5EF4-FFF2-40B4-BE49-F238E27FC236}">
                  <a16:creationId xmlns:a16="http://schemas.microsoft.com/office/drawing/2014/main" id="{EDDE1AE2-0DFF-4FA4-9340-041D407A7782}"/>
                </a:ext>
              </a:extLst>
            </p:cNvPr>
            <p:cNvSpPr/>
            <p:nvPr/>
          </p:nvSpPr>
          <p:spPr>
            <a:xfrm>
              <a:off x="2750696" y="4036919"/>
              <a:ext cx="1284605" cy="1228090"/>
            </a:xfrm>
            <a:custGeom>
              <a:avLst/>
              <a:gdLst/>
              <a:ahLst/>
              <a:cxnLst/>
              <a:rect l="l" t="t" r="r" b="b"/>
              <a:pathLst>
                <a:path w="1284604" h="1228089">
                  <a:moveTo>
                    <a:pt x="1179000" y="73355"/>
                  </a:moveTo>
                  <a:lnTo>
                    <a:pt x="1129431" y="84004"/>
                  </a:lnTo>
                  <a:lnTo>
                    <a:pt x="1069691" y="102462"/>
                  </a:lnTo>
                  <a:lnTo>
                    <a:pt x="1011726" y="126183"/>
                  </a:lnTo>
                  <a:lnTo>
                    <a:pt x="928753" y="170933"/>
                  </a:lnTo>
                  <a:lnTo>
                    <a:pt x="877222" y="206005"/>
                  </a:lnTo>
                  <a:lnTo>
                    <a:pt x="829047" y="244902"/>
                  </a:lnTo>
                  <a:lnTo>
                    <a:pt x="784985" y="286908"/>
                  </a:lnTo>
                  <a:lnTo>
                    <a:pt x="744905" y="332238"/>
                  </a:lnTo>
                  <a:lnTo>
                    <a:pt x="709592" y="380225"/>
                  </a:lnTo>
                  <a:lnTo>
                    <a:pt x="679532" y="430494"/>
                  </a:lnTo>
                  <a:lnTo>
                    <a:pt x="655234" y="482665"/>
                  </a:lnTo>
                  <a:lnTo>
                    <a:pt x="637225" y="536349"/>
                  </a:lnTo>
                  <a:lnTo>
                    <a:pt x="626051" y="591137"/>
                  </a:lnTo>
                  <a:lnTo>
                    <a:pt x="622225" y="646561"/>
                  </a:lnTo>
                  <a:lnTo>
                    <a:pt x="621438" y="670098"/>
                  </a:lnTo>
                  <a:lnTo>
                    <a:pt x="618870" y="695061"/>
                  </a:lnTo>
                  <a:lnTo>
                    <a:pt x="608717" y="744835"/>
                  </a:lnTo>
                  <a:lnTo>
                    <a:pt x="592197" y="794068"/>
                  </a:lnTo>
                  <a:lnTo>
                    <a:pt x="569713" y="842335"/>
                  </a:lnTo>
                  <a:lnTo>
                    <a:pt x="541688" y="889196"/>
                  </a:lnTo>
                  <a:lnTo>
                    <a:pt x="508566" y="934202"/>
                  </a:lnTo>
                  <a:lnTo>
                    <a:pt x="471105" y="976617"/>
                  </a:lnTo>
                  <a:lnTo>
                    <a:pt x="429186" y="1016621"/>
                  </a:lnTo>
                  <a:lnTo>
                    <a:pt x="383575" y="1053451"/>
                  </a:lnTo>
                  <a:lnTo>
                    <a:pt x="334755" y="1086683"/>
                  </a:lnTo>
                  <a:lnTo>
                    <a:pt x="282827" y="1116084"/>
                  </a:lnTo>
                  <a:lnTo>
                    <a:pt x="229019" y="1140852"/>
                  </a:lnTo>
                  <a:lnTo>
                    <a:pt x="173460" y="1160798"/>
                  </a:lnTo>
                  <a:lnTo>
                    <a:pt x="116636" y="1175529"/>
                  </a:lnTo>
                  <a:lnTo>
                    <a:pt x="59027" y="1184665"/>
                  </a:lnTo>
                  <a:lnTo>
                    <a:pt x="0" y="1187832"/>
                  </a:lnTo>
                  <a:lnTo>
                    <a:pt x="1084" y="1227964"/>
                  </a:lnTo>
                  <a:lnTo>
                    <a:pt x="62233" y="1224683"/>
                  </a:lnTo>
                  <a:lnTo>
                    <a:pt x="123859" y="1215019"/>
                  </a:lnTo>
                  <a:lnTo>
                    <a:pt x="184391" y="1199425"/>
                  </a:lnTo>
                  <a:lnTo>
                    <a:pt x="243368" y="1178342"/>
                  </a:lnTo>
                  <a:lnTo>
                    <a:pt x="300334" y="1152204"/>
                  </a:lnTo>
                  <a:lnTo>
                    <a:pt x="354481" y="1121639"/>
                  </a:lnTo>
                  <a:lnTo>
                    <a:pt x="406095" y="1086673"/>
                  </a:lnTo>
                  <a:lnTo>
                    <a:pt x="454336" y="1047896"/>
                  </a:lnTo>
                  <a:lnTo>
                    <a:pt x="498750" y="1005705"/>
                  </a:lnTo>
                  <a:lnTo>
                    <a:pt x="539160" y="960164"/>
                  </a:lnTo>
                  <a:lnTo>
                    <a:pt x="574508" y="912274"/>
                  </a:lnTo>
                  <a:lnTo>
                    <a:pt x="604613" y="862122"/>
                  </a:lnTo>
                  <a:lnTo>
                    <a:pt x="628977" y="810082"/>
                  </a:lnTo>
                  <a:lnTo>
                    <a:pt x="647085" y="756539"/>
                  </a:lnTo>
                  <a:lnTo>
                    <a:pt x="658397" y="701888"/>
                  </a:lnTo>
                  <a:lnTo>
                    <a:pt x="662408" y="645142"/>
                  </a:lnTo>
                  <a:lnTo>
                    <a:pt x="663289" y="620224"/>
                  </a:lnTo>
                  <a:lnTo>
                    <a:pt x="665943" y="595320"/>
                  </a:lnTo>
                  <a:lnTo>
                    <a:pt x="676235" y="545686"/>
                  </a:lnTo>
                  <a:lnTo>
                    <a:pt x="692853" y="496594"/>
                  </a:lnTo>
                  <a:lnTo>
                    <a:pt x="715403" y="448459"/>
                  </a:lnTo>
                  <a:lnTo>
                    <a:pt x="743473" y="401714"/>
                  </a:lnTo>
                  <a:lnTo>
                    <a:pt x="776630" y="356805"/>
                  </a:lnTo>
                  <a:lnTo>
                    <a:pt x="814421" y="314178"/>
                  </a:lnTo>
                  <a:lnTo>
                    <a:pt x="856692" y="273990"/>
                  </a:lnTo>
                  <a:lnTo>
                    <a:pt x="902371" y="237279"/>
                  </a:lnTo>
                  <a:lnTo>
                    <a:pt x="951273" y="204155"/>
                  </a:lnTo>
                  <a:lnTo>
                    <a:pt x="1002913" y="175039"/>
                  </a:lnTo>
                  <a:lnTo>
                    <a:pt x="1056417" y="150524"/>
                  </a:lnTo>
                  <a:lnTo>
                    <a:pt x="1112042" y="130639"/>
                  </a:lnTo>
                  <a:lnTo>
                    <a:pt x="1153677" y="119532"/>
                  </a:lnTo>
                  <a:lnTo>
                    <a:pt x="1204640" y="86983"/>
                  </a:lnTo>
                  <a:lnTo>
                    <a:pt x="1179000" y="73355"/>
                  </a:lnTo>
                  <a:close/>
                </a:path>
                <a:path w="1284604" h="1228089">
                  <a:moveTo>
                    <a:pt x="1249527" y="65385"/>
                  </a:moveTo>
                  <a:lnTo>
                    <a:pt x="1242808" y="65385"/>
                  </a:lnTo>
                  <a:lnTo>
                    <a:pt x="1246014" y="105401"/>
                  </a:lnTo>
                  <a:lnTo>
                    <a:pt x="1226628" y="106931"/>
                  </a:lnTo>
                  <a:lnTo>
                    <a:pt x="1168941" y="115979"/>
                  </a:lnTo>
                  <a:lnTo>
                    <a:pt x="1116186" y="143477"/>
                  </a:lnTo>
                  <a:lnTo>
                    <a:pt x="1107197" y="163761"/>
                  </a:lnTo>
                  <a:lnTo>
                    <a:pt x="1110068" y="171196"/>
                  </a:lnTo>
                  <a:lnTo>
                    <a:pt x="1115597" y="176934"/>
                  </a:lnTo>
                  <a:lnTo>
                    <a:pt x="1122649" y="179999"/>
                  </a:lnTo>
                  <a:lnTo>
                    <a:pt x="1130335" y="180193"/>
                  </a:lnTo>
                  <a:lnTo>
                    <a:pt x="1137763" y="177320"/>
                  </a:lnTo>
                  <a:lnTo>
                    <a:pt x="1284182" y="83804"/>
                  </a:lnTo>
                  <a:lnTo>
                    <a:pt x="1249527" y="65385"/>
                  </a:lnTo>
                  <a:close/>
                </a:path>
                <a:path w="1284604" h="1228089">
                  <a:moveTo>
                    <a:pt x="1204640" y="86983"/>
                  </a:moveTo>
                  <a:lnTo>
                    <a:pt x="1153677" y="119532"/>
                  </a:lnTo>
                  <a:lnTo>
                    <a:pt x="1168941" y="115979"/>
                  </a:lnTo>
                  <a:lnTo>
                    <a:pt x="1197715" y="110730"/>
                  </a:lnTo>
                  <a:lnTo>
                    <a:pt x="1226628" y="106931"/>
                  </a:lnTo>
                  <a:lnTo>
                    <a:pt x="1246014" y="105401"/>
                  </a:lnTo>
                  <a:lnTo>
                    <a:pt x="1245832" y="103121"/>
                  </a:lnTo>
                  <a:lnTo>
                    <a:pt x="1235005" y="103121"/>
                  </a:lnTo>
                  <a:lnTo>
                    <a:pt x="1204640" y="86983"/>
                  </a:lnTo>
                  <a:close/>
                </a:path>
                <a:path w="1284604" h="1228089">
                  <a:moveTo>
                    <a:pt x="1233622" y="68472"/>
                  </a:moveTo>
                  <a:lnTo>
                    <a:pt x="1204640" y="86983"/>
                  </a:lnTo>
                  <a:lnTo>
                    <a:pt x="1235005" y="103121"/>
                  </a:lnTo>
                  <a:lnTo>
                    <a:pt x="1233622" y="68472"/>
                  </a:lnTo>
                  <a:close/>
                </a:path>
                <a:path w="1284604" h="1228089">
                  <a:moveTo>
                    <a:pt x="1243055" y="68472"/>
                  </a:moveTo>
                  <a:lnTo>
                    <a:pt x="1233622" y="68472"/>
                  </a:lnTo>
                  <a:lnTo>
                    <a:pt x="1235005" y="103121"/>
                  </a:lnTo>
                  <a:lnTo>
                    <a:pt x="1245832" y="103121"/>
                  </a:lnTo>
                  <a:lnTo>
                    <a:pt x="1243055" y="68472"/>
                  </a:lnTo>
                  <a:close/>
                </a:path>
                <a:path w="1284604" h="1228089">
                  <a:moveTo>
                    <a:pt x="1242808" y="65385"/>
                  </a:moveTo>
                  <a:lnTo>
                    <a:pt x="1221374" y="67131"/>
                  </a:lnTo>
                  <a:lnTo>
                    <a:pt x="1190492" y="71241"/>
                  </a:lnTo>
                  <a:lnTo>
                    <a:pt x="1179000" y="73355"/>
                  </a:lnTo>
                  <a:lnTo>
                    <a:pt x="1204640" y="86983"/>
                  </a:lnTo>
                  <a:lnTo>
                    <a:pt x="1233622" y="68472"/>
                  </a:lnTo>
                  <a:lnTo>
                    <a:pt x="1243055" y="68472"/>
                  </a:lnTo>
                  <a:lnTo>
                    <a:pt x="1242808" y="65385"/>
                  </a:lnTo>
                  <a:close/>
                </a:path>
                <a:path w="1284604" h="1228089">
                  <a:moveTo>
                    <a:pt x="1123145" y="0"/>
                  </a:moveTo>
                  <a:lnTo>
                    <a:pt x="1115499" y="806"/>
                  </a:lnTo>
                  <a:lnTo>
                    <a:pt x="1108713" y="4424"/>
                  </a:lnTo>
                  <a:lnTo>
                    <a:pt x="1103660" y="10585"/>
                  </a:lnTo>
                  <a:lnTo>
                    <a:pt x="1101391" y="18226"/>
                  </a:lnTo>
                  <a:lnTo>
                    <a:pt x="1102197" y="25878"/>
                  </a:lnTo>
                  <a:lnTo>
                    <a:pt x="1105811" y="32670"/>
                  </a:lnTo>
                  <a:lnTo>
                    <a:pt x="1111967" y="37728"/>
                  </a:lnTo>
                  <a:lnTo>
                    <a:pt x="1179000" y="73355"/>
                  </a:lnTo>
                  <a:lnTo>
                    <a:pt x="1190492" y="71241"/>
                  </a:lnTo>
                  <a:lnTo>
                    <a:pt x="1221374" y="67131"/>
                  </a:lnTo>
                  <a:lnTo>
                    <a:pt x="1242808" y="65385"/>
                  </a:lnTo>
                  <a:lnTo>
                    <a:pt x="1249527" y="65385"/>
                  </a:lnTo>
                  <a:lnTo>
                    <a:pt x="1130780" y="2271"/>
                  </a:lnTo>
                  <a:lnTo>
                    <a:pt x="1123145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 sz="927"/>
            </a:p>
          </p:txBody>
        </p:sp>
      </p:grpSp>
      <p:sp>
        <p:nvSpPr>
          <p:cNvPr id="13" name="object 12">
            <a:extLst>
              <a:ext uri="{FF2B5EF4-FFF2-40B4-BE49-F238E27FC236}">
                <a16:creationId xmlns:a16="http://schemas.microsoft.com/office/drawing/2014/main" id="{3644195C-E86F-48A3-9C13-05F81942F1F2}"/>
              </a:ext>
            </a:extLst>
          </p:cNvPr>
          <p:cNvSpPr txBox="1"/>
          <p:nvPr/>
        </p:nvSpPr>
        <p:spPr>
          <a:xfrm>
            <a:off x="1990138" y="3487646"/>
            <a:ext cx="1874184" cy="1283071"/>
          </a:xfrm>
          <a:prstGeom prst="rect">
            <a:avLst/>
          </a:prstGeom>
        </p:spPr>
        <p:txBody>
          <a:bodyPr vert="horz" wrap="square" lIns="0" tIns="5043" rIns="0" bIns="0" rtlCol="0">
            <a:spAutoFit/>
          </a:bodyPr>
          <a:lstStyle/>
          <a:p>
            <a:pPr marL="8405" marR="3362" algn="ctr">
              <a:lnSpc>
                <a:spcPct val="101299"/>
              </a:lnSpc>
              <a:spcBef>
                <a:spcPts val="40"/>
              </a:spcBef>
            </a:pPr>
            <a:r>
              <a:rPr sz="1655" b="1" u="heavy" spc="-7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Calibri"/>
                <a:cs typeface="Calibri"/>
              </a:rPr>
              <a:t>Events</a:t>
            </a:r>
            <a:r>
              <a:rPr sz="1655" b="1" u="heavy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Calibri"/>
                <a:cs typeface="Calibri"/>
              </a:rPr>
              <a:t> </a:t>
            </a:r>
            <a:r>
              <a:rPr sz="1655" b="1" u="heavy" spc="-3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Calibri"/>
                <a:cs typeface="Calibri"/>
              </a:rPr>
              <a:t>from</a:t>
            </a:r>
            <a:r>
              <a:rPr sz="1655" b="1" u="heavy" spc="3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Calibri"/>
                <a:cs typeface="Calibri"/>
              </a:rPr>
              <a:t> </a:t>
            </a:r>
            <a:r>
              <a:rPr sz="1655" b="1" u="heavy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Calibri"/>
                <a:cs typeface="Calibri"/>
              </a:rPr>
              <a:t>switches </a:t>
            </a:r>
            <a:r>
              <a:rPr sz="1655" b="1" spc="-364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655" b="1" spc="-13" dirty="0">
                <a:latin typeface="Calibri"/>
                <a:cs typeface="Calibri"/>
              </a:rPr>
              <a:t>Topology</a:t>
            </a:r>
            <a:r>
              <a:rPr sz="1655" b="1" spc="-3" dirty="0">
                <a:latin typeface="Calibri"/>
                <a:cs typeface="Calibri"/>
              </a:rPr>
              <a:t> </a:t>
            </a:r>
            <a:r>
              <a:rPr sz="1655" b="1" spc="3" dirty="0">
                <a:latin typeface="Calibri"/>
                <a:cs typeface="Calibri"/>
              </a:rPr>
              <a:t>changes, </a:t>
            </a:r>
            <a:r>
              <a:rPr sz="1655" b="1" spc="7" dirty="0">
                <a:latin typeface="Calibri"/>
                <a:cs typeface="Calibri"/>
              </a:rPr>
              <a:t> </a:t>
            </a:r>
            <a:r>
              <a:rPr sz="1655" b="1" spc="-17" dirty="0">
                <a:latin typeface="Calibri"/>
                <a:cs typeface="Calibri"/>
              </a:rPr>
              <a:t>Traffic</a:t>
            </a:r>
            <a:r>
              <a:rPr sz="1655" b="1" dirty="0">
                <a:latin typeface="Calibri"/>
                <a:cs typeface="Calibri"/>
              </a:rPr>
              <a:t> </a:t>
            </a:r>
            <a:r>
              <a:rPr sz="1655" b="1" spc="-3" dirty="0">
                <a:latin typeface="Calibri"/>
                <a:cs typeface="Calibri"/>
              </a:rPr>
              <a:t>statistics, </a:t>
            </a:r>
            <a:r>
              <a:rPr sz="1655" b="1" dirty="0">
                <a:latin typeface="Calibri"/>
                <a:cs typeface="Calibri"/>
              </a:rPr>
              <a:t> </a:t>
            </a:r>
            <a:r>
              <a:rPr lang="en-US" sz="1655" b="1" dirty="0">
                <a:latin typeface="Calibri"/>
                <a:cs typeface="Calibri"/>
              </a:rPr>
              <a:t>unmatched a</a:t>
            </a:r>
            <a:r>
              <a:rPr sz="1655" b="1" spc="3" dirty="0">
                <a:latin typeface="Calibri"/>
                <a:cs typeface="Calibri"/>
              </a:rPr>
              <a:t>rriving</a:t>
            </a:r>
            <a:r>
              <a:rPr sz="1655" b="1" dirty="0">
                <a:latin typeface="Calibri"/>
                <a:cs typeface="Calibri"/>
              </a:rPr>
              <a:t> </a:t>
            </a:r>
            <a:r>
              <a:rPr sz="1655" b="1" spc="-3" dirty="0">
                <a:latin typeface="Calibri"/>
                <a:cs typeface="Calibri"/>
              </a:rPr>
              <a:t>packets</a:t>
            </a:r>
            <a:endParaRPr sz="1655" dirty="0">
              <a:latin typeface="Calibri"/>
              <a:cs typeface="Calibri"/>
            </a:endParaRPr>
          </a:p>
        </p:txBody>
      </p:sp>
      <p:sp>
        <p:nvSpPr>
          <p:cNvPr id="14" name="object 13">
            <a:extLst>
              <a:ext uri="{FF2B5EF4-FFF2-40B4-BE49-F238E27FC236}">
                <a16:creationId xmlns:a16="http://schemas.microsoft.com/office/drawing/2014/main" id="{8AFD185B-B54C-4BBE-BE30-A824056B0732}"/>
              </a:ext>
            </a:extLst>
          </p:cNvPr>
          <p:cNvSpPr/>
          <p:nvPr/>
        </p:nvSpPr>
        <p:spPr>
          <a:xfrm>
            <a:off x="4975330" y="2713672"/>
            <a:ext cx="850106" cy="812707"/>
          </a:xfrm>
          <a:custGeom>
            <a:avLst/>
            <a:gdLst/>
            <a:ahLst/>
            <a:cxnLst/>
            <a:rect l="l" t="t" r="r" b="b"/>
            <a:pathLst>
              <a:path w="1284604" h="1228089">
                <a:moveTo>
                  <a:pt x="1179008" y="1154604"/>
                </a:moveTo>
                <a:lnTo>
                  <a:pt x="1111967" y="1190236"/>
                </a:lnTo>
                <a:lnTo>
                  <a:pt x="1105811" y="1195294"/>
                </a:lnTo>
                <a:lnTo>
                  <a:pt x="1102197" y="1202085"/>
                </a:lnTo>
                <a:lnTo>
                  <a:pt x="1101390" y="1209738"/>
                </a:lnTo>
                <a:lnTo>
                  <a:pt x="1103660" y="1217378"/>
                </a:lnTo>
                <a:lnTo>
                  <a:pt x="1108713" y="1223540"/>
                </a:lnTo>
                <a:lnTo>
                  <a:pt x="1115499" y="1227157"/>
                </a:lnTo>
                <a:lnTo>
                  <a:pt x="1123145" y="1227964"/>
                </a:lnTo>
                <a:lnTo>
                  <a:pt x="1130778" y="1225693"/>
                </a:lnTo>
                <a:lnTo>
                  <a:pt x="1249527" y="1162579"/>
                </a:lnTo>
                <a:lnTo>
                  <a:pt x="1242806" y="1162579"/>
                </a:lnTo>
                <a:lnTo>
                  <a:pt x="1222396" y="1160941"/>
                </a:lnTo>
                <a:lnTo>
                  <a:pt x="1191477" y="1156878"/>
                </a:lnTo>
                <a:lnTo>
                  <a:pt x="1179008" y="1154604"/>
                </a:lnTo>
                <a:close/>
              </a:path>
              <a:path w="1284604" h="1228089">
                <a:moveTo>
                  <a:pt x="1204640" y="1140981"/>
                </a:moveTo>
                <a:lnTo>
                  <a:pt x="1179008" y="1154604"/>
                </a:lnTo>
                <a:lnTo>
                  <a:pt x="1191477" y="1156878"/>
                </a:lnTo>
                <a:lnTo>
                  <a:pt x="1222396" y="1160941"/>
                </a:lnTo>
                <a:lnTo>
                  <a:pt x="1242806" y="1162579"/>
                </a:lnTo>
                <a:lnTo>
                  <a:pt x="1243054" y="1159492"/>
                </a:lnTo>
                <a:lnTo>
                  <a:pt x="1233622" y="1159492"/>
                </a:lnTo>
                <a:lnTo>
                  <a:pt x="1204640" y="1140981"/>
                </a:lnTo>
                <a:close/>
              </a:path>
              <a:path w="1284604" h="1228089">
                <a:moveTo>
                  <a:pt x="1130335" y="1047770"/>
                </a:moveTo>
                <a:lnTo>
                  <a:pt x="1122649" y="1047964"/>
                </a:lnTo>
                <a:lnTo>
                  <a:pt x="1115596" y="1051029"/>
                </a:lnTo>
                <a:lnTo>
                  <a:pt x="1110068" y="1056766"/>
                </a:lnTo>
                <a:lnTo>
                  <a:pt x="1107197" y="1064202"/>
                </a:lnTo>
                <a:lnTo>
                  <a:pt x="1107391" y="1071895"/>
                </a:lnTo>
                <a:lnTo>
                  <a:pt x="1153677" y="1108431"/>
                </a:lnTo>
                <a:lnTo>
                  <a:pt x="1196731" y="1117078"/>
                </a:lnTo>
                <a:lnTo>
                  <a:pt x="1246014" y="1122561"/>
                </a:lnTo>
                <a:lnTo>
                  <a:pt x="1242806" y="1162579"/>
                </a:lnTo>
                <a:lnTo>
                  <a:pt x="1249527" y="1162579"/>
                </a:lnTo>
                <a:lnTo>
                  <a:pt x="1284182" y="1144160"/>
                </a:lnTo>
                <a:lnTo>
                  <a:pt x="1137763" y="1050644"/>
                </a:lnTo>
                <a:lnTo>
                  <a:pt x="1130335" y="1047770"/>
                </a:lnTo>
                <a:close/>
              </a:path>
              <a:path w="1284604" h="1228089">
                <a:moveTo>
                  <a:pt x="1235005" y="1124842"/>
                </a:moveTo>
                <a:lnTo>
                  <a:pt x="1204640" y="1140981"/>
                </a:lnTo>
                <a:lnTo>
                  <a:pt x="1233622" y="1159492"/>
                </a:lnTo>
                <a:lnTo>
                  <a:pt x="1235005" y="1124842"/>
                </a:lnTo>
                <a:close/>
              </a:path>
              <a:path w="1284604" h="1228089">
                <a:moveTo>
                  <a:pt x="1245831" y="1124842"/>
                </a:moveTo>
                <a:lnTo>
                  <a:pt x="1235005" y="1124842"/>
                </a:lnTo>
                <a:lnTo>
                  <a:pt x="1233622" y="1159492"/>
                </a:lnTo>
                <a:lnTo>
                  <a:pt x="1243054" y="1159492"/>
                </a:lnTo>
                <a:lnTo>
                  <a:pt x="1245831" y="1124842"/>
                </a:lnTo>
                <a:close/>
              </a:path>
              <a:path w="1284604" h="1228089">
                <a:moveTo>
                  <a:pt x="1084" y="0"/>
                </a:moveTo>
                <a:lnTo>
                  <a:pt x="0" y="40130"/>
                </a:lnTo>
                <a:lnTo>
                  <a:pt x="29011" y="40888"/>
                </a:lnTo>
                <a:lnTo>
                  <a:pt x="58003" y="43190"/>
                </a:lnTo>
                <a:lnTo>
                  <a:pt x="115690" y="52237"/>
                </a:lnTo>
                <a:lnTo>
                  <a:pt x="172587" y="66897"/>
                </a:lnTo>
                <a:lnTo>
                  <a:pt x="228213" y="86782"/>
                </a:lnTo>
                <a:lnTo>
                  <a:pt x="281717" y="111297"/>
                </a:lnTo>
                <a:lnTo>
                  <a:pt x="333358" y="140413"/>
                </a:lnTo>
                <a:lnTo>
                  <a:pt x="382259" y="173537"/>
                </a:lnTo>
                <a:lnTo>
                  <a:pt x="427939" y="210248"/>
                </a:lnTo>
                <a:lnTo>
                  <a:pt x="470208" y="250436"/>
                </a:lnTo>
                <a:lnTo>
                  <a:pt x="508001" y="293063"/>
                </a:lnTo>
                <a:lnTo>
                  <a:pt x="541157" y="337972"/>
                </a:lnTo>
                <a:lnTo>
                  <a:pt x="569227" y="384717"/>
                </a:lnTo>
                <a:lnTo>
                  <a:pt x="591778" y="432852"/>
                </a:lnTo>
                <a:lnTo>
                  <a:pt x="608394" y="481944"/>
                </a:lnTo>
                <a:lnTo>
                  <a:pt x="618686" y="531578"/>
                </a:lnTo>
                <a:lnTo>
                  <a:pt x="622272" y="582819"/>
                </a:lnTo>
                <a:lnTo>
                  <a:pt x="623299" y="610539"/>
                </a:lnTo>
                <a:lnTo>
                  <a:pt x="631005" y="665585"/>
                </a:lnTo>
                <a:lnTo>
                  <a:pt x="645784" y="719733"/>
                </a:lnTo>
                <a:lnTo>
                  <a:pt x="667085" y="772572"/>
                </a:lnTo>
                <a:lnTo>
                  <a:pt x="694383" y="823715"/>
                </a:lnTo>
                <a:lnTo>
                  <a:pt x="727171" y="872784"/>
                </a:lnTo>
                <a:lnTo>
                  <a:pt x="764959" y="919401"/>
                </a:lnTo>
                <a:lnTo>
                  <a:pt x="830294" y="984154"/>
                </a:lnTo>
                <a:lnTo>
                  <a:pt x="878551" y="1022941"/>
                </a:lnTo>
                <a:lnTo>
                  <a:pt x="930150" y="1057897"/>
                </a:lnTo>
                <a:lnTo>
                  <a:pt x="984295" y="1088462"/>
                </a:lnTo>
                <a:lnTo>
                  <a:pt x="1041262" y="1114600"/>
                </a:lnTo>
                <a:lnTo>
                  <a:pt x="1100239" y="1135683"/>
                </a:lnTo>
                <a:lnTo>
                  <a:pt x="1160771" y="1151277"/>
                </a:lnTo>
                <a:lnTo>
                  <a:pt x="1179008" y="1154604"/>
                </a:lnTo>
                <a:lnTo>
                  <a:pt x="1204640" y="1140981"/>
                </a:lnTo>
                <a:lnTo>
                  <a:pt x="1153677" y="1108431"/>
                </a:lnTo>
                <a:lnTo>
                  <a:pt x="1139455" y="1105098"/>
                </a:lnTo>
                <a:lnTo>
                  <a:pt x="1111171" y="1097056"/>
                </a:lnTo>
                <a:lnTo>
                  <a:pt x="1055612" y="1077111"/>
                </a:lnTo>
                <a:lnTo>
                  <a:pt x="1001803" y="1052342"/>
                </a:lnTo>
                <a:lnTo>
                  <a:pt x="949861" y="1022931"/>
                </a:lnTo>
                <a:lnTo>
                  <a:pt x="901056" y="989709"/>
                </a:lnTo>
                <a:lnTo>
                  <a:pt x="855444" y="952879"/>
                </a:lnTo>
                <a:lnTo>
                  <a:pt x="813526" y="912875"/>
                </a:lnTo>
                <a:lnTo>
                  <a:pt x="776065" y="870460"/>
                </a:lnTo>
                <a:lnTo>
                  <a:pt x="742942" y="825454"/>
                </a:lnTo>
                <a:lnTo>
                  <a:pt x="714918" y="778593"/>
                </a:lnTo>
                <a:lnTo>
                  <a:pt x="692434" y="730326"/>
                </a:lnTo>
                <a:lnTo>
                  <a:pt x="675914" y="681093"/>
                </a:lnTo>
                <a:lnTo>
                  <a:pt x="665760" y="631319"/>
                </a:lnTo>
                <a:lnTo>
                  <a:pt x="662358" y="581400"/>
                </a:lnTo>
                <a:lnTo>
                  <a:pt x="661428" y="555063"/>
                </a:lnTo>
                <a:lnTo>
                  <a:pt x="653882" y="499891"/>
                </a:lnTo>
                <a:lnTo>
                  <a:pt x="639221" y="445601"/>
                </a:lnTo>
                <a:lnTo>
                  <a:pt x="617999" y="392624"/>
                </a:lnTo>
                <a:lnTo>
                  <a:pt x="590757" y="341356"/>
                </a:lnTo>
                <a:lnTo>
                  <a:pt x="558007" y="292181"/>
                </a:lnTo>
                <a:lnTo>
                  <a:pt x="520250" y="245475"/>
                </a:lnTo>
                <a:lnTo>
                  <a:pt x="455583" y="181160"/>
                </a:lnTo>
                <a:lnTo>
                  <a:pt x="407409" y="142264"/>
                </a:lnTo>
                <a:lnTo>
                  <a:pt x="355876" y="107191"/>
                </a:lnTo>
                <a:lnTo>
                  <a:pt x="301443" y="76342"/>
                </a:lnTo>
                <a:lnTo>
                  <a:pt x="244172" y="49950"/>
                </a:lnTo>
                <a:lnTo>
                  <a:pt x="185263" y="28807"/>
                </a:lnTo>
                <a:lnTo>
                  <a:pt x="124805" y="13141"/>
                </a:lnTo>
                <a:lnTo>
                  <a:pt x="63257" y="3389"/>
                </a:lnTo>
                <a:lnTo>
                  <a:pt x="32218" y="871"/>
                </a:lnTo>
                <a:lnTo>
                  <a:pt x="1084" y="0"/>
                </a:lnTo>
                <a:close/>
              </a:path>
              <a:path w="1284604" h="1228089">
                <a:moveTo>
                  <a:pt x="1153677" y="1108431"/>
                </a:moveTo>
                <a:lnTo>
                  <a:pt x="1204640" y="1140981"/>
                </a:lnTo>
                <a:lnTo>
                  <a:pt x="1235005" y="1124842"/>
                </a:lnTo>
                <a:lnTo>
                  <a:pt x="1245831" y="1124842"/>
                </a:lnTo>
                <a:lnTo>
                  <a:pt x="1246014" y="1122561"/>
                </a:lnTo>
                <a:lnTo>
                  <a:pt x="1225604" y="1120923"/>
                </a:lnTo>
                <a:lnTo>
                  <a:pt x="1196731" y="1117078"/>
                </a:lnTo>
                <a:lnTo>
                  <a:pt x="1167994" y="1111787"/>
                </a:lnTo>
                <a:lnTo>
                  <a:pt x="1153677" y="1108431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 sz="927"/>
          </a:p>
        </p:txBody>
      </p:sp>
      <p:sp>
        <p:nvSpPr>
          <p:cNvPr id="15" name="object 14">
            <a:extLst>
              <a:ext uri="{FF2B5EF4-FFF2-40B4-BE49-F238E27FC236}">
                <a16:creationId xmlns:a16="http://schemas.microsoft.com/office/drawing/2014/main" id="{B2A07857-809E-4EF3-A38B-E0288DB61F0E}"/>
              </a:ext>
            </a:extLst>
          </p:cNvPr>
          <p:cNvSpPr txBox="1"/>
          <p:nvPr/>
        </p:nvSpPr>
        <p:spPr>
          <a:xfrm>
            <a:off x="4821469" y="3487646"/>
            <a:ext cx="2047315" cy="1037332"/>
          </a:xfrm>
          <a:prstGeom prst="rect">
            <a:avLst/>
          </a:prstGeom>
        </p:spPr>
        <p:txBody>
          <a:bodyPr vert="horz" wrap="square" lIns="0" tIns="3362" rIns="0" bIns="0" rtlCol="0">
            <a:spAutoFit/>
          </a:bodyPr>
          <a:lstStyle/>
          <a:p>
            <a:pPr marL="8405" marR="3362" algn="ctr">
              <a:lnSpc>
                <a:spcPct val="102000"/>
              </a:lnSpc>
              <a:spcBef>
                <a:spcPts val="26"/>
              </a:spcBef>
            </a:pPr>
            <a:r>
              <a:rPr sz="1655" b="1" u="heavy" spc="7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Calibri"/>
                <a:cs typeface="Calibri"/>
              </a:rPr>
              <a:t>Commands</a:t>
            </a:r>
            <a:r>
              <a:rPr sz="1655" b="1" u="heavy" spc="-26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Calibri"/>
                <a:cs typeface="Calibri"/>
              </a:rPr>
              <a:t> </a:t>
            </a:r>
            <a:r>
              <a:rPr sz="1655" b="1" u="heavy" spc="-3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Calibri"/>
                <a:cs typeface="Calibri"/>
              </a:rPr>
              <a:t>to</a:t>
            </a:r>
            <a:r>
              <a:rPr sz="1655" b="1" u="heavy" spc="-23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Calibri"/>
                <a:cs typeface="Calibri"/>
              </a:rPr>
              <a:t> </a:t>
            </a:r>
            <a:r>
              <a:rPr sz="1655" b="1" u="heavy" spc="3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Calibri"/>
                <a:cs typeface="Calibri"/>
              </a:rPr>
              <a:t>switches </a:t>
            </a:r>
            <a:r>
              <a:rPr sz="1655" b="1" spc="-364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655" b="1" dirty="0">
                <a:latin typeface="Calibri"/>
                <a:cs typeface="Calibri"/>
              </a:rPr>
              <a:t>(Un)install</a:t>
            </a:r>
            <a:r>
              <a:rPr sz="1655" b="1" spc="381" dirty="0">
                <a:latin typeface="Calibri"/>
                <a:cs typeface="Calibri"/>
              </a:rPr>
              <a:t> </a:t>
            </a:r>
            <a:r>
              <a:rPr sz="1655" b="1" spc="3" dirty="0">
                <a:latin typeface="Calibri"/>
                <a:cs typeface="Calibri"/>
              </a:rPr>
              <a:t>rules, </a:t>
            </a:r>
            <a:r>
              <a:rPr sz="1655" b="1" spc="7" dirty="0">
                <a:latin typeface="Calibri"/>
                <a:cs typeface="Calibri"/>
              </a:rPr>
              <a:t> Query</a:t>
            </a:r>
            <a:r>
              <a:rPr sz="1655" b="1" dirty="0">
                <a:latin typeface="Calibri"/>
                <a:cs typeface="Calibri"/>
              </a:rPr>
              <a:t> statistics,</a:t>
            </a:r>
            <a:endParaRPr sz="1655">
              <a:latin typeface="Calibri"/>
              <a:cs typeface="Calibri"/>
            </a:endParaRPr>
          </a:p>
          <a:p>
            <a:pPr marL="1261" algn="ctr"/>
            <a:r>
              <a:rPr sz="1655" b="1" spc="7" dirty="0">
                <a:latin typeface="Calibri"/>
                <a:cs typeface="Calibri"/>
              </a:rPr>
              <a:t>Send</a:t>
            </a:r>
            <a:r>
              <a:rPr sz="1655" b="1" spc="-20" dirty="0">
                <a:latin typeface="Calibri"/>
                <a:cs typeface="Calibri"/>
              </a:rPr>
              <a:t> </a:t>
            </a:r>
            <a:r>
              <a:rPr sz="1655" b="1" dirty="0">
                <a:latin typeface="Calibri"/>
                <a:cs typeface="Calibri"/>
              </a:rPr>
              <a:t>packets</a:t>
            </a:r>
            <a:endParaRPr sz="1655">
              <a:latin typeface="Calibri"/>
              <a:cs typeface="Calibri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1E58255-2E74-4A15-A4C6-70BDACF47D92}"/>
              </a:ext>
            </a:extLst>
          </p:cNvPr>
          <p:cNvSpPr txBox="1"/>
          <p:nvPr/>
        </p:nvSpPr>
        <p:spPr>
          <a:xfrm>
            <a:off x="5690250" y="4896555"/>
            <a:ext cx="277351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b="1" dirty="0">
                <a:latin typeface="+mj-lt"/>
              </a:rPr>
              <a:t>Credits:</a:t>
            </a:r>
            <a:r>
              <a:rPr lang="en-US" sz="1000" dirty="0">
                <a:latin typeface="+mj-lt"/>
              </a:rPr>
              <a:t> Adapted from Jennifer Rexford, Princeton</a:t>
            </a:r>
            <a:endParaRPr lang="en-SG" sz="1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96048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3F745B6-E2D9-460B-953C-A1D9173115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0A993-0AA1-412D-A37A-2D363295DE68}" type="slidenum">
              <a:rPr lang="en-SG" smtClean="0"/>
              <a:t>49</a:t>
            </a:fld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73E174-A9AB-4D5C-BB14-E5FE23E15BB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Usecases of SDN 1.0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840437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FBCAB9D-B548-4537-A231-C2E612F5286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</a:t>
            </a:fld>
            <a:endParaRPr lang="en-US"/>
          </a:p>
        </p:txBody>
      </p:sp>
      <p:pic>
        <p:nvPicPr>
          <p:cNvPr id="1028" name="Picture 4" descr=" ">
            <a:extLst>
              <a:ext uri="{FF2B5EF4-FFF2-40B4-BE49-F238E27FC236}">
                <a16:creationId xmlns:a16="http://schemas.microsoft.com/office/drawing/2014/main" id="{719265F0-9851-4CB3-9596-FEACB6C530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0500" y="-106383"/>
            <a:ext cx="9982200" cy="5613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4107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C9E9494-90D8-4F9E-94CD-DBE057889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0A993-0AA1-412D-A37A-2D363295DE68}" type="slidenum">
              <a:rPr lang="en-SG" smtClean="0"/>
              <a:t>50</a:t>
            </a:fld>
            <a:endParaRPr lang="en-S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EE10501-5F0A-4044-ABC9-DA7D9B401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7" dirty="0"/>
              <a:t>Dynamic Access</a:t>
            </a:r>
            <a:r>
              <a:rPr lang="en-US" spc="13" dirty="0"/>
              <a:t> </a:t>
            </a:r>
            <a:r>
              <a:rPr lang="en-US" spc="-3" dirty="0"/>
              <a:t>Control</a:t>
            </a:r>
            <a:endParaRPr lang="en-SG" dirty="0"/>
          </a:p>
        </p:txBody>
      </p:sp>
      <p:pic>
        <p:nvPicPr>
          <p:cNvPr id="6" name="object 3">
            <a:extLst>
              <a:ext uri="{FF2B5EF4-FFF2-40B4-BE49-F238E27FC236}">
                <a16:creationId xmlns:a16="http://schemas.microsoft.com/office/drawing/2014/main" id="{6ED93FE1-16B6-40BA-83BC-4F852D5EE429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47838" y="3613003"/>
            <a:ext cx="700144" cy="960850"/>
          </a:xfrm>
          <a:prstGeom prst="rect">
            <a:avLst/>
          </a:prstGeom>
        </p:spPr>
      </p:pic>
      <p:pic>
        <p:nvPicPr>
          <p:cNvPr id="7" name="object 4">
            <a:extLst>
              <a:ext uri="{FF2B5EF4-FFF2-40B4-BE49-F238E27FC236}">
                <a16:creationId xmlns:a16="http://schemas.microsoft.com/office/drawing/2014/main" id="{4AB662D6-59E4-4874-B22B-83CEAE97288E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350658" y="2600432"/>
            <a:ext cx="4510143" cy="1817370"/>
          </a:xfrm>
          <a:prstGeom prst="rect">
            <a:avLst/>
          </a:prstGeom>
        </p:spPr>
      </p:pic>
      <p:pic>
        <p:nvPicPr>
          <p:cNvPr id="8" name="object 5">
            <a:extLst>
              <a:ext uri="{FF2B5EF4-FFF2-40B4-BE49-F238E27FC236}">
                <a16:creationId xmlns:a16="http://schemas.microsoft.com/office/drawing/2014/main" id="{0EB3BCDE-C232-4CE6-A226-9C18D0773082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380001" y="2612491"/>
            <a:ext cx="4451868" cy="1760771"/>
          </a:xfrm>
          <a:prstGeom prst="rect">
            <a:avLst/>
          </a:prstGeom>
        </p:spPr>
      </p:pic>
      <p:pic>
        <p:nvPicPr>
          <p:cNvPr id="9" name="object 6">
            <a:extLst>
              <a:ext uri="{FF2B5EF4-FFF2-40B4-BE49-F238E27FC236}">
                <a16:creationId xmlns:a16="http://schemas.microsoft.com/office/drawing/2014/main" id="{D9B386D0-77E8-499D-A065-11416850E020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981998" y="2842480"/>
            <a:ext cx="770516" cy="540571"/>
          </a:xfrm>
          <a:prstGeom prst="rect">
            <a:avLst/>
          </a:prstGeom>
        </p:spPr>
      </p:pic>
      <p:sp>
        <p:nvSpPr>
          <p:cNvPr id="10" name="object 7">
            <a:extLst>
              <a:ext uri="{FF2B5EF4-FFF2-40B4-BE49-F238E27FC236}">
                <a16:creationId xmlns:a16="http://schemas.microsoft.com/office/drawing/2014/main" id="{13C46BD3-42A6-4DD9-9422-2C000E8D71FA}"/>
              </a:ext>
            </a:extLst>
          </p:cNvPr>
          <p:cNvSpPr/>
          <p:nvPr/>
        </p:nvSpPr>
        <p:spPr>
          <a:xfrm>
            <a:off x="3015228" y="2866906"/>
            <a:ext cx="699247" cy="465184"/>
          </a:xfrm>
          <a:custGeom>
            <a:avLst/>
            <a:gdLst/>
            <a:ahLst/>
            <a:cxnLst/>
            <a:rect l="l" t="t" r="r" b="b"/>
            <a:pathLst>
              <a:path w="1056639" h="702945">
                <a:moveTo>
                  <a:pt x="0" y="702556"/>
                </a:moveTo>
                <a:lnTo>
                  <a:pt x="1056251" y="0"/>
                </a:lnTo>
              </a:path>
            </a:pathLst>
          </a:custGeom>
          <a:ln w="26756">
            <a:solidFill>
              <a:srgbClr val="4F81BD"/>
            </a:solidFill>
          </a:ln>
        </p:spPr>
        <p:txBody>
          <a:bodyPr wrap="square" lIns="0" tIns="0" rIns="0" bIns="0" rtlCol="0"/>
          <a:lstStyle/>
          <a:p>
            <a:endParaRPr sz="927"/>
          </a:p>
        </p:txBody>
      </p:sp>
      <p:pic>
        <p:nvPicPr>
          <p:cNvPr id="11" name="object 8">
            <a:extLst>
              <a:ext uri="{FF2B5EF4-FFF2-40B4-BE49-F238E27FC236}">
                <a16:creationId xmlns:a16="http://schemas.microsoft.com/office/drawing/2014/main" id="{11E49899-2FFB-4AB4-B342-8611A17CA8AA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981998" y="3308421"/>
            <a:ext cx="1301003" cy="607135"/>
          </a:xfrm>
          <a:prstGeom prst="rect">
            <a:avLst/>
          </a:prstGeom>
        </p:spPr>
      </p:pic>
      <p:sp>
        <p:nvSpPr>
          <p:cNvPr id="12" name="object 9">
            <a:extLst>
              <a:ext uri="{FF2B5EF4-FFF2-40B4-BE49-F238E27FC236}">
                <a16:creationId xmlns:a16="http://schemas.microsoft.com/office/drawing/2014/main" id="{468379BB-4051-4EAD-A205-4C4C72D17713}"/>
              </a:ext>
            </a:extLst>
          </p:cNvPr>
          <p:cNvSpPr/>
          <p:nvPr/>
        </p:nvSpPr>
        <p:spPr>
          <a:xfrm>
            <a:off x="3015228" y="3331833"/>
            <a:ext cx="1229986" cy="531579"/>
          </a:xfrm>
          <a:custGeom>
            <a:avLst/>
            <a:gdLst/>
            <a:ahLst/>
            <a:cxnLst/>
            <a:rect l="l" t="t" r="r" b="b"/>
            <a:pathLst>
              <a:path w="1858645" h="803275">
                <a:moveTo>
                  <a:pt x="0" y="0"/>
                </a:moveTo>
                <a:lnTo>
                  <a:pt x="1858468" y="802922"/>
                </a:lnTo>
              </a:path>
            </a:pathLst>
          </a:custGeom>
          <a:ln w="26760">
            <a:solidFill>
              <a:srgbClr val="4F81BD"/>
            </a:solidFill>
          </a:ln>
        </p:spPr>
        <p:txBody>
          <a:bodyPr wrap="square" lIns="0" tIns="0" rIns="0" bIns="0" rtlCol="0"/>
          <a:lstStyle/>
          <a:p>
            <a:endParaRPr sz="927"/>
          </a:p>
        </p:txBody>
      </p:sp>
      <p:pic>
        <p:nvPicPr>
          <p:cNvPr id="13" name="object 10">
            <a:extLst>
              <a:ext uri="{FF2B5EF4-FFF2-40B4-BE49-F238E27FC236}">
                <a16:creationId xmlns:a16="http://schemas.microsoft.com/office/drawing/2014/main" id="{156885C6-9B3F-4242-BD48-248BE2F1C104}"/>
              </a:ext>
            </a:extLst>
          </p:cNvPr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153908" y="2955435"/>
            <a:ext cx="288439" cy="812875"/>
          </a:xfrm>
          <a:prstGeom prst="rect">
            <a:avLst/>
          </a:prstGeom>
        </p:spPr>
      </p:pic>
      <p:sp>
        <p:nvSpPr>
          <p:cNvPr id="14" name="object 11">
            <a:extLst>
              <a:ext uri="{FF2B5EF4-FFF2-40B4-BE49-F238E27FC236}">
                <a16:creationId xmlns:a16="http://schemas.microsoft.com/office/drawing/2014/main" id="{B5B38F82-4E60-4EA7-87C2-3240E9B37FD8}"/>
              </a:ext>
            </a:extLst>
          </p:cNvPr>
          <p:cNvSpPr/>
          <p:nvPr/>
        </p:nvSpPr>
        <p:spPr>
          <a:xfrm>
            <a:off x="4192009" y="2973175"/>
            <a:ext cx="212632" cy="744211"/>
          </a:xfrm>
          <a:custGeom>
            <a:avLst/>
            <a:gdLst/>
            <a:ahLst/>
            <a:cxnLst/>
            <a:rect l="l" t="t" r="r" b="b"/>
            <a:pathLst>
              <a:path w="321310" h="1124585">
                <a:moveTo>
                  <a:pt x="0" y="0"/>
                </a:moveTo>
                <a:lnTo>
                  <a:pt x="320886" y="1124091"/>
                </a:lnTo>
              </a:path>
            </a:pathLst>
          </a:custGeom>
          <a:ln w="26742">
            <a:solidFill>
              <a:srgbClr val="4F81BD"/>
            </a:solidFill>
          </a:ln>
        </p:spPr>
        <p:txBody>
          <a:bodyPr wrap="square" lIns="0" tIns="0" rIns="0" bIns="0" rtlCol="0"/>
          <a:lstStyle/>
          <a:p>
            <a:endParaRPr sz="927"/>
          </a:p>
        </p:txBody>
      </p:sp>
      <p:pic>
        <p:nvPicPr>
          <p:cNvPr id="15" name="object 12">
            <a:extLst>
              <a:ext uri="{FF2B5EF4-FFF2-40B4-BE49-F238E27FC236}">
                <a16:creationId xmlns:a16="http://schemas.microsoft.com/office/drawing/2014/main" id="{F6654281-80C0-4778-A1F3-8BC8FF65F0F9}"/>
              </a:ext>
            </a:extLst>
          </p:cNvPr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4311239" y="2775917"/>
            <a:ext cx="1722568" cy="355002"/>
          </a:xfrm>
          <a:prstGeom prst="rect">
            <a:avLst/>
          </a:prstGeom>
        </p:spPr>
      </p:pic>
      <p:sp>
        <p:nvSpPr>
          <p:cNvPr id="16" name="object 13">
            <a:extLst>
              <a:ext uri="{FF2B5EF4-FFF2-40B4-BE49-F238E27FC236}">
                <a16:creationId xmlns:a16="http://schemas.microsoft.com/office/drawing/2014/main" id="{5B6408BC-6B89-4D20-9A59-59675E7D53BE}"/>
              </a:ext>
            </a:extLst>
          </p:cNvPr>
          <p:cNvSpPr/>
          <p:nvPr/>
        </p:nvSpPr>
        <p:spPr>
          <a:xfrm>
            <a:off x="4342425" y="2800487"/>
            <a:ext cx="1654829" cy="279026"/>
          </a:xfrm>
          <a:custGeom>
            <a:avLst/>
            <a:gdLst/>
            <a:ahLst/>
            <a:cxnLst/>
            <a:rect l="l" t="t" r="r" b="b"/>
            <a:pathLst>
              <a:path w="2500629" h="421639">
                <a:moveTo>
                  <a:pt x="0" y="0"/>
                </a:moveTo>
                <a:lnTo>
                  <a:pt x="2500241" y="421534"/>
                </a:lnTo>
              </a:path>
            </a:pathLst>
          </a:custGeom>
          <a:ln w="26763">
            <a:solidFill>
              <a:srgbClr val="4F81BD"/>
            </a:solidFill>
          </a:ln>
        </p:spPr>
        <p:txBody>
          <a:bodyPr wrap="square" lIns="0" tIns="0" rIns="0" bIns="0" rtlCol="0"/>
          <a:lstStyle/>
          <a:p>
            <a:endParaRPr sz="927"/>
          </a:p>
        </p:txBody>
      </p:sp>
      <p:pic>
        <p:nvPicPr>
          <p:cNvPr id="17" name="object 14">
            <a:extLst>
              <a:ext uri="{FF2B5EF4-FFF2-40B4-BE49-F238E27FC236}">
                <a16:creationId xmlns:a16="http://schemas.microsoft.com/office/drawing/2014/main" id="{C1DFEA1A-CA8B-4DB1-8738-85446CBCC24C}"/>
              </a:ext>
            </a:extLst>
          </p:cNvPr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4894170" y="3268079"/>
            <a:ext cx="1194099" cy="645459"/>
          </a:xfrm>
          <a:prstGeom prst="rect">
            <a:avLst/>
          </a:prstGeom>
        </p:spPr>
      </p:pic>
      <p:sp>
        <p:nvSpPr>
          <p:cNvPr id="18" name="object 15">
            <a:extLst>
              <a:ext uri="{FF2B5EF4-FFF2-40B4-BE49-F238E27FC236}">
                <a16:creationId xmlns:a16="http://schemas.microsoft.com/office/drawing/2014/main" id="{C3FB567A-3FDA-46F6-AE5A-DFFB0C75FBDE}"/>
              </a:ext>
            </a:extLst>
          </p:cNvPr>
          <p:cNvSpPr/>
          <p:nvPr/>
        </p:nvSpPr>
        <p:spPr>
          <a:xfrm>
            <a:off x="4926391" y="3291982"/>
            <a:ext cx="1124090" cy="571500"/>
          </a:xfrm>
          <a:custGeom>
            <a:avLst/>
            <a:gdLst/>
            <a:ahLst/>
            <a:cxnLst/>
            <a:rect l="l" t="t" r="r" b="b"/>
            <a:pathLst>
              <a:path w="1698625" h="863600">
                <a:moveTo>
                  <a:pt x="0" y="863141"/>
                </a:moveTo>
                <a:lnTo>
                  <a:pt x="1698025" y="0"/>
                </a:lnTo>
              </a:path>
            </a:pathLst>
          </a:custGeom>
          <a:ln w="26759">
            <a:solidFill>
              <a:srgbClr val="4F81BD"/>
            </a:solidFill>
          </a:ln>
        </p:spPr>
        <p:txBody>
          <a:bodyPr wrap="square" lIns="0" tIns="0" rIns="0" bIns="0" rtlCol="0"/>
          <a:lstStyle/>
          <a:p>
            <a:endParaRPr sz="927"/>
          </a:p>
        </p:txBody>
      </p:sp>
      <p:sp>
        <p:nvSpPr>
          <p:cNvPr id="19" name="object 16">
            <a:extLst>
              <a:ext uri="{FF2B5EF4-FFF2-40B4-BE49-F238E27FC236}">
                <a16:creationId xmlns:a16="http://schemas.microsoft.com/office/drawing/2014/main" id="{1F41C9B1-150E-4E9F-9946-370C2531016E}"/>
              </a:ext>
            </a:extLst>
          </p:cNvPr>
          <p:cNvSpPr/>
          <p:nvPr/>
        </p:nvSpPr>
        <p:spPr>
          <a:xfrm>
            <a:off x="2333934" y="3396396"/>
            <a:ext cx="520653" cy="133630"/>
          </a:xfrm>
          <a:custGeom>
            <a:avLst/>
            <a:gdLst/>
            <a:ahLst/>
            <a:cxnLst/>
            <a:rect l="l" t="t" r="r" b="b"/>
            <a:pathLst>
              <a:path w="786764" h="201929">
                <a:moveTo>
                  <a:pt x="786616" y="0"/>
                </a:moveTo>
                <a:lnTo>
                  <a:pt x="0" y="0"/>
                </a:lnTo>
                <a:lnTo>
                  <a:pt x="0" y="201861"/>
                </a:lnTo>
                <a:lnTo>
                  <a:pt x="786616" y="201861"/>
                </a:lnTo>
                <a:lnTo>
                  <a:pt x="786616" y="0"/>
                </a:lnTo>
                <a:close/>
              </a:path>
            </a:pathLst>
          </a:custGeom>
          <a:solidFill>
            <a:srgbClr val="0096D5"/>
          </a:solidFill>
        </p:spPr>
        <p:txBody>
          <a:bodyPr wrap="square" lIns="0" tIns="0" rIns="0" bIns="0" rtlCol="0"/>
          <a:lstStyle/>
          <a:p>
            <a:endParaRPr sz="927"/>
          </a:p>
        </p:txBody>
      </p:sp>
      <p:sp>
        <p:nvSpPr>
          <p:cNvPr id="20" name="object 17">
            <a:extLst>
              <a:ext uri="{FF2B5EF4-FFF2-40B4-BE49-F238E27FC236}">
                <a16:creationId xmlns:a16="http://schemas.microsoft.com/office/drawing/2014/main" id="{794F710A-8D34-45FE-A372-406DB8B32742}"/>
              </a:ext>
            </a:extLst>
          </p:cNvPr>
          <p:cNvSpPr/>
          <p:nvPr/>
        </p:nvSpPr>
        <p:spPr>
          <a:xfrm>
            <a:off x="2333934" y="3396396"/>
            <a:ext cx="520653" cy="133630"/>
          </a:xfrm>
          <a:custGeom>
            <a:avLst/>
            <a:gdLst/>
            <a:ahLst/>
            <a:cxnLst/>
            <a:rect l="l" t="t" r="r" b="b"/>
            <a:pathLst>
              <a:path w="786764" h="201929">
                <a:moveTo>
                  <a:pt x="0" y="201861"/>
                </a:moveTo>
                <a:lnTo>
                  <a:pt x="786616" y="201861"/>
                </a:lnTo>
                <a:lnTo>
                  <a:pt x="786616" y="0"/>
                </a:lnTo>
                <a:lnTo>
                  <a:pt x="0" y="0"/>
                </a:lnTo>
                <a:lnTo>
                  <a:pt x="0" y="201861"/>
                </a:lnTo>
                <a:close/>
              </a:path>
            </a:pathLst>
          </a:custGeom>
          <a:ln w="14191">
            <a:solidFill>
              <a:srgbClr val="AAE6FF"/>
            </a:solidFill>
          </a:ln>
        </p:spPr>
        <p:txBody>
          <a:bodyPr wrap="square" lIns="0" tIns="0" rIns="0" bIns="0" rtlCol="0"/>
          <a:lstStyle/>
          <a:p>
            <a:endParaRPr sz="927"/>
          </a:p>
        </p:txBody>
      </p:sp>
      <p:sp>
        <p:nvSpPr>
          <p:cNvPr id="21" name="object 18">
            <a:extLst>
              <a:ext uri="{FF2B5EF4-FFF2-40B4-BE49-F238E27FC236}">
                <a16:creationId xmlns:a16="http://schemas.microsoft.com/office/drawing/2014/main" id="{2BB7FC76-7AC6-4358-A439-098266BF623C}"/>
              </a:ext>
            </a:extLst>
          </p:cNvPr>
          <p:cNvSpPr/>
          <p:nvPr/>
        </p:nvSpPr>
        <p:spPr>
          <a:xfrm>
            <a:off x="2854488" y="3238848"/>
            <a:ext cx="160944" cy="291213"/>
          </a:xfrm>
          <a:custGeom>
            <a:avLst/>
            <a:gdLst/>
            <a:ahLst/>
            <a:cxnLst/>
            <a:rect l="l" t="t" r="r" b="b"/>
            <a:pathLst>
              <a:path w="243205" h="440054">
                <a:moveTo>
                  <a:pt x="242895" y="0"/>
                </a:moveTo>
                <a:lnTo>
                  <a:pt x="0" y="238072"/>
                </a:lnTo>
                <a:lnTo>
                  <a:pt x="0" y="439934"/>
                </a:lnTo>
                <a:lnTo>
                  <a:pt x="242895" y="201860"/>
                </a:lnTo>
                <a:lnTo>
                  <a:pt x="242895" y="0"/>
                </a:lnTo>
                <a:close/>
              </a:path>
            </a:pathLst>
          </a:custGeom>
          <a:solidFill>
            <a:srgbClr val="005A80"/>
          </a:solidFill>
        </p:spPr>
        <p:txBody>
          <a:bodyPr wrap="square" lIns="0" tIns="0" rIns="0" bIns="0" rtlCol="0"/>
          <a:lstStyle/>
          <a:p>
            <a:endParaRPr sz="927"/>
          </a:p>
        </p:txBody>
      </p:sp>
      <p:sp>
        <p:nvSpPr>
          <p:cNvPr id="22" name="object 19">
            <a:extLst>
              <a:ext uri="{FF2B5EF4-FFF2-40B4-BE49-F238E27FC236}">
                <a16:creationId xmlns:a16="http://schemas.microsoft.com/office/drawing/2014/main" id="{2F5D0FE8-2507-4F4E-8862-792258B293A0}"/>
              </a:ext>
            </a:extLst>
          </p:cNvPr>
          <p:cNvSpPr/>
          <p:nvPr/>
        </p:nvSpPr>
        <p:spPr>
          <a:xfrm>
            <a:off x="2854488" y="3238848"/>
            <a:ext cx="160944" cy="291213"/>
          </a:xfrm>
          <a:custGeom>
            <a:avLst/>
            <a:gdLst/>
            <a:ahLst/>
            <a:cxnLst/>
            <a:rect l="l" t="t" r="r" b="b"/>
            <a:pathLst>
              <a:path w="243205" h="440054">
                <a:moveTo>
                  <a:pt x="242894" y="0"/>
                </a:moveTo>
                <a:lnTo>
                  <a:pt x="0" y="238072"/>
                </a:lnTo>
                <a:lnTo>
                  <a:pt x="0" y="439933"/>
                </a:lnTo>
                <a:lnTo>
                  <a:pt x="242894" y="201860"/>
                </a:lnTo>
                <a:lnTo>
                  <a:pt x="242894" y="0"/>
                </a:lnTo>
                <a:close/>
              </a:path>
            </a:pathLst>
          </a:custGeom>
          <a:solidFill>
            <a:srgbClr val="005A80"/>
          </a:solidFill>
        </p:spPr>
        <p:txBody>
          <a:bodyPr wrap="square" lIns="0" tIns="0" rIns="0" bIns="0" rtlCol="0"/>
          <a:lstStyle/>
          <a:p>
            <a:endParaRPr sz="927"/>
          </a:p>
        </p:txBody>
      </p:sp>
      <p:sp>
        <p:nvSpPr>
          <p:cNvPr id="23" name="object 20">
            <a:extLst>
              <a:ext uri="{FF2B5EF4-FFF2-40B4-BE49-F238E27FC236}">
                <a16:creationId xmlns:a16="http://schemas.microsoft.com/office/drawing/2014/main" id="{6C702F73-2ED4-4F16-9127-8D1BE5909643}"/>
              </a:ext>
            </a:extLst>
          </p:cNvPr>
          <p:cNvSpPr/>
          <p:nvPr/>
        </p:nvSpPr>
        <p:spPr>
          <a:xfrm>
            <a:off x="2854488" y="3238848"/>
            <a:ext cx="160944" cy="291213"/>
          </a:xfrm>
          <a:custGeom>
            <a:avLst/>
            <a:gdLst/>
            <a:ahLst/>
            <a:cxnLst/>
            <a:rect l="l" t="t" r="r" b="b"/>
            <a:pathLst>
              <a:path w="243205" h="440054">
                <a:moveTo>
                  <a:pt x="0" y="439933"/>
                </a:moveTo>
                <a:lnTo>
                  <a:pt x="0" y="238072"/>
                </a:lnTo>
                <a:lnTo>
                  <a:pt x="17678" y="220745"/>
                </a:lnTo>
                <a:lnTo>
                  <a:pt x="242894" y="0"/>
                </a:lnTo>
                <a:lnTo>
                  <a:pt x="242894" y="201860"/>
                </a:lnTo>
                <a:lnTo>
                  <a:pt x="130733" y="311795"/>
                </a:lnTo>
                <a:lnTo>
                  <a:pt x="0" y="439933"/>
                </a:lnTo>
              </a:path>
            </a:pathLst>
          </a:custGeom>
          <a:ln w="14197">
            <a:solidFill>
              <a:srgbClr val="AAE6FF"/>
            </a:solidFill>
          </a:ln>
        </p:spPr>
        <p:txBody>
          <a:bodyPr wrap="square" lIns="0" tIns="0" rIns="0" bIns="0" rtlCol="0"/>
          <a:lstStyle/>
          <a:p>
            <a:endParaRPr sz="927"/>
          </a:p>
        </p:txBody>
      </p:sp>
      <p:sp>
        <p:nvSpPr>
          <p:cNvPr id="24" name="object 21">
            <a:extLst>
              <a:ext uri="{FF2B5EF4-FFF2-40B4-BE49-F238E27FC236}">
                <a16:creationId xmlns:a16="http://schemas.microsoft.com/office/drawing/2014/main" id="{415474AF-EC15-4661-81C8-64FFE7FE9888}"/>
              </a:ext>
            </a:extLst>
          </p:cNvPr>
          <p:cNvSpPr/>
          <p:nvPr/>
        </p:nvSpPr>
        <p:spPr>
          <a:xfrm>
            <a:off x="2333934" y="3238848"/>
            <a:ext cx="681597" cy="157583"/>
          </a:xfrm>
          <a:custGeom>
            <a:avLst/>
            <a:gdLst/>
            <a:ahLst/>
            <a:cxnLst/>
            <a:rect l="l" t="t" r="r" b="b"/>
            <a:pathLst>
              <a:path w="1029969" h="238125">
                <a:moveTo>
                  <a:pt x="1029511" y="0"/>
                </a:moveTo>
                <a:lnTo>
                  <a:pt x="243112" y="0"/>
                </a:lnTo>
                <a:lnTo>
                  <a:pt x="0" y="238072"/>
                </a:lnTo>
                <a:lnTo>
                  <a:pt x="786616" y="238072"/>
                </a:lnTo>
                <a:lnTo>
                  <a:pt x="1029511" y="0"/>
                </a:lnTo>
                <a:close/>
              </a:path>
            </a:pathLst>
          </a:custGeom>
          <a:solidFill>
            <a:srgbClr val="00B4FF"/>
          </a:solidFill>
        </p:spPr>
        <p:txBody>
          <a:bodyPr wrap="square" lIns="0" tIns="0" rIns="0" bIns="0" rtlCol="0"/>
          <a:lstStyle/>
          <a:p>
            <a:endParaRPr sz="927"/>
          </a:p>
        </p:txBody>
      </p:sp>
      <p:sp>
        <p:nvSpPr>
          <p:cNvPr id="25" name="object 22">
            <a:extLst>
              <a:ext uri="{FF2B5EF4-FFF2-40B4-BE49-F238E27FC236}">
                <a16:creationId xmlns:a16="http://schemas.microsoft.com/office/drawing/2014/main" id="{AE35E55A-0183-4C7E-A1C7-AB11542448AE}"/>
              </a:ext>
            </a:extLst>
          </p:cNvPr>
          <p:cNvSpPr/>
          <p:nvPr/>
        </p:nvSpPr>
        <p:spPr>
          <a:xfrm>
            <a:off x="2333934" y="3238848"/>
            <a:ext cx="681597" cy="157583"/>
          </a:xfrm>
          <a:custGeom>
            <a:avLst/>
            <a:gdLst/>
            <a:ahLst/>
            <a:cxnLst/>
            <a:rect l="l" t="t" r="r" b="b"/>
            <a:pathLst>
              <a:path w="1029969" h="238125">
                <a:moveTo>
                  <a:pt x="1029510" y="0"/>
                </a:moveTo>
                <a:lnTo>
                  <a:pt x="243111" y="0"/>
                </a:lnTo>
                <a:lnTo>
                  <a:pt x="0" y="238072"/>
                </a:lnTo>
                <a:lnTo>
                  <a:pt x="786616" y="238072"/>
                </a:lnTo>
                <a:lnTo>
                  <a:pt x="1029510" y="0"/>
                </a:lnTo>
                <a:close/>
              </a:path>
            </a:pathLst>
          </a:custGeom>
          <a:solidFill>
            <a:srgbClr val="00B4FF"/>
          </a:solidFill>
        </p:spPr>
        <p:txBody>
          <a:bodyPr wrap="square" lIns="0" tIns="0" rIns="0" bIns="0" rtlCol="0"/>
          <a:lstStyle/>
          <a:p>
            <a:endParaRPr sz="927"/>
          </a:p>
        </p:txBody>
      </p:sp>
      <p:sp>
        <p:nvSpPr>
          <p:cNvPr id="26" name="object 23">
            <a:extLst>
              <a:ext uri="{FF2B5EF4-FFF2-40B4-BE49-F238E27FC236}">
                <a16:creationId xmlns:a16="http://schemas.microsoft.com/office/drawing/2014/main" id="{31689285-A568-4B4C-A526-82B3A6E1FD70}"/>
              </a:ext>
            </a:extLst>
          </p:cNvPr>
          <p:cNvSpPr/>
          <p:nvPr/>
        </p:nvSpPr>
        <p:spPr>
          <a:xfrm>
            <a:off x="2333934" y="3238848"/>
            <a:ext cx="681597" cy="157583"/>
          </a:xfrm>
          <a:custGeom>
            <a:avLst/>
            <a:gdLst/>
            <a:ahLst/>
            <a:cxnLst/>
            <a:rect l="l" t="t" r="r" b="b"/>
            <a:pathLst>
              <a:path w="1029969" h="238125">
                <a:moveTo>
                  <a:pt x="0" y="238072"/>
                </a:moveTo>
                <a:lnTo>
                  <a:pt x="786616" y="238072"/>
                </a:lnTo>
                <a:lnTo>
                  <a:pt x="804294" y="220745"/>
                </a:lnTo>
                <a:lnTo>
                  <a:pt x="1029510" y="0"/>
                </a:lnTo>
                <a:lnTo>
                  <a:pt x="243111" y="0"/>
                </a:lnTo>
                <a:lnTo>
                  <a:pt x="86422" y="153441"/>
                </a:lnTo>
                <a:lnTo>
                  <a:pt x="0" y="238072"/>
                </a:lnTo>
              </a:path>
            </a:pathLst>
          </a:custGeom>
          <a:ln w="14191">
            <a:solidFill>
              <a:srgbClr val="AAE6FF"/>
            </a:solidFill>
          </a:ln>
        </p:spPr>
        <p:txBody>
          <a:bodyPr wrap="square" lIns="0" tIns="0" rIns="0" bIns="0" rtlCol="0"/>
          <a:lstStyle/>
          <a:p>
            <a:endParaRPr sz="927"/>
          </a:p>
        </p:txBody>
      </p:sp>
      <p:sp>
        <p:nvSpPr>
          <p:cNvPr id="27" name="object 24">
            <a:extLst>
              <a:ext uri="{FF2B5EF4-FFF2-40B4-BE49-F238E27FC236}">
                <a16:creationId xmlns:a16="http://schemas.microsoft.com/office/drawing/2014/main" id="{53924256-EE78-41AB-B946-484E70028B36}"/>
              </a:ext>
            </a:extLst>
          </p:cNvPr>
          <p:cNvSpPr/>
          <p:nvPr/>
        </p:nvSpPr>
        <p:spPr>
          <a:xfrm>
            <a:off x="2409749" y="3243538"/>
            <a:ext cx="520653" cy="138673"/>
          </a:xfrm>
          <a:custGeom>
            <a:avLst/>
            <a:gdLst/>
            <a:ahLst/>
            <a:cxnLst/>
            <a:rect l="l" t="t" r="r" b="b"/>
            <a:pathLst>
              <a:path w="786764" h="209550">
                <a:moveTo>
                  <a:pt x="335902" y="165900"/>
                </a:moveTo>
                <a:lnTo>
                  <a:pt x="128536" y="165900"/>
                </a:lnTo>
                <a:lnTo>
                  <a:pt x="164274" y="129933"/>
                </a:lnTo>
                <a:lnTo>
                  <a:pt x="0" y="173240"/>
                </a:lnTo>
                <a:lnTo>
                  <a:pt x="85686" y="209207"/>
                </a:lnTo>
                <a:lnTo>
                  <a:pt x="99885" y="194779"/>
                </a:lnTo>
                <a:lnTo>
                  <a:pt x="307263" y="194779"/>
                </a:lnTo>
                <a:lnTo>
                  <a:pt x="335902" y="165900"/>
                </a:lnTo>
                <a:close/>
              </a:path>
              <a:path w="786764" h="209550">
                <a:moveTo>
                  <a:pt x="428929" y="65100"/>
                </a:moveTo>
                <a:lnTo>
                  <a:pt x="228676" y="65100"/>
                </a:lnTo>
                <a:lnTo>
                  <a:pt x="264414" y="28879"/>
                </a:lnTo>
                <a:lnTo>
                  <a:pt x="92786" y="79527"/>
                </a:lnTo>
                <a:lnTo>
                  <a:pt x="185826" y="115506"/>
                </a:lnTo>
                <a:lnTo>
                  <a:pt x="200025" y="93967"/>
                </a:lnTo>
                <a:lnTo>
                  <a:pt x="400291" y="93967"/>
                </a:lnTo>
                <a:lnTo>
                  <a:pt x="428929" y="65100"/>
                </a:lnTo>
                <a:close/>
              </a:path>
              <a:path w="786764" h="209550">
                <a:moveTo>
                  <a:pt x="686244" y="137033"/>
                </a:moveTo>
                <a:lnTo>
                  <a:pt x="600557" y="101066"/>
                </a:lnTo>
                <a:lnTo>
                  <a:pt x="579018" y="115506"/>
                </a:lnTo>
                <a:lnTo>
                  <a:pt x="378739" y="115506"/>
                </a:lnTo>
                <a:lnTo>
                  <a:pt x="350100" y="144373"/>
                </a:lnTo>
                <a:lnTo>
                  <a:pt x="550367" y="144373"/>
                </a:lnTo>
                <a:lnTo>
                  <a:pt x="521728" y="180340"/>
                </a:lnTo>
                <a:lnTo>
                  <a:pt x="686244" y="137033"/>
                </a:lnTo>
                <a:close/>
              </a:path>
              <a:path w="786764" h="209550">
                <a:moveTo>
                  <a:pt x="786371" y="36220"/>
                </a:moveTo>
                <a:lnTo>
                  <a:pt x="693343" y="0"/>
                </a:lnTo>
                <a:lnTo>
                  <a:pt x="679145" y="21793"/>
                </a:lnTo>
                <a:lnTo>
                  <a:pt x="478878" y="21793"/>
                </a:lnTo>
                <a:lnTo>
                  <a:pt x="450227" y="50660"/>
                </a:lnTo>
                <a:lnTo>
                  <a:pt x="650506" y="50660"/>
                </a:lnTo>
                <a:lnTo>
                  <a:pt x="614756" y="86626"/>
                </a:lnTo>
                <a:lnTo>
                  <a:pt x="786371" y="362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927"/>
          </a:p>
        </p:txBody>
      </p:sp>
      <p:sp>
        <p:nvSpPr>
          <p:cNvPr id="28" name="object 25">
            <a:extLst>
              <a:ext uri="{FF2B5EF4-FFF2-40B4-BE49-F238E27FC236}">
                <a16:creationId xmlns:a16="http://schemas.microsoft.com/office/drawing/2014/main" id="{40BE768B-FCFF-4AA3-A2A8-C7F1E7CF7693}"/>
              </a:ext>
            </a:extLst>
          </p:cNvPr>
          <p:cNvSpPr/>
          <p:nvPr/>
        </p:nvSpPr>
        <p:spPr>
          <a:xfrm>
            <a:off x="2414456" y="3248404"/>
            <a:ext cx="520653" cy="138673"/>
          </a:xfrm>
          <a:custGeom>
            <a:avLst/>
            <a:gdLst/>
            <a:ahLst/>
            <a:cxnLst/>
            <a:rect l="l" t="t" r="r" b="b"/>
            <a:pathLst>
              <a:path w="786764" h="209550">
                <a:moveTo>
                  <a:pt x="335889" y="165887"/>
                </a:moveTo>
                <a:lnTo>
                  <a:pt x="128524" y="165887"/>
                </a:lnTo>
                <a:lnTo>
                  <a:pt x="164274" y="129679"/>
                </a:lnTo>
                <a:lnTo>
                  <a:pt x="0" y="172986"/>
                </a:lnTo>
                <a:lnTo>
                  <a:pt x="85674" y="209194"/>
                </a:lnTo>
                <a:lnTo>
                  <a:pt x="100126" y="194767"/>
                </a:lnTo>
                <a:lnTo>
                  <a:pt x="307238" y="194767"/>
                </a:lnTo>
                <a:lnTo>
                  <a:pt x="335889" y="165887"/>
                </a:lnTo>
                <a:close/>
              </a:path>
              <a:path w="786764" h="209550">
                <a:moveTo>
                  <a:pt x="428917" y="64833"/>
                </a:moveTo>
                <a:lnTo>
                  <a:pt x="228663" y="64833"/>
                </a:lnTo>
                <a:lnTo>
                  <a:pt x="264401" y="28867"/>
                </a:lnTo>
                <a:lnTo>
                  <a:pt x="92773" y="79273"/>
                </a:lnTo>
                <a:lnTo>
                  <a:pt x="185813" y="115239"/>
                </a:lnTo>
                <a:lnTo>
                  <a:pt x="200012" y="93713"/>
                </a:lnTo>
                <a:lnTo>
                  <a:pt x="400278" y="93713"/>
                </a:lnTo>
                <a:lnTo>
                  <a:pt x="428917" y="64833"/>
                </a:lnTo>
                <a:close/>
              </a:path>
              <a:path w="786764" h="209550">
                <a:moveTo>
                  <a:pt x="686231" y="137020"/>
                </a:moveTo>
                <a:lnTo>
                  <a:pt x="600544" y="101053"/>
                </a:lnTo>
                <a:lnTo>
                  <a:pt x="579005" y="115239"/>
                </a:lnTo>
                <a:lnTo>
                  <a:pt x="378726" y="115239"/>
                </a:lnTo>
                <a:lnTo>
                  <a:pt x="350342" y="144119"/>
                </a:lnTo>
                <a:lnTo>
                  <a:pt x="550354" y="144119"/>
                </a:lnTo>
                <a:lnTo>
                  <a:pt x="521957" y="180327"/>
                </a:lnTo>
                <a:lnTo>
                  <a:pt x="686231" y="137020"/>
                </a:lnTo>
                <a:close/>
              </a:path>
              <a:path w="786764" h="209550">
                <a:moveTo>
                  <a:pt x="786358" y="35966"/>
                </a:moveTo>
                <a:lnTo>
                  <a:pt x="693331" y="0"/>
                </a:lnTo>
                <a:lnTo>
                  <a:pt x="679132" y="21526"/>
                </a:lnTo>
                <a:lnTo>
                  <a:pt x="478866" y="21526"/>
                </a:lnTo>
                <a:lnTo>
                  <a:pt x="450469" y="50406"/>
                </a:lnTo>
                <a:lnTo>
                  <a:pt x="650481" y="50406"/>
                </a:lnTo>
                <a:lnTo>
                  <a:pt x="614743" y="86614"/>
                </a:lnTo>
                <a:lnTo>
                  <a:pt x="786358" y="3596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927"/>
          </a:p>
        </p:txBody>
      </p:sp>
      <p:pic>
        <p:nvPicPr>
          <p:cNvPr id="29" name="object 26">
            <a:extLst>
              <a:ext uri="{FF2B5EF4-FFF2-40B4-BE49-F238E27FC236}">
                <a16:creationId xmlns:a16="http://schemas.microsoft.com/office/drawing/2014/main" id="{E067B8E3-9D93-4C5C-87B5-FE9C2FC8D25F}"/>
              </a:ext>
            </a:extLst>
          </p:cNvPr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695109" y="3561197"/>
            <a:ext cx="451247" cy="773993"/>
          </a:xfrm>
          <a:prstGeom prst="rect">
            <a:avLst/>
          </a:prstGeom>
        </p:spPr>
      </p:pic>
      <p:pic>
        <p:nvPicPr>
          <p:cNvPr id="30" name="object 27">
            <a:extLst>
              <a:ext uri="{FF2B5EF4-FFF2-40B4-BE49-F238E27FC236}">
                <a16:creationId xmlns:a16="http://schemas.microsoft.com/office/drawing/2014/main" id="{BE97A29E-8A34-4BE7-B508-231BB77DFE9A}"/>
              </a:ext>
            </a:extLst>
          </p:cNvPr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2033980" y="3489955"/>
            <a:ext cx="655543" cy="643441"/>
          </a:xfrm>
          <a:prstGeom prst="rect">
            <a:avLst/>
          </a:prstGeom>
        </p:spPr>
      </p:pic>
      <p:sp>
        <p:nvSpPr>
          <p:cNvPr id="31" name="object 28">
            <a:extLst>
              <a:ext uri="{FF2B5EF4-FFF2-40B4-BE49-F238E27FC236}">
                <a16:creationId xmlns:a16="http://schemas.microsoft.com/office/drawing/2014/main" id="{C17A5C38-E5C8-40CF-9D4B-DB38DC3DA549}"/>
              </a:ext>
            </a:extLst>
          </p:cNvPr>
          <p:cNvSpPr/>
          <p:nvPr/>
        </p:nvSpPr>
        <p:spPr>
          <a:xfrm>
            <a:off x="2068495" y="3513376"/>
            <a:ext cx="584107" cy="571500"/>
          </a:xfrm>
          <a:custGeom>
            <a:avLst/>
            <a:gdLst/>
            <a:ahLst/>
            <a:cxnLst/>
            <a:rect l="l" t="t" r="r" b="b"/>
            <a:pathLst>
              <a:path w="882650" h="863600">
                <a:moveTo>
                  <a:pt x="0" y="863141"/>
                </a:moveTo>
                <a:lnTo>
                  <a:pt x="882438" y="0"/>
                </a:lnTo>
              </a:path>
            </a:pathLst>
          </a:custGeom>
          <a:ln w="26752">
            <a:solidFill>
              <a:srgbClr val="4F81BD"/>
            </a:solidFill>
          </a:ln>
        </p:spPr>
        <p:txBody>
          <a:bodyPr wrap="square" lIns="0" tIns="0" rIns="0" bIns="0" rtlCol="0"/>
          <a:lstStyle/>
          <a:p>
            <a:endParaRPr sz="927"/>
          </a:p>
        </p:txBody>
      </p:sp>
      <p:pic>
        <p:nvPicPr>
          <p:cNvPr id="32" name="object 29">
            <a:extLst>
              <a:ext uri="{FF2B5EF4-FFF2-40B4-BE49-F238E27FC236}">
                <a16:creationId xmlns:a16="http://schemas.microsoft.com/office/drawing/2014/main" id="{D9D45D6B-E2B5-450D-83EE-757317147E5A}"/>
              </a:ext>
            </a:extLst>
          </p:cNvPr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6172984" y="3282198"/>
            <a:ext cx="552673" cy="1093246"/>
          </a:xfrm>
          <a:prstGeom prst="rect">
            <a:avLst/>
          </a:prstGeom>
        </p:spPr>
      </p:pic>
      <p:sp>
        <p:nvSpPr>
          <p:cNvPr id="33" name="object 30">
            <a:extLst>
              <a:ext uri="{FF2B5EF4-FFF2-40B4-BE49-F238E27FC236}">
                <a16:creationId xmlns:a16="http://schemas.microsoft.com/office/drawing/2014/main" id="{372ED770-C7FE-4034-A6AA-8368B55B057F}"/>
              </a:ext>
            </a:extLst>
          </p:cNvPr>
          <p:cNvSpPr/>
          <p:nvPr/>
        </p:nvSpPr>
        <p:spPr>
          <a:xfrm>
            <a:off x="6209348" y="3300838"/>
            <a:ext cx="477791" cy="1023237"/>
          </a:xfrm>
          <a:custGeom>
            <a:avLst/>
            <a:gdLst/>
            <a:ahLst/>
            <a:cxnLst/>
            <a:rect l="l" t="t" r="r" b="b"/>
            <a:pathLst>
              <a:path w="721995" h="1546225">
                <a:moveTo>
                  <a:pt x="0" y="0"/>
                </a:moveTo>
                <a:lnTo>
                  <a:pt x="721994" y="1545625"/>
                </a:lnTo>
              </a:path>
            </a:pathLst>
          </a:custGeom>
          <a:ln w="26759">
            <a:solidFill>
              <a:srgbClr val="4F81BD"/>
            </a:solidFill>
          </a:ln>
        </p:spPr>
        <p:txBody>
          <a:bodyPr wrap="square" lIns="0" tIns="0" rIns="0" bIns="0" rtlCol="0"/>
          <a:lstStyle/>
          <a:p>
            <a:endParaRPr sz="927"/>
          </a:p>
        </p:txBody>
      </p:sp>
      <p:sp>
        <p:nvSpPr>
          <p:cNvPr id="34" name="object 31">
            <a:extLst>
              <a:ext uri="{FF2B5EF4-FFF2-40B4-BE49-F238E27FC236}">
                <a16:creationId xmlns:a16="http://schemas.microsoft.com/office/drawing/2014/main" id="{74D0BFC8-1664-48F8-B9E7-3B9E05210BCD}"/>
              </a:ext>
            </a:extLst>
          </p:cNvPr>
          <p:cNvSpPr/>
          <p:nvPr/>
        </p:nvSpPr>
        <p:spPr>
          <a:xfrm>
            <a:off x="2278633" y="3489918"/>
            <a:ext cx="4211030" cy="708492"/>
          </a:xfrm>
          <a:custGeom>
            <a:avLst/>
            <a:gdLst/>
            <a:ahLst/>
            <a:cxnLst/>
            <a:rect l="l" t="t" r="r" b="b"/>
            <a:pathLst>
              <a:path w="6363334" h="1070609">
                <a:moveTo>
                  <a:pt x="1355468" y="81280"/>
                </a:moveTo>
                <a:lnTo>
                  <a:pt x="1102602" y="81280"/>
                </a:lnTo>
                <a:lnTo>
                  <a:pt x="1155404" y="82550"/>
                </a:lnTo>
                <a:lnTo>
                  <a:pt x="1209401" y="87630"/>
                </a:lnTo>
                <a:lnTo>
                  <a:pt x="1266029" y="97790"/>
                </a:lnTo>
                <a:lnTo>
                  <a:pt x="1325162" y="113030"/>
                </a:lnTo>
                <a:lnTo>
                  <a:pt x="1386876" y="133350"/>
                </a:lnTo>
                <a:lnTo>
                  <a:pt x="1450472" y="156210"/>
                </a:lnTo>
                <a:lnTo>
                  <a:pt x="1516091" y="184150"/>
                </a:lnTo>
                <a:lnTo>
                  <a:pt x="1583582" y="214630"/>
                </a:lnTo>
                <a:lnTo>
                  <a:pt x="1652795" y="248920"/>
                </a:lnTo>
                <a:lnTo>
                  <a:pt x="1795830" y="323850"/>
                </a:lnTo>
                <a:lnTo>
                  <a:pt x="1944103" y="407670"/>
                </a:lnTo>
                <a:lnTo>
                  <a:pt x="2409934" y="679450"/>
                </a:lnTo>
                <a:lnTo>
                  <a:pt x="2489393" y="723900"/>
                </a:lnTo>
                <a:lnTo>
                  <a:pt x="2568971" y="767080"/>
                </a:lnTo>
                <a:lnTo>
                  <a:pt x="2648605" y="808990"/>
                </a:lnTo>
                <a:lnTo>
                  <a:pt x="2728173" y="848360"/>
                </a:lnTo>
                <a:lnTo>
                  <a:pt x="2807561" y="886460"/>
                </a:lnTo>
                <a:lnTo>
                  <a:pt x="2886649" y="922020"/>
                </a:lnTo>
                <a:lnTo>
                  <a:pt x="2965325" y="955040"/>
                </a:lnTo>
                <a:lnTo>
                  <a:pt x="3043476" y="984250"/>
                </a:lnTo>
                <a:lnTo>
                  <a:pt x="3120989" y="1009650"/>
                </a:lnTo>
                <a:lnTo>
                  <a:pt x="3197755" y="1031240"/>
                </a:lnTo>
                <a:lnTo>
                  <a:pt x="3273931" y="1049020"/>
                </a:lnTo>
                <a:lnTo>
                  <a:pt x="3348918" y="1061720"/>
                </a:lnTo>
                <a:lnTo>
                  <a:pt x="3422832" y="1069340"/>
                </a:lnTo>
                <a:lnTo>
                  <a:pt x="3459351" y="1070610"/>
                </a:lnTo>
                <a:lnTo>
                  <a:pt x="3531768" y="1070610"/>
                </a:lnTo>
                <a:lnTo>
                  <a:pt x="3604931" y="1064260"/>
                </a:lnTo>
                <a:lnTo>
                  <a:pt x="3678904" y="1051560"/>
                </a:lnTo>
                <a:lnTo>
                  <a:pt x="3753566" y="1035050"/>
                </a:lnTo>
                <a:lnTo>
                  <a:pt x="3767648" y="1031240"/>
                </a:lnTo>
                <a:lnTo>
                  <a:pt x="3461318" y="1031240"/>
                </a:lnTo>
                <a:lnTo>
                  <a:pt x="3390808" y="1026160"/>
                </a:lnTo>
                <a:lnTo>
                  <a:pt x="3318832" y="1016000"/>
                </a:lnTo>
                <a:lnTo>
                  <a:pt x="3245526" y="1002030"/>
                </a:lnTo>
                <a:lnTo>
                  <a:pt x="3133571" y="971550"/>
                </a:lnTo>
                <a:lnTo>
                  <a:pt x="3057514" y="946150"/>
                </a:lnTo>
                <a:lnTo>
                  <a:pt x="2980613" y="916940"/>
                </a:lnTo>
                <a:lnTo>
                  <a:pt x="2903005" y="885190"/>
                </a:lnTo>
                <a:lnTo>
                  <a:pt x="2824822" y="850900"/>
                </a:lnTo>
                <a:lnTo>
                  <a:pt x="2746201" y="812800"/>
                </a:lnTo>
                <a:lnTo>
                  <a:pt x="2667269" y="773430"/>
                </a:lnTo>
                <a:lnTo>
                  <a:pt x="2588157" y="731520"/>
                </a:lnTo>
                <a:lnTo>
                  <a:pt x="2508994" y="688340"/>
                </a:lnTo>
                <a:lnTo>
                  <a:pt x="2429963" y="643890"/>
                </a:lnTo>
                <a:lnTo>
                  <a:pt x="2272474" y="553720"/>
                </a:lnTo>
                <a:lnTo>
                  <a:pt x="2039989" y="416560"/>
                </a:lnTo>
                <a:lnTo>
                  <a:pt x="1814852" y="288290"/>
                </a:lnTo>
                <a:lnTo>
                  <a:pt x="1670408" y="212090"/>
                </a:lnTo>
                <a:lnTo>
                  <a:pt x="1600215" y="177800"/>
                </a:lnTo>
                <a:lnTo>
                  <a:pt x="1531519" y="147320"/>
                </a:lnTo>
                <a:lnTo>
                  <a:pt x="1464417" y="119380"/>
                </a:lnTo>
                <a:lnTo>
                  <a:pt x="1399007" y="95250"/>
                </a:lnTo>
                <a:lnTo>
                  <a:pt x="1355468" y="81280"/>
                </a:lnTo>
                <a:close/>
              </a:path>
              <a:path w="6363334" h="1070609">
                <a:moveTo>
                  <a:pt x="5667587" y="0"/>
                </a:moveTo>
                <a:lnTo>
                  <a:pt x="5619929" y="3810"/>
                </a:lnTo>
                <a:lnTo>
                  <a:pt x="5544275" y="20320"/>
                </a:lnTo>
                <a:lnTo>
                  <a:pt x="5491123" y="36830"/>
                </a:lnTo>
                <a:lnTo>
                  <a:pt x="5407259" y="71120"/>
                </a:lnTo>
                <a:lnTo>
                  <a:pt x="5348983" y="99060"/>
                </a:lnTo>
                <a:lnTo>
                  <a:pt x="5288766" y="130810"/>
                </a:lnTo>
                <a:lnTo>
                  <a:pt x="5226710" y="165100"/>
                </a:lnTo>
                <a:lnTo>
                  <a:pt x="5162917" y="203200"/>
                </a:lnTo>
                <a:lnTo>
                  <a:pt x="5030562" y="285750"/>
                </a:lnTo>
                <a:lnTo>
                  <a:pt x="4677425" y="518160"/>
                </a:lnTo>
                <a:lnTo>
                  <a:pt x="4529721" y="613410"/>
                </a:lnTo>
                <a:lnTo>
                  <a:pt x="4455044" y="660400"/>
                </a:lnTo>
                <a:lnTo>
                  <a:pt x="4379965" y="706120"/>
                </a:lnTo>
                <a:lnTo>
                  <a:pt x="4304615" y="750570"/>
                </a:lnTo>
                <a:lnTo>
                  <a:pt x="4229124" y="792480"/>
                </a:lnTo>
                <a:lnTo>
                  <a:pt x="4153626" y="831850"/>
                </a:lnTo>
                <a:lnTo>
                  <a:pt x="4078257" y="869950"/>
                </a:lnTo>
                <a:lnTo>
                  <a:pt x="4003150" y="904240"/>
                </a:lnTo>
                <a:lnTo>
                  <a:pt x="3928445" y="934720"/>
                </a:lnTo>
                <a:lnTo>
                  <a:pt x="3854282" y="962660"/>
                </a:lnTo>
                <a:lnTo>
                  <a:pt x="3780530" y="985520"/>
                </a:lnTo>
                <a:lnTo>
                  <a:pt x="3707833" y="1004570"/>
                </a:lnTo>
                <a:lnTo>
                  <a:pt x="3636092" y="1018540"/>
                </a:lnTo>
                <a:lnTo>
                  <a:pt x="3565444" y="1027430"/>
                </a:lnTo>
                <a:lnTo>
                  <a:pt x="3495986" y="1031240"/>
                </a:lnTo>
                <a:lnTo>
                  <a:pt x="3767648" y="1031240"/>
                </a:lnTo>
                <a:lnTo>
                  <a:pt x="3866368" y="1000760"/>
                </a:lnTo>
                <a:lnTo>
                  <a:pt x="3942297" y="972820"/>
                </a:lnTo>
                <a:lnTo>
                  <a:pt x="4018522" y="941070"/>
                </a:lnTo>
                <a:lnTo>
                  <a:pt x="4094937" y="905510"/>
                </a:lnTo>
                <a:lnTo>
                  <a:pt x="4171426" y="868680"/>
                </a:lnTo>
                <a:lnTo>
                  <a:pt x="4247879" y="828040"/>
                </a:lnTo>
                <a:lnTo>
                  <a:pt x="4324179" y="784860"/>
                </a:lnTo>
                <a:lnTo>
                  <a:pt x="4400210" y="740410"/>
                </a:lnTo>
                <a:lnTo>
                  <a:pt x="4475853" y="694690"/>
                </a:lnTo>
                <a:lnTo>
                  <a:pt x="4550986" y="647700"/>
                </a:lnTo>
                <a:lnTo>
                  <a:pt x="4699179" y="552450"/>
                </a:lnTo>
                <a:lnTo>
                  <a:pt x="4984252" y="363220"/>
                </a:lnTo>
                <a:lnTo>
                  <a:pt x="5052369" y="320040"/>
                </a:lnTo>
                <a:lnTo>
                  <a:pt x="5118973" y="276860"/>
                </a:lnTo>
                <a:lnTo>
                  <a:pt x="5247110" y="199390"/>
                </a:lnTo>
                <a:lnTo>
                  <a:pt x="5308365" y="165100"/>
                </a:lnTo>
                <a:lnTo>
                  <a:pt x="5367553" y="134620"/>
                </a:lnTo>
                <a:lnTo>
                  <a:pt x="5424521" y="107950"/>
                </a:lnTo>
                <a:lnTo>
                  <a:pt x="5479106" y="85090"/>
                </a:lnTo>
                <a:lnTo>
                  <a:pt x="5530829" y="66040"/>
                </a:lnTo>
                <a:lnTo>
                  <a:pt x="5580025" y="52070"/>
                </a:lnTo>
                <a:lnTo>
                  <a:pt x="5648182" y="41910"/>
                </a:lnTo>
                <a:lnTo>
                  <a:pt x="5669295" y="40640"/>
                </a:lnTo>
                <a:lnTo>
                  <a:pt x="5832262" y="40640"/>
                </a:lnTo>
                <a:lnTo>
                  <a:pt x="5819856" y="34290"/>
                </a:lnTo>
                <a:lnTo>
                  <a:pt x="5778686" y="17780"/>
                </a:lnTo>
                <a:lnTo>
                  <a:pt x="5735598" y="6350"/>
                </a:lnTo>
                <a:lnTo>
                  <a:pt x="5713359" y="2540"/>
                </a:lnTo>
                <a:lnTo>
                  <a:pt x="5667587" y="0"/>
                </a:lnTo>
                <a:close/>
              </a:path>
              <a:path w="6363334" h="1070609">
                <a:moveTo>
                  <a:pt x="6244967" y="831975"/>
                </a:moveTo>
                <a:lnTo>
                  <a:pt x="6167254" y="849630"/>
                </a:lnTo>
                <a:lnTo>
                  <a:pt x="6309100" y="1023620"/>
                </a:lnTo>
                <a:lnTo>
                  <a:pt x="6351342" y="852170"/>
                </a:lnTo>
                <a:lnTo>
                  <a:pt x="6250051" y="852170"/>
                </a:lnTo>
                <a:lnTo>
                  <a:pt x="6244967" y="831975"/>
                </a:lnTo>
                <a:close/>
              </a:path>
              <a:path w="6363334" h="1070609">
                <a:moveTo>
                  <a:pt x="31959" y="647700"/>
                </a:moveTo>
                <a:lnTo>
                  <a:pt x="0" y="869950"/>
                </a:lnTo>
                <a:lnTo>
                  <a:pt x="196725" y="762000"/>
                </a:lnTo>
                <a:lnTo>
                  <a:pt x="154618" y="732790"/>
                </a:lnTo>
                <a:lnTo>
                  <a:pt x="119213" y="732790"/>
                </a:lnTo>
                <a:lnTo>
                  <a:pt x="86602" y="709930"/>
                </a:lnTo>
                <a:lnTo>
                  <a:pt x="98274" y="693703"/>
                </a:lnTo>
                <a:lnTo>
                  <a:pt x="31959" y="647700"/>
                </a:lnTo>
                <a:close/>
              </a:path>
              <a:path w="6363334" h="1070609">
                <a:moveTo>
                  <a:pt x="6284064" y="823093"/>
                </a:moveTo>
                <a:lnTo>
                  <a:pt x="6244967" y="831975"/>
                </a:lnTo>
                <a:lnTo>
                  <a:pt x="6250051" y="852170"/>
                </a:lnTo>
                <a:lnTo>
                  <a:pt x="6288925" y="842010"/>
                </a:lnTo>
                <a:lnTo>
                  <a:pt x="6284064" y="823093"/>
                </a:lnTo>
                <a:close/>
              </a:path>
              <a:path w="6363334" h="1070609">
                <a:moveTo>
                  <a:pt x="6362919" y="805180"/>
                </a:moveTo>
                <a:lnTo>
                  <a:pt x="6284064" y="823093"/>
                </a:lnTo>
                <a:lnTo>
                  <a:pt x="6288925" y="842010"/>
                </a:lnTo>
                <a:lnTo>
                  <a:pt x="6250051" y="852170"/>
                </a:lnTo>
                <a:lnTo>
                  <a:pt x="6351342" y="852170"/>
                </a:lnTo>
                <a:lnTo>
                  <a:pt x="6362919" y="805180"/>
                </a:lnTo>
                <a:close/>
              </a:path>
              <a:path w="6363334" h="1070609">
                <a:moveTo>
                  <a:pt x="5832262" y="40640"/>
                </a:moveTo>
                <a:lnTo>
                  <a:pt x="5689728" y="40640"/>
                </a:lnTo>
                <a:lnTo>
                  <a:pt x="5729269" y="45720"/>
                </a:lnTo>
                <a:lnTo>
                  <a:pt x="5767226" y="55880"/>
                </a:lnTo>
                <a:lnTo>
                  <a:pt x="5803734" y="71120"/>
                </a:lnTo>
                <a:lnTo>
                  <a:pt x="5856406" y="101600"/>
                </a:lnTo>
                <a:lnTo>
                  <a:pt x="5889501" y="127000"/>
                </a:lnTo>
                <a:lnTo>
                  <a:pt x="5921284" y="156210"/>
                </a:lnTo>
                <a:lnTo>
                  <a:pt x="5951738" y="189230"/>
                </a:lnTo>
                <a:lnTo>
                  <a:pt x="5980841" y="224790"/>
                </a:lnTo>
                <a:lnTo>
                  <a:pt x="6008579" y="262890"/>
                </a:lnTo>
                <a:lnTo>
                  <a:pt x="6034940" y="303530"/>
                </a:lnTo>
                <a:lnTo>
                  <a:pt x="6059920" y="345440"/>
                </a:lnTo>
                <a:lnTo>
                  <a:pt x="6083519" y="389890"/>
                </a:lnTo>
                <a:lnTo>
                  <a:pt x="6105745" y="435610"/>
                </a:lnTo>
                <a:lnTo>
                  <a:pt x="6126605" y="481330"/>
                </a:lnTo>
                <a:lnTo>
                  <a:pt x="6146111" y="528320"/>
                </a:lnTo>
                <a:lnTo>
                  <a:pt x="6164280" y="574040"/>
                </a:lnTo>
                <a:lnTo>
                  <a:pt x="6181126" y="621030"/>
                </a:lnTo>
                <a:lnTo>
                  <a:pt x="6196670" y="666750"/>
                </a:lnTo>
                <a:lnTo>
                  <a:pt x="6210926" y="711200"/>
                </a:lnTo>
                <a:lnTo>
                  <a:pt x="6223918" y="754380"/>
                </a:lnTo>
                <a:lnTo>
                  <a:pt x="6235664" y="795020"/>
                </a:lnTo>
                <a:lnTo>
                  <a:pt x="6244967" y="831975"/>
                </a:lnTo>
                <a:lnTo>
                  <a:pt x="6284064" y="823093"/>
                </a:lnTo>
                <a:lnTo>
                  <a:pt x="6274239" y="784860"/>
                </a:lnTo>
                <a:lnTo>
                  <a:pt x="6262317" y="742950"/>
                </a:lnTo>
                <a:lnTo>
                  <a:pt x="6249122" y="698500"/>
                </a:lnTo>
                <a:lnTo>
                  <a:pt x="6234629" y="654050"/>
                </a:lnTo>
                <a:lnTo>
                  <a:pt x="6218812" y="607060"/>
                </a:lnTo>
                <a:lnTo>
                  <a:pt x="6201643" y="560070"/>
                </a:lnTo>
                <a:lnTo>
                  <a:pt x="6183096" y="513080"/>
                </a:lnTo>
                <a:lnTo>
                  <a:pt x="6163138" y="464820"/>
                </a:lnTo>
                <a:lnTo>
                  <a:pt x="6141741" y="417830"/>
                </a:lnTo>
                <a:lnTo>
                  <a:pt x="6118870" y="370840"/>
                </a:lnTo>
                <a:lnTo>
                  <a:pt x="6094488" y="325120"/>
                </a:lnTo>
                <a:lnTo>
                  <a:pt x="6068555" y="281940"/>
                </a:lnTo>
                <a:lnTo>
                  <a:pt x="6041028" y="238760"/>
                </a:lnTo>
                <a:lnTo>
                  <a:pt x="6011853" y="199390"/>
                </a:lnTo>
                <a:lnTo>
                  <a:pt x="5980974" y="161290"/>
                </a:lnTo>
                <a:lnTo>
                  <a:pt x="5948333" y="127000"/>
                </a:lnTo>
                <a:lnTo>
                  <a:pt x="5913859" y="95250"/>
                </a:lnTo>
                <a:lnTo>
                  <a:pt x="5877492" y="67310"/>
                </a:lnTo>
                <a:lnTo>
                  <a:pt x="5839706" y="44450"/>
                </a:lnTo>
                <a:lnTo>
                  <a:pt x="5832262" y="40640"/>
                </a:lnTo>
                <a:close/>
              </a:path>
              <a:path w="6363334" h="1070609">
                <a:moveTo>
                  <a:pt x="98274" y="693703"/>
                </a:moveTo>
                <a:lnTo>
                  <a:pt x="86602" y="709930"/>
                </a:lnTo>
                <a:lnTo>
                  <a:pt x="119213" y="732790"/>
                </a:lnTo>
                <a:lnTo>
                  <a:pt x="130999" y="716405"/>
                </a:lnTo>
                <a:lnTo>
                  <a:pt x="98274" y="693703"/>
                </a:lnTo>
                <a:close/>
              </a:path>
              <a:path w="6363334" h="1070609">
                <a:moveTo>
                  <a:pt x="130999" y="716405"/>
                </a:moveTo>
                <a:lnTo>
                  <a:pt x="119213" y="732790"/>
                </a:lnTo>
                <a:lnTo>
                  <a:pt x="154618" y="732790"/>
                </a:lnTo>
                <a:lnTo>
                  <a:pt x="130999" y="716405"/>
                </a:lnTo>
                <a:close/>
              </a:path>
              <a:path w="6363334" h="1070609">
                <a:moveTo>
                  <a:pt x="1101816" y="40640"/>
                </a:moveTo>
                <a:lnTo>
                  <a:pt x="1048744" y="41910"/>
                </a:lnTo>
                <a:lnTo>
                  <a:pt x="997277" y="45720"/>
                </a:lnTo>
                <a:lnTo>
                  <a:pt x="947374" y="52070"/>
                </a:lnTo>
                <a:lnTo>
                  <a:pt x="898987" y="59690"/>
                </a:lnTo>
                <a:lnTo>
                  <a:pt x="852073" y="71120"/>
                </a:lnTo>
                <a:lnTo>
                  <a:pt x="806590" y="83820"/>
                </a:lnTo>
                <a:lnTo>
                  <a:pt x="762492" y="97790"/>
                </a:lnTo>
                <a:lnTo>
                  <a:pt x="719733" y="115570"/>
                </a:lnTo>
                <a:lnTo>
                  <a:pt x="678266" y="134620"/>
                </a:lnTo>
                <a:lnTo>
                  <a:pt x="638042" y="154940"/>
                </a:lnTo>
                <a:lnTo>
                  <a:pt x="599013" y="177800"/>
                </a:lnTo>
                <a:lnTo>
                  <a:pt x="561122" y="201930"/>
                </a:lnTo>
                <a:lnTo>
                  <a:pt x="524320" y="227330"/>
                </a:lnTo>
                <a:lnTo>
                  <a:pt x="488551" y="254000"/>
                </a:lnTo>
                <a:lnTo>
                  <a:pt x="453757" y="283210"/>
                </a:lnTo>
                <a:lnTo>
                  <a:pt x="419884" y="312420"/>
                </a:lnTo>
                <a:lnTo>
                  <a:pt x="386873" y="344170"/>
                </a:lnTo>
                <a:lnTo>
                  <a:pt x="354670" y="375920"/>
                </a:lnTo>
                <a:lnTo>
                  <a:pt x="323061" y="408940"/>
                </a:lnTo>
                <a:lnTo>
                  <a:pt x="262202" y="478790"/>
                </a:lnTo>
                <a:lnTo>
                  <a:pt x="203647" y="551180"/>
                </a:lnTo>
                <a:lnTo>
                  <a:pt x="146898" y="626110"/>
                </a:lnTo>
                <a:lnTo>
                  <a:pt x="98274" y="693703"/>
                </a:lnTo>
                <a:lnTo>
                  <a:pt x="130999" y="716405"/>
                </a:lnTo>
                <a:lnTo>
                  <a:pt x="179509" y="648970"/>
                </a:lnTo>
                <a:lnTo>
                  <a:pt x="235610" y="575310"/>
                </a:lnTo>
                <a:lnTo>
                  <a:pt x="293371" y="504190"/>
                </a:lnTo>
                <a:lnTo>
                  <a:pt x="353165" y="435610"/>
                </a:lnTo>
                <a:lnTo>
                  <a:pt x="383780" y="403860"/>
                </a:lnTo>
                <a:lnTo>
                  <a:pt x="415207" y="372110"/>
                </a:lnTo>
                <a:lnTo>
                  <a:pt x="447347" y="341630"/>
                </a:lnTo>
                <a:lnTo>
                  <a:pt x="480249" y="312420"/>
                </a:lnTo>
                <a:lnTo>
                  <a:pt x="513965" y="285750"/>
                </a:lnTo>
                <a:lnTo>
                  <a:pt x="548546" y="259080"/>
                </a:lnTo>
                <a:lnTo>
                  <a:pt x="584046" y="234950"/>
                </a:lnTo>
                <a:lnTo>
                  <a:pt x="620518" y="210820"/>
                </a:lnTo>
                <a:lnTo>
                  <a:pt x="658017" y="189230"/>
                </a:lnTo>
                <a:lnTo>
                  <a:pt x="696600" y="170180"/>
                </a:lnTo>
                <a:lnTo>
                  <a:pt x="736321" y="152400"/>
                </a:lnTo>
                <a:lnTo>
                  <a:pt x="777246" y="135890"/>
                </a:lnTo>
                <a:lnTo>
                  <a:pt x="819431" y="121920"/>
                </a:lnTo>
                <a:lnTo>
                  <a:pt x="862942" y="109220"/>
                </a:lnTo>
                <a:lnTo>
                  <a:pt x="907840" y="99060"/>
                </a:lnTo>
                <a:lnTo>
                  <a:pt x="954191" y="91440"/>
                </a:lnTo>
                <a:lnTo>
                  <a:pt x="1002059" y="85090"/>
                </a:lnTo>
                <a:lnTo>
                  <a:pt x="1051509" y="82550"/>
                </a:lnTo>
                <a:lnTo>
                  <a:pt x="1102602" y="81280"/>
                </a:lnTo>
                <a:lnTo>
                  <a:pt x="1355468" y="81280"/>
                </a:lnTo>
                <a:lnTo>
                  <a:pt x="1335678" y="74930"/>
                </a:lnTo>
                <a:lnTo>
                  <a:pt x="1273972" y="58420"/>
                </a:lnTo>
                <a:lnTo>
                  <a:pt x="1214221" y="48260"/>
                </a:lnTo>
                <a:lnTo>
                  <a:pt x="1156542" y="41910"/>
                </a:lnTo>
                <a:lnTo>
                  <a:pt x="1101816" y="4064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 sz="927"/>
          </a:p>
        </p:txBody>
      </p:sp>
      <p:sp>
        <p:nvSpPr>
          <p:cNvPr id="35" name="object 32">
            <a:extLst>
              <a:ext uri="{FF2B5EF4-FFF2-40B4-BE49-F238E27FC236}">
                <a16:creationId xmlns:a16="http://schemas.microsoft.com/office/drawing/2014/main" id="{9786D443-4D99-4B3A-B17F-05F6C90F6DF5}"/>
              </a:ext>
            </a:extLst>
          </p:cNvPr>
          <p:cNvSpPr/>
          <p:nvPr/>
        </p:nvSpPr>
        <p:spPr>
          <a:xfrm>
            <a:off x="2185051" y="1759935"/>
            <a:ext cx="449216" cy="2027144"/>
          </a:xfrm>
          <a:custGeom>
            <a:avLst/>
            <a:gdLst/>
            <a:ahLst/>
            <a:cxnLst/>
            <a:rect l="l" t="t" r="r" b="b"/>
            <a:pathLst>
              <a:path w="678814" h="3063240">
                <a:moveTo>
                  <a:pt x="595879" y="2240717"/>
                </a:moveTo>
                <a:lnTo>
                  <a:pt x="0" y="3039090"/>
                </a:lnTo>
                <a:lnTo>
                  <a:pt x="32134" y="3063118"/>
                </a:lnTo>
                <a:lnTo>
                  <a:pt x="634791" y="2255663"/>
                </a:lnTo>
                <a:lnTo>
                  <a:pt x="636193" y="2251304"/>
                </a:lnTo>
                <a:lnTo>
                  <a:pt x="636124" y="2247595"/>
                </a:lnTo>
                <a:lnTo>
                  <a:pt x="596007" y="2247595"/>
                </a:lnTo>
                <a:lnTo>
                  <a:pt x="595879" y="2240717"/>
                </a:lnTo>
                <a:close/>
              </a:path>
              <a:path w="678814" h="3063240">
                <a:moveTo>
                  <a:pt x="599991" y="2235207"/>
                </a:moveTo>
                <a:lnTo>
                  <a:pt x="595879" y="2240717"/>
                </a:lnTo>
                <a:lnTo>
                  <a:pt x="596007" y="2247595"/>
                </a:lnTo>
                <a:lnTo>
                  <a:pt x="599991" y="2235207"/>
                </a:lnTo>
                <a:close/>
              </a:path>
              <a:path w="678814" h="3063240">
                <a:moveTo>
                  <a:pt x="635893" y="2235207"/>
                </a:moveTo>
                <a:lnTo>
                  <a:pt x="599991" y="2235207"/>
                </a:lnTo>
                <a:lnTo>
                  <a:pt x="596007" y="2247595"/>
                </a:lnTo>
                <a:lnTo>
                  <a:pt x="636124" y="2247595"/>
                </a:lnTo>
                <a:lnTo>
                  <a:pt x="635893" y="2235207"/>
                </a:lnTo>
                <a:close/>
              </a:path>
              <a:path w="678814" h="3063240">
                <a:moveTo>
                  <a:pt x="597990" y="200321"/>
                </a:moveTo>
                <a:lnTo>
                  <a:pt x="557886" y="201070"/>
                </a:lnTo>
                <a:lnTo>
                  <a:pt x="595879" y="2240717"/>
                </a:lnTo>
                <a:lnTo>
                  <a:pt x="599991" y="2235207"/>
                </a:lnTo>
                <a:lnTo>
                  <a:pt x="635893" y="2235207"/>
                </a:lnTo>
                <a:lnTo>
                  <a:pt x="597990" y="200321"/>
                </a:lnTo>
                <a:close/>
              </a:path>
              <a:path w="678814" h="3063240">
                <a:moveTo>
                  <a:pt x="574198" y="0"/>
                </a:moveTo>
                <a:lnTo>
                  <a:pt x="477677" y="202567"/>
                </a:lnTo>
                <a:lnTo>
                  <a:pt x="557886" y="201070"/>
                </a:lnTo>
                <a:lnTo>
                  <a:pt x="557512" y="181001"/>
                </a:lnTo>
                <a:lnTo>
                  <a:pt x="597616" y="180253"/>
                </a:lnTo>
                <a:lnTo>
                  <a:pt x="668483" y="180253"/>
                </a:lnTo>
                <a:lnTo>
                  <a:pt x="574198" y="0"/>
                </a:lnTo>
                <a:close/>
              </a:path>
              <a:path w="678814" h="3063240">
                <a:moveTo>
                  <a:pt x="597616" y="180253"/>
                </a:moveTo>
                <a:lnTo>
                  <a:pt x="557512" y="181001"/>
                </a:lnTo>
                <a:lnTo>
                  <a:pt x="557886" y="201070"/>
                </a:lnTo>
                <a:lnTo>
                  <a:pt x="597990" y="200321"/>
                </a:lnTo>
                <a:lnTo>
                  <a:pt x="597616" y="180253"/>
                </a:lnTo>
                <a:close/>
              </a:path>
              <a:path w="678814" h="3063240">
                <a:moveTo>
                  <a:pt x="668483" y="180253"/>
                </a:moveTo>
                <a:lnTo>
                  <a:pt x="597616" y="180253"/>
                </a:lnTo>
                <a:lnTo>
                  <a:pt x="597990" y="200321"/>
                </a:lnTo>
                <a:lnTo>
                  <a:pt x="678197" y="198824"/>
                </a:lnTo>
                <a:lnTo>
                  <a:pt x="668483" y="180253"/>
                </a:lnTo>
                <a:close/>
              </a:path>
            </a:pathLst>
          </a:custGeom>
          <a:solidFill>
            <a:srgbClr val="FF3300"/>
          </a:solidFill>
        </p:spPr>
        <p:txBody>
          <a:bodyPr wrap="square" lIns="0" tIns="0" rIns="0" bIns="0" rtlCol="0"/>
          <a:lstStyle/>
          <a:p>
            <a:endParaRPr sz="927"/>
          </a:p>
        </p:txBody>
      </p:sp>
      <p:sp>
        <p:nvSpPr>
          <p:cNvPr id="36" name="object 34">
            <a:extLst>
              <a:ext uri="{FF2B5EF4-FFF2-40B4-BE49-F238E27FC236}">
                <a16:creationId xmlns:a16="http://schemas.microsoft.com/office/drawing/2014/main" id="{FD52A434-8F70-4A42-8C01-A35C70F3F474}"/>
              </a:ext>
            </a:extLst>
          </p:cNvPr>
          <p:cNvSpPr txBox="1"/>
          <p:nvPr/>
        </p:nvSpPr>
        <p:spPr>
          <a:xfrm>
            <a:off x="2973200" y="856062"/>
            <a:ext cx="4295075" cy="1249399"/>
          </a:xfrm>
          <a:prstGeom prst="rect">
            <a:avLst/>
          </a:prstGeom>
        </p:spPr>
        <p:txBody>
          <a:bodyPr vert="horz" wrap="square" lIns="0" tIns="68916" rIns="0" bIns="0" rtlCol="0">
            <a:spAutoFit/>
          </a:bodyPr>
          <a:lstStyle/>
          <a:p>
            <a:pPr marL="247103" indent="-239118">
              <a:spcBef>
                <a:spcPts val="543"/>
              </a:spcBef>
              <a:buFont typeface="Arial"/>
              <a:buChar char="•"/>
              <a:tabLst>
                <a:tab pos="247103" algn="l"/>
                <a:tab pos="247523" algn="l"/>
              </a:tabLst>
            </a:pPr>
            <a:r>
              <a:rPr sz="2250" spc="-10" dirty="0">
                <a:solidFill>
                  <a:srgbClr val="800000"/>
                </a:solidFill>
                <a:latin typeface="Calibri"/>
                <a:cs typeface="Calibri"/>
              </a:rPr>
              <a:t>Inspect</a:t>
            </a:r>
            <a:r>
              <a:rPr sz="2250" spc="-17" dirty="0">
                <a:solidFill>
                  <a:srgbClr val="800000"/>
                </a:solidFill>
                <a:latin typeface="Calibri"/>
                <a:cs typeface="Calibri"/>
              </a:rPr>
              <a:t> </a:t>
            </a:r>
            <a:r>
              <a:rPr sz="2250" spc="-20" dirty="0">
                <a:solidFill>
                  <a:srgbClr val="800000"/>
                </a:solidFill>
                <a:latin typeface="Calibri"/>
                <a:cs typeface="Calibri"/>
              </a:rPr>
              <a:t>first</a:t>
            </a:r>
            <a:r>
              <a:rPr sz="2250" spc="-13" dirty="0">
                <a:solidFill>
                  <a:srgbClr val="800000"/>
                </a:solidFill>
                <a:latin typeface="Calibri"/>
                <a:cs typeface="Calibri"/>
              </a:rPr>
              <a:t> </a:t>
            </a:r>
            <a:r>
              <a:rPr sz="2250" spc="-26" dirty="0">
                <a:solidFill>
                  <a:srgbClr val="800000"/>
                </a:solidFill>
                <a:latin typeface="Calibri"/>
                <a:cs typeface="Calibri"/>
              </a:rPr>
              <a:t>packet</a:t>
            </a:r>
            <a:r>
              <a:rPr sz="2250" spc="-13" dirty="0">
                <a:solidFill>
                  <a:srgbClr val="800000"/>
                </a:solidFill>
                <a:latin typeface="Calibri"/>
                <a:cs typeface="Calibri"/>
              </a:rPr>
              <a:t> </a:t>
            </a:r>
            <a:r>
              <a:rPr sz="2250" spc="-7" dirty="0">
                <a:solidFill>
                  <a:srgbClr val="800000"/>
                </a:solidFill>
                <a:latin typeface="Calibri"/>
                <a:cs typeface="Calibri"/>
              </a:rPr>
              <a:t>of</a:t>
            </a:r>
            <a:r>
              <a:rPr sz="2250" spc="-17" dirty="0">
                <a:solidFill>
                  <a:srgbClr val="800000"/>
                </a:solidFill>
                <a:latin typeface="Calibri"/>
                <a:cs typeface="Calibri"/>
              </a:rPr>
              <a:t> </a:t>
            </a:r>
            <a:r>
              <a:rPr sz="2250" dirty="0">
                <a:solidFill>
                  <a:srgbClr val="800000"/>
                </a:solidFill>
                <a:latin typeface="Calibri"/>
                <a:cs typeface="Calibri"/>
              </a:rPr>
              <a:t>a</a:t>
            </a:r>
            <a:r>
              <a:rPr sz="2250" spc="-17" dirty="0">
                <a:solidFill>
                  <a:srgbClr val="800000"/>
                </a:solidFill>
                <a:latin typeface="Calibri"/>
                <a:cs typeface="Calibri"/>
              </a:rPr>
              <a:t> </a:t>
            </a:r>
            <a:r>
              <a:rPr sz="2250" spc="-13" dirty="0">
                <a:solidFill>
                  <a:srgbClr val="800000"/>
                </a:solidFill>
                <a:latin typeface="Calibri"/>
                <a:cs typeface="Calibri"/>
              </a:rPr>
              <a:t>connection</a:t>
            </a:r>
            <a:endParaRPr sz="2250">
              <a:latin typeface="Calibri"/>
              <a:cs typeface="Calibri"/>
            </a:endParaRPr>
          </a:p>
          <a:p>
            <a:pPr marL="247103" indent="-239118">
              <a:spcBef>
                <a:spcPts val="476"/>
              </a:spcBef>
              <a:buFont typeface="Arial"/>
              <a:buChar char="•"/>
              <a:tabLst>
                <a:tab pos="247103" algn="l"/>
                <a:tab pos="247523" algn="l"/>
              </a:tabLst>
            </a:pPr>
            <a:r>
              <a:rPr sz="2250" spc="-10" dirty="0">
                <a:solidFill>
                  <a:srgbClr val="800000"/>
                </a:solidFill>
                <a:latin typeface="Calibri"/>
                <a:cs typeface="Calibri"/>
              </a:rPr>
              <a:t>Consult</a:t>
            </a:r>
            <a:r>
              <a:rPr sz="2250" spc="-13" dirty="0">
                <a:solidFill>
                  <a:srgbClr val="800000"/>
                </a:solidFill>
                <a:latin typeface="Calibri"/>
                <a:cs typeface="Calibri"/>
              </a:rPr>
              <a:t> </a:t>
            </a:r>
            <a:r>
              <a:rPr sz="2250" spc="-7" dirty="0">
                <a:solidFill>
                  <a:srgbClr val="800000"/>
                </a:solidFill>
                <a:latin typeface="Calibri"/>
                <a:cs typeface="Calibri"/>
              </a:rPr>
              <a:t>the</a:t>
            </a:r>
            <a:r>
              <a:rPr sz="2250" spc="-26" dirty="0">
                <a:solidFill>
                  <a:srgbClr val="800000"/>
                </a:solidFill>
                <a:latin typeface="Calibri"/>
                <a:cs typeface="Calibri"/>
              </a:rPr>
              <a:t> </a:t>
            </a:r>
            <a:r>
              <a:rPr sz="2250" spc="-10" dirty="0">
                <a:solidFill>
                  <a:srgbClr val="800000"/>
                </a:solidFill>
                <a:latin typeface="Calibri"/>
                <a:cs typeface="Calibri"/>
              </a:rPr>
              <a:t>access</a:t>
            </a:r>
            <a:r>
              <a:rPr sz="2250" spc="-13" dirty="0">
                <a:solidFill>
                  <a:srgbClr val="800000"/>
                </a:solidFill>
                <a:latin typeface="Calibri"/>
                <a:cs typeface="Calibri"/>
              </a:rPr>
              <a:t> </a:t>
            </a:r>
            <a:r>
              <a:rPr sz="2250" spc="-23" dirty="0">
                <a:solidFill>
                  <a:srgbClr val="800000"/>
                </a:solidFill>
                <a:latin typeface="Calibri"/>
                <a:cs typeface="Calibri"/>
              </a:rPr>
              <a:t>control</a:t>
            </a:r>
            <a:r>
              <a:rPr sz="2250" spc="-13" dirty="0">
                <a:solidFill>
                  <a:srgbClr val="800000"/>
                </a:solidFill>
                <a:latin typeface="Calibri"/>
                <a:cs typeface="Calibri"/>
              </a:rPr>
              <a:t> </a:t>
            </a:r>
            <a:r>
              <a:rPr sz="2250" spc="-10" dirty="0">
                <a:solidFill>
                  <a:srgbClr val="800000"/>
                </a:solidFill>
                <a:latin typeface="Calibri"/>
                <a:cs typeface="Calibri"/>
              </a:rPr>
              <a:t>policy</a:t>
            </a:r>
            <a:endParaRPr sz="2250">
              <a:latin typeface="Calibri"/>
              <a:cs typeface="Calibri"/>
            </a:endParaRPr>
          </a:p>
          <a:p>
            <a:pPr marL="247103" indent="-239118">
              <a:spcBef>
                <a:spcPts val="556"/>
              </a:spcBef>
              <a:buFont typeface="Arial"/>
              <a:buChar char="•"/>
              <a:tabLst>
                <a:tab pos="247103" algn="l"/>
                <a:tab pos="247523" algn="l"/>
              </a:tabLst>
            </a:pPr>
            <a:r>
              <a:rPr sz="2250" spc="-13" dirty="0">
                <a:solidFill>
                  <a:srgbClr val="800000"/>
                </a:solidFill>
                <a:latin typeface="Calibri"/>
                <a:cs typeface="Calibri"/>
              </a:rPr>
              <a:t>Install </a:t>
            </a:r>
            <a:r>
              <a:rPr sz="2250" spc="-10" dirty="0">
                <a:solidFill>
                  <a:srgbClr val="800000"/>
                </a:solidFill>
                <a:latin typeface="Calibri"/>
                <a:cs typeface="Calibri"/>
              </a:rPr>
              <a:t>rules</a:t>
            </a:r>
            <a:r>
              <a:rPr sz="2250" spc="-20" dirty="0">
                <a:solidFill>
                  <a:srgbClr val="800000"/>
                </a:solidFill>
                <a:latin typeface="Calibri"/>
                <a:cs typeface="Calibri"/>
              </a:rPr>
              <a:t> </a:t>
            </a:r>
            <a:r>
              <a:rPr sz="2250" spc="-17" dirty="0">
                <a:solidFill>
                  <a:srgbClr val="800000"/>
                </a:solidFill>
                <a:latin typeface="Calibri"/>
                <a:cs typeface="Calibri"/>
              </a:rPr>
              <a:t>to</a:t>
            </a:r>
            <a:r>
              <a:rPr sz="2250" spc="-20" dirty="0">
                <a:solidFill>
                  <a:srgbClr val="800000"/>
                </a:solidFill>
                <a:latin typeface="Calibri"/>
                <a:cs typeface="Calibri"/>
              </a:rPr>
              <a:t> </a:t>
            </a:r>
            <a:r>
              <a:rPr sz="2250" spc="-10" dirty="0">
                <a:solidFill>
                  <a:srgbClr val="800000"/>
                </a:solidFill>
                <a:latin typeface="Calibri"/>
                <a:cs typeface="Calibri"/>
              </a:rPr>
              <a:t>block</a:t>
            </a:r>
            <a:r>
              <a:rPr sz="2250" spc="-26" dirty="0">
                <a:solidFill>
                  <a:srgbClr val="800000"/>
                </a:solidFill>
                <a:latin typeface="Calibri"/>
                <a:cs typeface="Calibri"/>
              </a:rPr>
              <a:t> </a:t>
            </a:r>
            <a:r>
              <a:rPr sz="2250" spc="-7" dirty="0">
                <a:solidFill>
                  <a:srgbClr val="800000"/>
                </a:solidFill>
                <a:latin typeface="Calibri"/>
                <a:cs typeface="Calibri"/>
              </a:rPr>
              <a:t>or</a:t>
            </a:r>
            <a:r>
              <a:rPr sz="2250" spc="-17" dirty="0">
                <a:solidFill>
                  <a:srgbClr val="800000"/>
                </a:solidFill>
                <a:latin typeface="Calibri"/>
                <a:cs typeface="Calibri"/>
              </a:rPr>
              <a:t> </a:t>
            </a:r>
            <a:r>
              <a:rPr sz="2250" spc="-20" dirty="0">
                <a:solidFill>
                  <a:srgbClr val="800000"/>
                </a:solidFill>
                <a:latin typeface="Calibri"/>
                <a:cs typeface="Calibri"/>
              </a:rPr>
              <a:t>route</a:t>
            </a:r>
            <a:r>
              <a:rPr sz="2250" spc="-23" dirty="0">
                <a:solidFill>
                  <a:srgbClr val="800000"/>
                </a:solidFill>
                <a:latin typeface="Calibri"/>
                <a:cs typeface="Calibri"/>
              </a:rPr>
              <a:t> </a:t>
            </a:r>
            <a:r>
              <a:rPr sz="2250" spc="-20" dirty="0">
                <a:solidFill>
                  <a:srgbClr val="800000"/>
                </a:solidFill>
                <a:latin typeface="Calibri"/>
                <a:cs typeface="Calibri"/>
              </a:rPr>
              <a:t>traffic</a:t>
            </a:r>
            <a:endParaRPr sz="2250">
              <a:latin typeface="Calibri"/>
              <a:cs typeface="Calibri"/>
            </a:endParaRPr>
          </a:p>
        </p:txBody>
      </p:sp>
      <p:grpSp>
        <p:nvGrpSpPr>
          <p:cNvPr id="37" name="object 36">
            <a:extLst>
              <a:ext uri="{FF2B5EF4-FFF2-40B4-BE49-F238E27FC236}">
                <a16:creationId xmlns:a16="http://schemas.microsoft.com/office/drawing/2014/main" id="{C687D79A-5A51-4705-A197-DE8CFD1E788B}"/>
              </a:ext>
            </a:extLst>
          </p:cNvPr>
          <p:cNvGrpSpPr/>
          <p:nvPr/>
        </p:nvGrpSpPr>
        <p:grpSpPr>
          <a:xfrm>
            <a:off x="1949040" y="1002773"/>
            <a:ext cx="716896" cy="717317"/>
            <a:chOff x="1318938" y="1772187"/>
            <a:chExt cx="1083310" cy="1083945"/>
          </a:xfrm>
        </p:grpSpPr>
        <p:sp>
          <p:nvSpPr>
            <p:cNvPr id="38" name="object 37">
              <a:extLst>
                <a:ext uri="{FF2B5EF4-FFF2-40B4-BE49-F238E27FC236}">
                  <a16:creationId xmlns:a16="http://schemas.microsoft.com/office/drawing/2014/main" id="{5D84DCC1-D13E-4A09-9E4E-5FE024F6FC78}"/>
                </a:ext>
              </a:extLst>
            </p:cNvPr>
            <p:cNvSpPr/>
            <p:nvPr/>
          </p:nvSpPr>
          <p:spPr>
            <a:xfrm>
              <a:off x="1339002" y="1792251"/>
              <a:ext cx="1043305" cy="1043940"/>
            </a:xfrm>
            <a:custGeom>
              <a:avLst/>
              <a:gdLst/>
              <a:ahLst/>
              <a:cxnLst/>
              <a:rect l="l" t="t" r="r" b="b"/>
              <a:pathLst>
                <a:path w="1043305" h="1043939">
                  <a:moveTo>
                    <a:pt x="869064" y="0"/>
                  </a:moveTo>
                  <a:lnTo>
                    <a:pt x="173817" y="0"/>
                  </a:lnTo>
                  <a:lnTo>
                    <a:pt x="127609" y="6214"/>
                  </a:lnTo>
                  <a:lnTo>
                    <a:pt x="86088" y="23752"/>
                  </a:lnTo>
                  <a:lnTo>
                    <a:pt x="50909" y="50954"/>
                  </a:lnTo>
                  <a:lnTo>
                    <a:pt x="23731" y="86163"/>
                  </a:lnTo>
                  <a:lnTo>
                    <a:pt x="6208" y="127721"/>
                  </a:lnTo>
                  <a:lnTo>
                    <a:pt x="0" y="173969"/>
                  </a:lnTo>
                  <a:lnTo>
                    <a:pt x="0" y="869829"/>
                  </a:lnTo>
                  <a:lnTo>
                    <a:pt x="6208" y="916077"/>
                  </a:lnTo>
                  <a:lnTo>
                    <a:pt x="23731" y="957635"/>
                  </a:lnTo>
                  <a:lnTo>
                    <a:pt x="50909" y="992844"/>
                  </a:lnTo>
                  <a:lnTo>
                    <a:pt x="86088" y="1020047"/>
                  </a:lnTo>
                  <a:lnTo>
                    <a:pt x="127609" y="1037584"/>
                  </a:lnTo>
                  <a:lnTo>
                    <a:pt x="173817" y="1043799"/>
                  </a:lnTo>
                  <a:lnTo>
                    <a:pt x="869064" y="1043799"/>
                  </a:lnTo>
                  <a:lnTo>
                    <a:pt x="915272" y="1037584"/>
                  </a:lnTo>
                  <a:lnTo>
                    <a:pt x="956793" y="1020047"/>
                  </a:lnTo>
                  <a:lnTo>
                    <a:pt x="991972" y="992844"/>
                  </a:lnTo>
                  <a:lnTo>
                    <a:pt x="1019150" y="957635"/>
                  </a:lnTo>
                  <a:lnTo>
                    <a:pt x="1036673" y="916077"/>
                  </a:lnTo>
                  <a:lnTo>
                    <a:pt x="1042882" y="869829"/>
                  </a:lnTo>
                  <a:lnTo>
                    <a:pt x="1042882" y="173969"/>
                  </a:lnTo>
                  <a:lnTo>
                    <a:pt x="1036673" y="127721"/>
                  </a:lnTo>
                  <a:lnTo>
                    <a:pt x="1019150" y="86163"/>
                  </a:lnTo>
                  <a:lnTo>
                    <a:pt x="991972" y="50954"/>
                  </a:lnTo>
                  <a:lnTo>
                    <a:pt x="956793" y="23752"/>
                  </a:lnTo>
                  <a:lnTo>
                    <a:pt x="915272" y="6214"/>
                  </a:lnTo>
                  <a:lnTo>
                    <a:pt x="869064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 sz="927"/>
            </a:p>
          </p:txBody>
        </p:sp>
        <p:sp>
          <p:nvSpPr>
            <p:cNvPr id="39" name="object 38">
              <a:extLst>
                <a:ext uri="{FF2B5EF4-FFF2-40B4-BE49-F238E27FC236}">
                  <a16:creationId xmlns:a16="http://schemas.microsoft.com/office/drawing/2014/main" id="{14B9DAD7-263E-476F-A226-6405BB70CE54}"/>
                </a:ext>
              </a:extLst>
            </p:cNvPr>
            <p:cNvSpPr/>
            <p:nvPr/>
          </p:nvSpPr>
          <p:spPr>
            <a:xfrm>
              <a:off x="1339002" y="1792251"/>
              <a:ext cx="1043305" cy="1043940"/>
            </a:xfrm>
            <a:custGeom>
              <a:avLst/>
              <a:gdLst/>
              <a:ahLst/>
              <a:cxnLst/>
              <a:rect l="l" t="t" r="r" b="b"/>
              <a:pathLst>
                <a:path w="1043305" h="1043939">
                  <a:moveTo>
                    <a:pt x="0" y="173969"/>
                  </a:moveTo>
                  <a:lnTo>
                    <a:pt x="6208" y="127721"/>
                  </a:lnTo>
                  <a:lnTo>
                    <a:pt x="23731" y="86163"/>
                  </a:lnTo>
                  <a:lnTo>
                    <a:pt x="50909" y="50954"/>
                  </a:lnTo>
                  <a:lnTo>
                    <a:pt x="86088" y="23751"/>
                  </a:lnTo>
                  <a:lnTo>
                    <a:pt x="127609" y="6214"/>
                  </a:lnTo>
                  <a:lnTo>
                    <a:pt x="173817" y="0"/>
                  </a:lnTo>
                  <a:lnTo>
                    <a:pt x="869064" y="0"/>
                  </a:lnTo>
                  <a:lnTo>
                    <a:pt x="915272" y="6214"/>
                  </a:lnTo>
                  <a:lnTo>
                    <a:pt x="956793" y="23751"/>
                  </a:lnTo>
                  <a:lnTo>
                    <a:pt x="991971" y="50954"/>
                  </a:lnTo>
                  <a:lnTo>
                    <a:pt x="1019150" y="86163"/>
                  </a:lnTo>
                  <a:lnTo>
                    <a:pt x="1036672" y="127721"/>
                  </a:lnTo>
                  <a:lnTo>
                    <a:pt x="1042881" y="173969"/>
                  </a:lnTo>
                  <a:lnTo>
                    <a:pt x="1042881" y="869829"/>
                  </a:lnTo>
                  <a:lnTo>
                    <a:pt x="1036672" y="916077"/>
                  </a:lnTo>
                  <a:lnTo>
                    <a:pt x="1019150" y="957634"/>
                  </a:lnTo>
                  <a:lnTo>
                    <a:pt x="991971" y="992844"/>
                  </a:lnTo>
                  <a:lnTo>
                    <a:pt x="956793" y="1020046"/>
                  </a:lnTo>
                  <a:lnTo>
                    <a:pt x="915272" y="1037584"/>
                  </a:lnTo>
                  <a:lnTo>
                    <a:pt x="869064" y="1043798"/>
                  </a:lnTo>
                  <a:lnTo>
                    <a:pt x="173817" y="1043798"/>
                  </a:lnTo>
                  <a:lnTo>
                    <a:pt x="127609" y="1037584"/>
                  </a:lnTo>
                  <a:lnTo>
                    <a:pt x="86088" y="1020046"/>
                  </a:lnTo>
                  <a:lnTo>
                    <a:pt x="50909" y="992844"/>
                  </a:lnTo>
                  <a:lnTo>
                    <a:pt x="23731" y="957634"/>
                  </a:lnTo>
                  <a:lnTo>
                    <a:pt x="6208" y="916077"/>
                  </a:lnTo>
                  <a:lnTo>
                    <a:pt x="0" y="869829"/>
                  </a:lnTo>
                  <a:lnTo>
                    <a:pt x="0" y="173969"/>
                  </a:lnTo>
                  <a:close/>
                </a:path>
              </a:pathLst>
            </a:custGeom>
            <a:ln w="40128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sz="927"/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B2C52555-FF5C-4854-9962-7F5CAF25E4F3}"/>
              </a:ext>
            </a:extLst>
          </p:cNvPr>
          <p:cNvSpPr txBox="1"/>
          <p:nvPr/>
        </p:nvSpPr>
        <p:spPr>
          <a:xfrm>
            <a:off x="5690250" y="4896555"/>
            <a:ext cx="277351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b="1" dirty="0">
                <a:latin typeface="+mj-lt"/>
              </a:rPr>
              <a:t>Credits:</a:t>
            </a:r>
            <a:r>
              <a:rPr lang="en-US" sz="1000" dirty="0">
                <a:latin typeface="+mj-lt"/>
              </a:rPr>
              <a:t> Adapted from Jennifer Rexford, Princeton</a:t>
            </a:r>
            <a:endParaRPr lang="en-SG" sz="1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64439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5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23354CD-5A5F-42A2-B817-1FA1B4AF51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0A993-0AA1-412D-A37A-2D363295DE68}" type="slidenum">
              <a:rPr lang="en-SG" smtClean="0"/>
              <a:t>51</a:t>
            </a:fld>
            <a:endParaRPr lang="en-S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D1E4FD0-079C-4BED-9437-89073006B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spc="7" dirty="0"/>
              <a:t>Seamless</a:t>
            </a:r>
            <a:r>
              <a:rPr lang="en-SG" dirty="0"/>
              <a:t> </a:t>
            </a:r>
            <a:r>
              <a:rPr lang="en-SG" spc="3" dirty="0"/>
              <a:t>Mobility/Migration</a:t>
            </a:r>
            <a:endParaRPr lang="en-SG" dirty="0"/>
          </a:p>
        </p:txBody>
      </p:sp>
      <p:pic>
        <p:nvPicPr>
          <p:cNvPr id="6" name="object 3">
            <a:extLst>
              <a:ext uri="{FF2B5EF4-FFF2-40B4-BE49-F238E27FC236}">
                <a16:creationId xmlns:a16="http://schemas.microsoft.com/office/drawing/2014/main" id="{981E3F59-432F-4459-ADB7-022F7D1DAD40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0230" y="1825353"/>
            <a:ext cx="451247" cy="773993"/>
          </a:xfrm>
          <a:prstGeom prst="rect">
            <a:avLst/>
          </a:prstGeom>
        </p:spPr>
      </p:pic>
      <p:pic>
        <p:nvPicPr>
          <p:cNvPr id="7" name="object 4">
            <a:extLst>
              <a:ext uri="{FF2B5EF4-FFF2-40B4-BE49-F238E27FC236}">
                <a16:creationId xmlns:a16="http://schemas.microsoft.com/office/drawing/2014/main" id="{D9A4BF74-67DA-418A-B609-73E2100D7016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515478" y="3630601"/>
            <a:ext cx="700144" cy="960850"/>
          </a:xfrm>
          <a:prstGeom prst="rect">
            <a:avLst/>
          </a:prstGeom>
        </p:spPr>
      </p:pic>
      <p:pic>
        <p:nvPicPr>
          <p:cNvPr id="8" name="object 5">
            <a:extLst>
              <a:ext uri="{FF2B5EF4-FFF2-40B4-BE49-F238E27FC236}">
                <a16:creationId xmlns:a16="http://schemas.microsoft.com/office/drawing/2014/main" id="{B0CB28EB-C6C7-4DA4-B411-FFE34B714509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518298" y="2618030"/>
            <a:ext cx="4510143" cy="1817370"/>
          </a:xfrm>
          <a:prstGeom prst="rect">
            <a:avLst/>
          </a:prstGeom>
        </p:spPr>
      </p:pic>
      <p:pic>
        <p:nvPicPr>
          <p:cNvPr id="9" name="object 6">
            <a:extLst>
              <a:ext uri="{FF2B5EF4-FFF2-40B4-BE49-F238E27FC236}">
                <a16:creationId xmlns:a16="http://schemas.microsoft.com/office/drawing/2014/main" id="{8288F35B-59E0-4A16-83F8-229496F3E20C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547641" y="2630088"/>
            <a:ext cx="4451868" cy="1760771"/>
          </a:xfrm>
          <a:prstGeom prst="rect">
            <a:avLst/>
          </a:prstGeom>
        </p:spPr>
      </p:pic>
      <p:pic>
        <p:nvPicPr>
          <p:cNvPr id="10" name="object 7">
            <a:extLst>
              <a:ext uri="{FF2B5EF4-FFF2-40B4-BE49-F238E27FC236}">
                <a16:creationId xmlns:a16="http://schemas.microsoft.com/office/drawing/2014/main" id="{611A9A7B-1B5B-4423-AC8E-BAFEE9B0444A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149638" y="2860077"/>
            <a:ext cx="770516" cy="540571"/>
          </a:xfrm>
          <a:prstGeom prst="rect">
            <a:avLst/>
          </a:prstGeom>
        </p:spPr>
      </p:pic>
      <p:sp>
        <p:nvSpPr>
          <p:cNvPr id="11" name="object 8">
            <a:extLst>
              <a:ext uri="{FF2B5EF4-FFF2-40B4-BE49-F238E27FC236}">
                <a16:creationId xmlns:a16="http://schemas.microsoft.com/office/drawing/2014/main" id="{C216DD7D-6620-40FF-8837-D1E0C53CBD86}"/>
              </a:ext>
            </a:extLst>
          </p:cNvPr>
          <p:cNvSpPr/>
          <p:nvPr/>
        </p:nvSpPr>
        <p:spPr>
          <a:xfrm>
            <a:off x="3182868" y="2884503"/>
            <a:ext cx="699247" cy="465184"/>
          </a:xfrm>
          <a:custGeom>
            <a:avLst/>
            <a:gdLst/>
            <a:ahLst/>
            <a:cxnLst/>
            <a:rect l="l" t="t" r="r" b="b"/>
            <a:pathLst>
              <a:path w="1056639" h="702945">
                <a:moveTo>
                  <a:pt x="0" y="702556"/>
                </a:moveTo>
                <a:lnTo>
                  <a:pt x="1056251" y="0"/>
                </a:lnTo>
              </a:path>
            </a:pathLst>
          </a:custGeom>
          <a:ln w="26756">
            <a:solidFill>
              <a:srgbClr val="4F81BD"/>
            </a:solidFill>
          </a:ln>
        </p:spPr>
        <p:txBody>
          <a:bodyPr wrap="square" lIns="0" tIns="0" rIns="0" bIns="0" rtlCol="0"/>
          <a:lstStyle/>
          <a:p>
            <a:endParaRPr sz="927"/>
          </a:p>
        </p:txBody>
      </p:sp>
      <p:pic>
        <p:nvPicPr>
          <p:cNvPr id="12" name="object 9">
            <a:extLst>
              <a:ext uri="{FF2B5EF4-FFF2-40B4-BE49-F238E27FC236}">
                <a16:creationId xmlns:a16="http://schemas.microsoft.com/office/drawing/2014/main" id="{EE566DF9-E1D5-4D5E-A496-C5D972051396}"/>
              </a:ext>
            </a:extLst>
          </p:cNvPr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149638" y="3326018"/>
            <a:ext cx="1301003" cy="607135"/>
          </a:xfrm>
          <a:prstGeom prst="rect">
            <a:avLst/>
          </a:prstGeom>
        </p:spPr>
      </p:pic>
      <p:sp>
        <p:nvSpPr>
          <p:cNvPr id="13" name="object 10">
            <a:extLst>
              <a:ext uri="{FF2B5EF4-FFF2-40B4-BE49-F238E27FC236}">
                <a16:creationId xmlns:a16="http://schemas.microsoft.com/office/drawing/2014/main" id="{330FE67D-DCAB-4556-83AC-D38C2A238AE4}"/>
              </a:ext>
            </a:extLst>
          </p:cNvPr>
          <p:cNvSpPr/>
          <p:nvPr/>
        </p:nvSpPr>
        <p:spPr>
          <a:xfrm>
            <a:off x="3182868" y="3349431"/>
            <a:ext cx="1229986" cy="531579"/>
          </a:xfrm>
          <a:custGeom>
            <a:avLst/>
            <a:gdLst/>
            <a:ahLst/>
            <a:cxnLst/>
            <a:rect l="l" t="t" r="r" b="b"/>
            <a:pathLst>
              <a:path w="1858645" h="803275">
                <a:moveTo>
                  <a:pt x="0" y="0"/>
                </a:moveTo>
                <a:lnTo>
                  <a:pt x="1858468" y="802922"/>
                </a:lnTo>
              </a:path>
            </a:pathLst>
          </a:custGeom>
          <a:ln w="26760">
            <a:solidFill>
              <a:srgbClr val="4F81BD"/>
            </a:solidFill>
          </a:ln>
        </p:spPr>
        <p:txBody>
          <a:bodyPr wrap="square" lIns="0" tIns="0" rIns="0" bIns="0" rtlCol="0"/>
          <a:lstStyle/>
          <a:p>
            <a:endParaRPr sz="927"/>
          </a:p>
        </p:txBody>
      </p:sp>
      <p:pic>
        <p:nvPicPr>
          <p:cNvPr id="14" name="object 11">
            <a:extLst>
              <a:ext uri="{FF2B5EF4-FFF2-40B4-BE49-F238E27FC236}">
                <a16:creationId xmlns:a16="http://schemas.microsoft.com/office/drawing/2014/main" id="{7D794539-E4D2-42C7-AE38-1A7BFA2B5596}"/>
              </a:ext>
            </a:extLst>
          </p:cNvPr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4321548" y="2973032"/>
            <a:ext cx="288439" cy="812875"/>
          </a:xfrm>
          <a:prstGeom prst="rect">
            <a:avLst/>
          </a:prstGeom>
        </p:spPr>
      </p:pic>
      <p:sp>
        <p:nvSpPr>
          <p:cNvPr id="15" name="object 12">
            <a:extLst>
              <a:ext uri="{FF2B5EF4-FFF2-40B4-BE49-F238E27FC236}">
                <a16:creationId xmlns:a16="http://schemas.microsoft.com/office/drawing/2014/main" id="{2087DCB4-2F5A-4D39-BC0D-FC20EAE95634}"/>
              </a:ext>
            </a:extLst>
          </p:cNvPr>
          <p:cNvSpPr/>
          <p:nvPr/>
        </p:nvSpPr>
        <p:spPr>
          <a:xfrm>
            <a:off x="4359649" y="2990773"/>
            <a:ext cx="212632" cy="744211"/>
          </a:xfrm>
          <a:custGeom>
            <a:avLst/>
            <a:gdLst/>
            <a:ahLst/>
            <a:cxnLst/>
            <a:rect l="l" t="t" r="r" b="b"/>
            <a:pathLst>
              <a:path w="321310" h="1124585">
                <a:moveTo>
                  <a:pt x="0" y="0"/>
                </a:moveTo>
                <a:lnTo>
                  <a:pt x="320886" y="1124091"/>
                </a:lnTo>
              </a:path>
            </a:pathLst>
          </a:custGeom>
          <a:ln w="26742">
            <a:solidFill>
              <a:srgbClr val="4F81BD"/>
            </a:solidFill>
          </a:ln>
        </p:spPr>
        <p:txBody>
          <a:bodyPr wrap="square" lIns="0" tIns="0" rIns="0" bIns="0" rtlCol="0"/>
          <a:lstStyle/>
          <a:p>
            <a:endParaRPr sz="927"/>
          </a:p>
        </p:txBody>
      </p:sp>
      <p:pic>
        <p:nvPicPr>
          <p:cNvPr id="16" name="object 13">
            <a:extLst>
              <a:ext uri="{FF2B5EF4-FFF2-40B4-BE49-F238E27FC236}">
                <a16:creationId xmlns:a16="http://schemas.microsoft.com/office/drawing/2014/main" id="{66BF8741-F00B-498D-9286-BC9952227355}"/>
              </a:ext>
            </a:extLst>
          </p:cNvPr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4478879" y="2793514"/>
            <a:ext cx="1722568" cy="355002"/>
          </a:xfrm>
          <a:prstGeom prst="rect">
            <a:avLst/>
          </a:prstGeom>
        </p:spPr>
      </p:pic>
      <p:sp>
        <p:nvSpPr>
          <p:cNvPr id="17" name="object 14">
            <a:extLst>
              <a:ext uri="{FF2B5EF4-FFF2-40B4-BE49-F238E27FC236}">
                <a16:creationId xmlns:a16="http://schemas.microsoft.com/office/drawing/2014/main" id="{712D6970-1FAF-4508-8392-39615032BBE9}"/>
              </a:ext>
            </a:extLst>
          </p:cNvPr>
          <p:cNvSpPr/>
          <p:nvPr/>
        </p:nvSpPr>
        <p:spPr>
          <a:xfrm>
            <a:off x="4510065" y="2818085"/>
            <a:ext cx="1654829" cy="279027"/>
          </a:xfrm>
          <a:custGeom>
            <a:avLst/>
            <a:gdLst/>
            <a:ahLst/>
            <a:cxnLst/>
            <a:rect l="l" t="t" r="r" b="b"/>
            <a:pathLst>
              <a:path w="2500629" h="421639">
                <a:moveTo>
                  <a:pt x="0" y="0"/>
                </a:moveTo>
                <a:lnTo>
                  <a:pt x="2500241" y="421534"/>
                </a:lnTo>
              </a:path>
            </a:pathLst>
          </a:custGeom>
          <a:ln w="26763">
            <a:solidFill>
              <a:srgbClr val="4F81BD"/>
            </a:solidFill>
          </a:ln>
        </p:spPr>
        <p:txBody>
          <a:bodyPr wrap="square" lIns="0" tIns="0" rIns="0" bIns="0" rtlCol="0"/>
          <a:lstStyle/>
          <a:p>
            <a:endParaRPr sz="927"/>
          </a:p>
        </p:txBody>
      </p:sp>
      <p:pic>
        <p:nvPicPr>
          <p:cNvPr id="18" name="object 15">
            <a:extLst>
              <a:ext uri="{FF2B5EF4-FFF2-40B4-BE49-F238E27FC236}">
                <a16:creationId xmlns:a16="http://schemas.microsoft.com/office/drawing/2014/main" id="{904F3080-9109-4E0C-A0F7-4615ED30B3DE}"/>
              </a:ext>
            </a:extLst>
          </p:cNvPr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5061810" y="3285677"/>
            <a:ext cx="1194099" cy="645459"/>
          </a:xfrm>
          <a:prstGeom prst="rect">
            <a:avLst/>
          </a:prstGeom>
        </p:spPr>
      </p:pic>
      <p:sp>
        <p:nvSpPr>
          <p:cNvPr id="19" name="object 16">
            <a:extLst>
              <a:ext uri="{FF2B5EF4-FFF2-40B4-BE49-F238E27FC236}">
                <a16:creationId xmlns:a16="http://schemas.microsoft.com/office/drawing/2014/main" id="{C5F08BA7-832C-43A9-845C-2551E4564733}"/>
              </a:ext>
            </a:extLst>
          </p:cNvPr>
          <p:cNvSpPr/>
          <p:nvPr/>
        </p:nvSpPr>
        <p:spPr>
          <a:xfrm>
            <a:off x="5094031" y="3309580"/>
            <a:ext cx="1124090" cy="571500"/>
          </a:xfrm>
          <a:custGeom>
            <a:avLst/>
            <a:gdLst/>
            <a:ahLst/>
            <a:cxnLst/>
            <a:rect l="l" t="t" r="r" b="b"/>
            <a:pathLst>
              <a:path w="1698625" h="863600">
                <a:moveTo>
                  <a:pt x="0" y="863141"/>
                </a:moveTo>
                <a:lnTo>
                  <a:pt x="1698025" y="0"/>
                </a:lnTo>
              </a:path>
            </a:pathLst>
          </a:custGeom>
          <a:ln w="26759">
            <a:solidFill>
              <a:srgbClr val="4F81BD"/>
            </a:solidFill>
          </a:ln>
        </p:spPr>
        <p:txBody>
          <a:bodyPr wrap="square" lIns="0" tIns="0" rIns="0" bIns="0" rtlCol="0"/>
          <a:lstStyle/>
          <a:p>
            <a:endParaRPr sz="927"/>
          </a:p>
        </p:txBody>
      </p:sp>
      <p:sp>
        <p:nvSpPr>
          <p:cNvPr id="20" name="object 17">
            <a:extLst>
              <a:ext uri="{FF2B5EF4-FFF2-40B4-BE49-F238E27FC236}">
                <a16:creationId xmlns:a16="http://schemas.microsoft.com/office/drawing/2014/main" id="{E3967D31-33C0-42DD-8792-8596CB5C5F0D}"/>
              </a:ext>
            </a:extLst>
          </p:cNvPr>
          <p:cNvSpPr/>
          <p:nvPr/>
        </p:nvSpPr>
        <p:spPr>
          <a:xfrm>
            <a:off x="2501574" y="3413994"/>
            <a:ext cx="520653" cy="133630"/>
          </a:xfrm>
          <a:custGeom>
            <a:avLst/>
            <a:gdLst/>
            <a:ahLst/>
            <a:cxnLst/>
            <a:rect l="l" t="t" r="r" b="b"/>
            <a:pathLst>
              <a:path w="786764" h="201929">
                <a:moveTo>
                  <a:pt x="786616" y="0"/>
                </a:moveTo>
                <a:lnTo>
                  <a:pt x="0" y="0"/>
                </a:lnTo>
                <a:lnTo>
                  <a:pt x="0" y="201861"/>
                </a:lnTo>
                <a:lnTo>
                  <a:pt x="786616" y="201861"/>
                </a:lnTo>
                <a:lnTo>
                  <a:pt x="786616" y="0"/>
                </a:lnTo>
                <a:close/>
              </a:path>
            </a:pathLst>
          </a:custGeom>
          <a:solidFill>
            <a:srgbClr val="0096D5"/>
          </a:solidFill>
        </p:spPr>
        <p:txBody>
          <a:bodyPr wrap="square" lIns="0" tIns="0" rIns="0" bIns="0" rtlCol="0"/>
          <a:lstStyle/>
          <a:p>
            <a:endParaRPr sz="927"/>
          </a:p>
        </p:txBody>
      </p:sp>
      <p:sp>
        <p:nvSpPr>
          <p:cNvPr id="21" name="object 18">
            <a:extLst>
              <a:ext uri="{FF2B5EF4-FFF2-40B4-BE49-F238E27FC236}">
                <a16:creationId xmlns:a16="http://schemas.microsoft.com/office/drawing/2014/main" id="{2AD63965-3B27-4C51-B980-0F79288EF981}"/>
              </a:ext>
            </a:extLst>
          </p:cNvPr>
          <p:cNvSpPr/>
          <p:nvPr/>
        </p:nvSpPr>
        <p:spPr>
          <a:xfrm>
            <a:off x="2501574" y="3413994"/>
            <a:ext cx="520653" cy="133630"/>
          </a:xfrm>
          <a:custGeom>
            <a:avLst/>
            <a:gdLst/>
            <a:ahLst/>
            <a:cxnLst/>
            <a:rect l="l" t="t" r="r" b="b"/>
            <a:pathLst>
              <a:path w="786764" h="201929">
                <a:moveTo>
                  <a:pt x="0" y="201861"/>
                </a:moveTo>
                <a:lnTo>
                  <a:pt x="786616" y="201861"/>
                </a:lnTo>
                <a:lnTo>
                  <a:pt x="786616" y="0"/>
                </a:lnTo>
                <a:lnTo>
                  <a:pt x="0" y="0"/>
                </a:lnTo>
                <a:lnTo>
                  <a:pt x="0" y="201861"/>
                </a:lnTo>
                <a:close/>
              </a:path>
            </a:pathLst>
          </a:custGeom>
          <a:ln w="14191">
            <a:solidFill>
              <a:srgbClr val="AAE6FF"/>
            </a:solidFill>
          </a:ln>
        </p:spPr>
        <p:txBody>
          <a:bodyPr wrap="square" lIns="0" tIns="0" rIns="0" bIns="0" rtlCol="0"/>
          <a:lstStyle/>
          <a:p>
            <a:endParaRPr sz="927"/>
          </a:p>
        </p:txBody>
      </p:sp>
      <p:sp>
        <p:nvSpPr>
          <p:cNvPr id="22" name="object 19">
            <a:extLst>
              <a:ext uri="{FF2B5EF4-FFF2-40B4-BE49-F238E27FC236}">
                <a16:creationId xmlns:a16="http://schemas.microsoft.com/office/drawing/2014/main" id="{607F9317-654A-43EB-BE48-9E8A076CFC4C}"/>
              </a:ext>
            </a:extLst>
          </p:cNvPr>
          <p:cNvSpPr/>
          <p:nvPr/>
        </p:nvSpPr>
        <p:spPr>
          <a:xfrm>
            <a:off x="3022128" y="3256446"/>
            <a:ext cx="160944" cy="291213"/>
          </a:xfrm>
          <a:custGeom>
            <a:avLst/>
            <a:gdLst/>
            <a:ahLst/>
            <a:cxnLst/>
            <a:rect l="l" t="t" r="r" b="b"/>
            <a:pathLst>
              <a:path w="243205" h="440054">
                <a:moveTo>
                  <a:pt x="242895" y="0"/>
                </a:moveTo>
                <a:lnTo>
                  <a:pt x="0" y="238072"/>
                </a:lnTo>
                <a:lnTo>
                  <a:pt x="0" y="439934"/>
                </a:lnTo>
                <a:lnTo>
                  <a:pt x="242895" y="201860"/>
                </a:lnTo>
                <a:lnTo>
                  <a:pt x="242895" y="0"/>
                </a:lnTo>
                <a:close/>
              </a:path>
            </a:pathLst>
          </a:custGeom>
          <a:solidFill>
            <a:srgbClr val="005A80"/>
          </a:solidFill>
        </p:spPr>
        <p:txBody>
          <a:bodyPr wrap="square" lIns="0" tIns="0" rIns="0" bIns="0" rtlCol="0"/>
          <a:lstStyle/>
          <a:p>
            <a:endParaRPr sz="927"/>
          </a:p>
        </p:txBody>
      </p:sp>
      <p:sp>
        <p:nvSpPr>
          <p:cNvPr id="23" name="object 20">
            <a:extLst>
              <a:ext uri="{FF2B5EF4-FFF2-40B4-BE49-F238E27FC236}">
                <a16:creationId xmlns:a16="http://schemas.microsoft.com/office/drawing/2014/main" id="{2FBD6AC9-B141-4A7C-A4AC-03059EB735C2}"/>
              </a:ext>
            </a:extLst>
          </p:cNvPr>
          <p:cNvSpPr/>
          <p:nvPr/>
        </p:nvSpPr>
        <p:spPr>
          <a:xfrm>
            <a:off x="3022128" y="3256446"/>
            <a:ext cx="160944" cy="291213"/>
          </a:xfrm>
          <a:custGeom>
            <a:avLst/>
            <a:gdLst/>
            <a:ahLst/>
            <a:cxnLst/>
            <a:rect l="l" t="t" r="r" b="b"/>
            <a:pathLst>
              <a:path w="243205" h="440054">
                <a:moveTo>
                  <a:pt x="242894" y="0"/>
                </a:moveTo>
                <a:lnTo>
                  <a:pt x="0" y="238072"/>
                </a:lnTo>
                <a:lnTo>
                  <a:pt x="0" y="439933"/>
                </a:lnTo>
                <a:lnTo>
                  <a:pt x="242894" y="201860"/>
                </a:lnTo>
                <a:lnTo>
                  <a:pt x="242894" y="0"/>
                </a:lnTo>
                <a:close/>
              </a:path>
            </a:pathLst>
          </a:custGeom>
          <a:solidFill>
            <a:srgbClr val="005A80"/>
          </a:solidFill>
        </p:spPr>
        <p:txBody>
          <a:bodyPr wrap="square" lIns="0" tIns="0" rIns="0" bIns="0" rtlCol="0"/>
          <a:lstStyle/>
          <a:p>
            <a:endParaRPr sz="927"/>
          </a:p>
        </p:txBody>
      </p:sp>
      <p:sp>
        <p:nvSpPr>
          <p:cNvPr id="24" name="object 21">
            <a:extLst>
              <a:ext uri="{FF2B5EF4-FFF2-40B4-BE49-F238E27FC236}">
                <a16:creationId xmlns:a16="http://schemas.microsoft.com/office/drawing/2014/main" id="{F3896BF2-69CE-478D-9614-599856682D9E}"/>
              </a:ext>
            </a:extLst>
          </p:cNvPr>
          <p:cNvSpPr/>
          <p:nvPr/>
        </p:nvSpPr>
        <p:spPr>
          <a:xfrm>
            <a:off x="3022128" y="3256446"/>
            <a:ext cx="160944" cy="291213"/>
          </a:xfrm>
          <a:custGeom>
            <a:avLst/>
            <a:gdLst/>
            <a:ahLst/>
            <a:cxnLst/>
            <a:rect l="l" t="t" r="r" b="b"/>
            <a:pathLst>
              <a:path w="243205" h="440054">
                <a:moveTo>
                  <a:pt x="0" y="439933"/>
                </a:moveTo>
                <a:lnTo>
                  <a:pt x="0" y="238072"/>
                </a:lnTo>
                <a:lnTo>
                  <a:pt x="17678" y="220745"/>
                </a:lnTo>
                <a:lnTo>
                  <a:pt x="242894" y="0"/>
                </a:lnTo>
                <a:lnTo>
                  <a:pt x="242894" y="201860"/>
                </a:lnTo>
                <a:lnTo>
                  <a:pt x="130733" y="311795"/>
                </a:lnTo>
                <a:lnTo>
                  <a:pt x="0" y="439933"/>
                </a:lnTo>
              </a:path>
            </a:pathLst>
          </a:custGeom>
          <a:ln w="14197">
            <a:solidFill>
              <a:srgbClr val="AAE6FF"/>
            </a:solidFill>
          </a:ln>
        </p:spPr>
        <p:txBody>
          <a:bodyPr wrap="square" lIns="0" tIns="0" rIns="0" bIns="0" rtlCol="0"/>
          <a:lstStyle/>
          <a:p>
            <a:endParaRPr sz="927"/>
          </a:p>
        </p:txBody>
      </p:sp>
      <p:sp>
        <p:nvSpPr>
          <p:cNvPr id="25" name="object 22">
            <a:extLst>
              <a:ext uri="{FF2B5EF4-FFF2-40B4-BE49-F238E27FC236}">
                <a16:creationId xmlns:a16="http://schemas.microsoft.com/office/drawing/2014/main" id="{FDDA0951-7478-4D5B-A431-AC2A638771F2}"/>
              </a:ext>
            </a:extLst>
          </p:cNvPr>
          <p:cNvSpPr/>
          <p:nvPr/>
        </p:nvSpPr>
        <p:spPr>
          <a:xfrm>
            <a:off x="2501574" y="3256446"/>
            <a:ext cx="681597" cy="157583"/>
          </a:xfrm>
          <a:custGeom>
            <a:avLst/>
            <a:gdLst/>
            <a:ahLst/>
            <a:cxnLst/>
            <a:rect l="l" t="t" r="r" b="b"/>
            <a:pathLst>
              <a:path w="1029969" h="238125">
                <a:moveTo>
                  <a:pt x="1029511" y="0"/>
                </a:moveTo>
                <a:lnTo>
                  <a:pt x="243112" y="0"/>
                </a:lnTo>
                <a:lnTo>
                  <a:pt x="0" y="238072"/>
                </a:lnTo>
                <a:lnTo>
                  <a:pt x="786616" y="238072"/>
                </a:lnTo>
                <a:lnTo>
                  <a:pt x="1029511" y="0"/>
                </a:lnTo>
                <a:close/>
              </a:path>
            </a:pathLst>
          </a:custGeom>
          <a:solidFill>
            <a:srgbClr val="00B4FF"/>
          </a:solidFill>
        </p:spPr>
        <p:txBody>
          <a:bodyPr wrap="square" lIns="0" tIns="0" rIns="0" bIns="0" rtlCol="0"/>
          <a:lstStyle/>
          <a:p>
            <a:endParaRPr sz="927"/>
          </a:p>
        </p:txBody>
      </p:sp>
      <p:sp>
        <p:nvSpPr>
          <p:cNvPr id="26" name="object 23">
            <a:extLst>
              <a:ext uri="{FF2B5EF4-FFF2-40B4-BE49-F238E27FC236}">
                <a16:creationId xmlns:a16="http://schemas.microsoft.com/office/drawing/2014/main" id="{F81F3A58-80BD-4DC5-B64C-ACB2B250EAF3}"/>
              </a:ext>
            </a:extLst>
          </p:cNvPr>
          <p:cNvSpPr/>
          <p:nvPr/>
        </p:nvSpPr>
        <p:spPr>
          <a:xfrm>
            <a:off x="2501574" y="3256446"/>
            <a:ext cx="681597" cy="157583"/>
          </a:xfrm>
          <a:custGeom>
            <a:avLst/>
            <a:gdLst/>
            <a:ahLst/>
            <a:cxnLst/>
            <a:rect l="l" t="t" r="r" b="b"/>
            <a:pathLst>
              <a:path w="1029969" h="238125">
                <a:moveTo>
                  <a:pt x="1029510" y="0"/>
                </a:moveTo>
                <a:lnTo>
                  <a:pt x="243111" y="0"/>
                </a:lnTo>
                <a:lnTo>
                  <a:pt x="0" y="238072"/>
                </a:lnTo>
                <a:lnTo>
                  <a:pt x="786616" y="238072"/>
                </a:lnTo>
                <a:lnTo>
                  <a:pt x="1029510" y="0"/>
                </a:lnTo>
                <a:close/>
              </a:path>
            </a:pathLst>
          </a:custGeom>
          <a:solidFill>
            <a:srgbClr val="00B4FF"/>
          </a:solidFill>
        </p:spPr>
        <p:txBody>
          <a:bodyPr wrap="square" lIns="0" tIns="0" rIns="0" bIns="0" rtlCol="0"/>
          <a:lstStyle/>
          <a:p>
            <a:endParaRPr sz="927"/>
          </a:p>
        </p:txBody>
      </p:sp>
      <p:sp>
        <p:nvSpPr>
          <p:cNvPr id="27" name="object 24">
            <a:extLst>
              <a:ext uri="{FF2B5EF4-FFF2-40B4-BE49-F238E27FC236}">
                <a16:creationId xmlns:a16="http://schemas.microsoft.com/office/drawing/2014/main" id="{B4193438-F646-4B95-AE6F-2D7E3111CC11}"/>
              </a:ext>
            </a:extLst>
          </p:cNvPr>
          <p:cNvSpPr/>
          <p:nvPr/>
        </p:nvSpPr>
        <p:spPr>
          <a:xfrm>
            <a:off x="2501574" y="3256446"/>
            <a:ext cx="681597" cy="157583"/>
          </a:xfrm>
          <a:custGeom>
            <a:avLst/>
            <a:gdLst/>
            <a:ahLst/>
            <a:cxnLst/>
            <a:rect l="l" t="t" r="r" b="b"/>
            <a:pathLst>
              <a:path w="1029969" h="238125">
                <a:moveTo>
                  <a:pt x="0" y="238072"/>
                </a:moveTo>
                <a:lnTo>
                  <a:pt x="786616" y="238072"/>
                </a:lnTo>
                <a:lnTo>
                  <a:pt x="804294" y="220745"/>
                </a:lnTo>
                <a:lnTo>
                  <a:pt x="1029510" y="0"/>
                </a:lnTo>
                <a:lnTo>
                  <a:pt x="243111" y="0"/>
                </a:lnTo>
                <a:lnTo>
                  <a:pt x="86422" y="153441"/>
                </a:lnTo>
                <a:lnTo>
                  <a:pt x="0" y="238072"/>
                </a:lnTo>
              </a:path>
            </a:pathLst>
          </a:custGeom>
          <a:ln w="14191">
            <a:solidFill>
              <a:srgbClr val="AAE6FF"/>
            </a:solidFill>
          </a:ln>
        </p:spPr>
        <p:txBody>
          <a:bodyPr wrap="square" lIns="0" tIns="0" rIns="0" bIns="0" rtlCol="0"/>
          <a:lstStyle/>
          <a:p>
            <a:endParaRPr sz="927"/>
          </a:p>
        </p:txBody>
      </p:sp>
      <p:sp>
        <p:nvSpPr>
          <p:cNvPr id="28" name="object 25">
            <a:extLst>
              <a:ext uri="{FF2B5EF4-FFF2-40B4-BE49-F238E27FC236}">
                <a16:creationId xmlns:a16="http://schemas.microsoft.com/office/drawing/2014/main" id="{FA24B7E2-898B-4A7A-8981-45668ACFE39D}"/>
              </a:ext>
            </a:extLst>
          </p:cNvPr>
          <p:cNvSpPr/>
          <p:nvPr/>
        </p:nvSpPr>
        <p:spPr>
          <a:xfrm>
            <a:off x="2577389" y="3261135"/>
            <a:ext cx="520653" cy="138673"/>
          </a:xfrm>
          <a:custGeom>
            <a:avLst/>
            <a:gdLst/>
            <a:ahLst/>
            <a:cxnLst/>
            <a:rect l="l" t="t" r="r" b="b"/>
            <a:pathLst>
              <a:path w="786764" h="209550">
                <a:moveTo>
                  <a:pt x="335902" y="165900"/>
                </a:moveTo>
                <a:lnTo>
                  <a:pt x="128536" y="165900"/>
                </a:lnTo>
                <a:lnTo>
                  <a:pt x="164274" y="129933"/>
                </a:lnTo>
                <a:lnTo>
                  <a:pt x="0" y="173240"/>
                </a:lnTo>
                <a:lnTo>
                  <a:pt x="85686" y="209207"/>
                </a:lnTo>
                <a:lnTo>
                  <a:pt x="99885" y="194779"/>
                </a:lnTo>
                <a:lnTo>
                  <a:pt x="307263" y="194779"/>
                </a:lnTo>
                <a:lnTo>
                  <a:pt x="335902" y="165900"/>
                </a:lnTo>
                <a:close/>
              </a:path>
              <a:path w="786764" h="209550">
                <a:moveTo>
                  <a:pt x="428929" y="65100"/>
                </a:moveTo>
                <a:lnTo>
                  <a:pt x="228676" y="65100"/>
                </a:lnTo>
                <a:lnTo>
                  <a:pt x="264414" y="28879"/>
                </a:lnTo>
                <a:lnTo>
                  <a:pt x="92786" y="79527"/>
                </a:lnTo>
                <a:lnTo>
                  <a:pt x="185826" y="115506"/>
                </a:lnTo>
                <a:lnTo>
                  <a:pt x="200025" y="93967"/>
                </a:lnTo>
                <a:lnTo>
                  <a:pt x="400291" y="93967"/>
                </a:lnTo>
                <a:lnTo>
                  <a:pt x="428929" y="65100"/>
                </a:lnTo>
                <a:close/>
              </a:path>
              <a:path w="786764" h="209550">
                <a:moveTo>
                  <a:pt x="686244" y="137033"/>
                </a:moveTo>
                <a:lnTo>
                  <a:pt x="600557" y="101066"/>
                </a:lnTo>
                <a:lnTo>
                  <a:pt x="579018" y="115506"/>
                </a:lnTo>
                <a:lnTo>
                  <a:pt x="378739" y="115506"/>
                </a:lnTo>
                <a:lnTo>
                  <a:pt x="350100" y="144373"/>
                </a:lnTo>
                <a:lnTo>
                  <a:pt x="550367" y="144373"/>
                </a:lnTo>
                <a:lnTo>
                  <a:pt x="521728" y="180340"/>
                </a:lnTo>
                <a:lnTo>
                  <a:pt x="686244" y="137033"/>
                </a:lnTo>
                <a:close/>
              </a:path>
              <a:path w="786764" h="209550">
                <a:moveTo>
                  <a:pt x="786371" y="36220"/>
                </a:moveTo>
                <a:lnTo>
                  <a:pt x="693343" y="0"/>
                </a:lnTo>
                <a:lnTo>
                  <a:pt x="679145" y="21793"/>
                </a:lnTo>
                <a:lnTo>
                  <a:pt x="478878" y="21793"/>
                </a:lnTo>
                <a:lnTo>
                  <a:pt x="450227" y="50660"/>
                </a:lnTo>
                <a:lnTo>
                  <a:pt x="650506" y="50660"/>
                </a:lnTo>
                <a:lnTo>
                  <a:pt x="614756" y="86626"/>
                </a:lnTo>
                <a:lnTo>
                  <a:pt x="786371" y="362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927"/>
          </a:p>
        </p:txBody>
      </p:sp>
      <p:sp>
        <p:nvSpPr>
          <p:cNvPr id="29" name="object 26">
            <a:extLst>
              <a:ext uri="{FF2B5EF4-FFF2-40B4-BE49-F238E27FC236}">
                <a16:creationId xmlns:a16="http://schemas.microsoft.com/office/drawing/2014/main" id="{BAFED87E-8E5F-41C0-8912-6B2A7A11AF67}"/>
              </a:ext>
            </a:extLst>
          </p:cNvPr>
          <p:cNvSpPr/>
          <p:nvPr/>
        </p:nvSpPr>
        <p:spPr>
          <a:xfrm>
            <a:off x="2582096" y="3266002"/>
            <a:ext cx="520653" cy="138673"/>
          </a:xfrm>
          <a:custGeom>
            <a:avLst/>
            <a:gdLst/>
            <a:ahLst/>
            <a:cxnLst/>
            <a:rect l="l" t="t" r="r" b="b"/>
            <a:pathLst>
              <a:path w="786764" h="209550">
                <a:moveTo>
                  <a:pt x="335889" y="165887"/>
                </a:moveTo>
                <a:lnTo>
                  <a:pt x="128524" y="165887"/>
                </a:lnTo>
                <a:lnTo>
                  <a:pt x="164274" y="129679"/>
                </a:lnTo>
                <a:lnTo>
                  <a:pt x="0" y="172986"/>
                </a:lnTo>
                <a:lnTo>
                  <a:pt x="85674" y="209194"/>
                </a:lnTo>
                <a:lnTo>
                  <a:pt x="100126" y="194767"/>
                </a:lnTo>
                <a:lnTo>
                  <a:pt x="307238" y="194767"/>
                </a:lnTo>
                <a:lnTo>
                  <a:pt x="335889" y="165887"/>
                </a:lnTo>
                <a:close/>
              </a:path>
              <a:path w="786764" h="209550">
                <a:moveTo>
                  <a:pt x="428917" y="64833"/>
                </a:moveTo>
                <a:lnTo>
                  <a:pt x="228663" y="64833"/>
                </a:lnTo>
                <a:lnTo>
                  <a:pt x="264401" y="28867"/>
                </a:lnTo>
                <a:lnTo>
                  <a:pt x="92773" y="79273"/>
                </a:lnTo>
                <a:lnTo>
                  <a:pt x="185813" y="115239"/>
                </a:lnTo>
                <a:lnTo>
                  <a:pt x="200012" y="93713"/>
                </a:lnTo>
                <a:lnTo>
                  <a:pt x="400278" y="93713"/>
                </a:lnTo>
                <a:lnTo>
                  <a:pt x="428917" y="64833"/>
                </a:lnTo>
                <a:close/>
              </a:path>
              <a:path w="786764" h="209550">
                <a:moveTo>
                  <a:pt x="686231" y="137020"/>
                </a:moveTo>
                <a:lnTo>
                  <a:pt x="600544" y="101053"/>
                </a:lnTo>
                <a:lnTo>
                  <a:pt x="579005" y="115239"/>
                </a:lnTo>
                <a:lnTo>
                  <a:pt x="378726" y="115239"/>
                </a:lnTo>
                <a:lnTo>
                  <a:pt x="350342" y="144119"/>
                </a:lnTo>
                <a:lnTo>
                  <a:pt x="550354" y="144119"/>
                </a:lnTo>
                <a:lnTo>
                  <a:pt x="521957" y="180327"/>
                </a:lnTo>
                <a:lnTo>
                  <a:pt x="686231" y="137020"/>
                </a:lnTo>
                <a:close/>
              </a:path>
              <a:path w="786764" h="209550">
                <a:moveTo>
                  <a:pt x="786358" y="35966"/>
                </a:moveTo>
                <a:lnTo>
                  <a:pt x="693331" y="0"/>
                </a:lnTo>
                <a:lnTo>
                  <a:pt x="679132" y="21526"/>
                </a:lnTo>
                <a:lnTo>
                  <a:pt x="478866" y="21526"/>
                </a:lnTo>
                <a:lnTo>
                  <a:pt x="450469" y="50406"/>
                </a:lnTo>
                <a:lnTo>
                  <a:pt x="650481" y="50406"/>
                </a:lnTo>
                <a:lnTo>
                  <a:pt x="614743" y="86614"/>
                </a:lnTo>
                <a:lnTo>
                  <a:pt x="786358" y="3596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927"/>
          </a:p>
        </p:txBody>
      </p:sp>
      <p:pic>
        <p:nvPicPr>
          <p:cNvPr id="30" name="object 27">
            <a:extLst>
              <a:ext uri="{FF2B5EF4-FFF2-40B4-BE49-F238E27FC236}">
                <a16:creationId xmlns:a16="http://schemas.microsoft.com/office/drawing/2014/main" id="{3C046932-6057-4C9F-BD2F-6399BDD7CD6B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62749" y="3578795"/>
            <a:ext cx="451247" cy="773993"/>
          </a:xfrm>
          <a:prstGeom prst="rect">
            <a:avLst/>
          </a:prstGeom>
        </p:spPr>
      </p:pic>
      <p:pic>
        <p:nvPicPr>
          <p:cNvPr id="31" name="object 28">
            <a:extLst>
              <a:ext uri="{FF2B5EF4-FFF2-40B4-BE49-F238E27FC236}">
                <a16:creationId xmlns:a16="http://schemas.microsoft.com/office/drawing/2014/main" id="{9B233B59-5B07-422C-9446-3285C5B0B86B}"/>
              </a:ext>
            </a:extLst>
          </p:cNvPr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2201620" y="3507553"/>
            <a:ext cx="655543" cy="643441"/>
          </a:xfrm>
          <a:prstGeom prst="rect">
            <a:avLst/>
          </a:prstGeom>
        </p:spPr>
      </p:pic>
      <p:sp>
        <p:nvSpPr>
          <p:cNvPr id="32" name="object 29">
            <a:extLst>
              <a:ext uri="{FF2B5EF4-FFF2-40B4-BE49-F238E27FC236}">
                <a16:creationId xmlns:a16="http://schemas.microsoft.com/office/drawing/2014/main" id="{E4A8300B-D446-48C3-A09B-BD771595BD71}"/>
              </a:ext>
            </a:extLst>
          </p:cNvPr>
          <p:cNvSpPr/>
          <p:nvPr/>
        </p:nvSpPr>
        <p:spPr>
          <a:xfrm>
            <a:off x="2236135" y="3530973"/>
            <a:ext cx="584107" cy="571500"/>
          </a:xfrm>
          <a:custGeom>
            <a:avLst/>
            <a:gdLst/>
            <a:ahLst/>
            <a:cxnLst/>
            <a:rect l="l" t="t" r="r" b="b"/>
            <a:pathLst>
              <a:path w="882650" h="863600">
                <a:moveTo>
                  <a:pt x="0" y="863141"/>
                </a:moveTo>
                <a:lnTo>
                  <a:pt x="882438" y="0"/>
                </a:lnTo>
              </a:path>
            </a:pathLst>
          </a:custGeom>
          <a:ln w="26752">
            <a:solidFill>
              <a:srgbClr val="4F81BD"/>
            </a:solidFill>
          </a:ln>
        </p:spPr>
        <p:txBody>
          <a:bodyPr wrap="square" lIns="0" tIns="0" rIns="0" bIns="0" rtlCol="0"/>
          <a:lstStyle/>
          <a:p>
            <a:endParaRPr sz="927"/>
          </a:p>
        </p:txBody>
      </p:sp>
      <p:pic>
        <p:nvPicPr>
          <p:cNvPr id="33" name="object 30">
            <a:extLst>
              <a:ext uri="{FF2B5EF4-FFF2-40B4-BE49-F238E27FC236}">
                <a16:creationId xmlns:a16="http://schemas.microsoft.com/office/drawing/2014/main" id="{5053E788-B81D-4EBD-A3A7-CD99C46B474D}"/>
              </a:ext>
            </a:extLst>
          </p:cNvPr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6340624" y="3299796"/>
            <a:ext cx="552673" cy="1093246"/>
          </a:xfrm>
          <a:prstGeom prst="rect">
            <a:avLst/>
          </a:prstGeom>
        </p:spPr>
      </p:pic>
      <p:sp>
        <p:nvSpPr>
          <p:cNvPr id="34" name="object 31">
            <a:extLst>
              <a:ext uri="{FF2B5EF4-FFF2-40B4-BE49-F238E27FC236}">
                <a16:creationId xmlns:a16="http://schemas.microsoft.com/office/drawing/2014/main" id="{28E2A325-A562-4576-AC92-4054784D1F20}"/>
              </a:ext>
            </a:extLst>
          </p:cNvPr>
          <p:cNvSpPr/>
          <p:nvPr/>
        </p:nvSpPr>
        <p:spPr>
          <a:xfrm>
            <a:off x="6376988" y="3318436"/>
            <a:ext cx="477791" cy="1023237"/>
          </a:xfrm>
          <a:custGeom>
            <a:avLst/>
            <a:gdLst/>
            <a:ahLst/>
            <a:cxnLst/>
            <a:rect l="l" t="t" r="r" b="b"/>
            <a:pathLst>
              <a:path w="721995" h="1546225">
                <a:moveTo>
                  <a:pt x="0" y="0"/>
                </a:moveTo>
                <a:lnTo>
                  <a:pt x="721994" y="1545625"/>
                </a:lnTo>
              </a:path>
            </a:pathLst>
          </a:custGeom>
          <a:ln w="26759">
            <a:solidFill>
              <a:srgbClr val="4F81BD"/>
            </a:solidFill>
          </a:ln>
        </p:spPr>
        <p:txBody>
          <a:bodyPr wrap="square" lIns="0" tIns="0" rIns="0" bIns="0" rtlCol="0"/>
          <a:lstStyle/>
          <a:p>
            <a:endParaRPr sz="927"/>
          </a:p>
        </p:txBody>
      </p:sp>
      <p:sp>
        <p:nvSpPr>
          <p:cNvPr id="35" name="object 32">
            <a:extLst>
              <a:ext uri="{FF2B5EF4-FFF2-40B4-BE49-F238E27FC236}">
                <a16:creationId xmlns:a16="http://schemas.microsoft.com/office/drawing/2014/main" id="{C220BB26-5326-4CE2-AA20-28EEAB50B254}"/>
              </a:ext>
            </a:extLst>
          </p:cNvPr>
          <p:cNvSpPr/>
          <p:nvPr/>
        </p:nvSpPr>
        <p:spPr>
          <a:xfrm>
            <a:off x="2446273" y="3507516"/>
            <a:ext cx="4211030" cy="708492"/>
          </a:xfrm>
          <a:custGeom>
            <a:avLst/>
            <a:gdLst/>
            <a:ahLst/>
            <a:cxnLst/>
            <a:rect l="l" t="t" r="r" b="b"/>
            <a:pathLst>
              <a:path w="6363334" h="1070609">
                <a:moveTo>
                  <a:pt x="1355468" y="81280"/>
                </a:moveTo>
                <a:lnTo>
                  <a:pt x="1102602" y="81280"/>
                </a:lnTo>
                <a:lnTo>
                  <a:pt x="1155404" y="82550"/>
                </a:lnTo>
                <a:lnTo>
                  <a:pt x="1209401" y="87630"/>
                </a:lnTo>
                <a:lnTo>
                  <a:pt x="1266029" y="97790"/>
                </a:lnTo>
                <a:lnTo>
                  <a:pt x="1325162" y="113030"/>
                </a:lnTo>
                <a:lnTo>
                  <a:pt x="1386876" y="133350"/>
                </a:lnTo>
                <a:lnTo>
                  <a:pt x="1450472" y="156210"/>
                </a:lnTo>
                <a:lnTo>
                  <a:pt x="1516091" y="184150"/>
                </a:lnTo>
                <a:lnTo>
                  <a:pt x="1583582" y="214630"/>
                </a:lnTo>
                <a:lnTo>
                  <a:pt x="1652795" y="248920"/>
                </a:lnTo>
                <a:lnTo>
                  <a:pt x="1795830" y="323850"/>
                </a:lnTo>
                <a:lnTo>
                  <a:pt x="1944103" y="407670"/>
                </a:lnTo>
                <a:lnTo>
                  <a:pt x="2409934" y="679450"/>
                </a:lnTo>
                <a:lnTo>
                  <a:pt x="2489393" y="723900"/>
                </a:lnTo>
                <a:lnTo>
                  <a:pt x="2568971" y="767080"/>
                </a:lnTo>
                <a:lnTo>
                  <a:pt x="2648605" y="808990"/>
                </a:lnTo>
                <a:lnTo>
                  <a:pt x="2728173" y="848360"/>
                </a:lnTo>
                <a:lnTo>
                  <a:pt x="2807561" y="886460"/>
                </a:lnTo>
                <a:lnTo>
                  <a:pt x="2886649" y="922020"/>
                </a:lnTo>
                <a:lnTo>
                  <a:pt x="2965325" y="955040"/>
                </a:lnTo>
                <a:lnTo>
                  <a:pt x="3043476" y="984250"/>
                </a:lnTo>
                <a:lnTo>
                  <a:pt x="3120989" y="1009650"/>
                </a:lnTo>
                <a:lnTo>
                  <a:pt x="3197755" y="1031240"/>
                </a:lnTo>
                <a:lnTo>
                  <a:pt x="3273931" y="1049020"/>
                </a:lnTo>
                <a:lnTo>
                  <a:pt x="3348918" y="1061720"/>
                </a:lnTo>
                <a:lnTo>
                  <a:pt x="3422832" y="1069340"/>
                </a:lnTo>
                <a:lnTo>
                  <a:pt x="3459351" y="1070610"/>
                </a:lnTo>
                <a:lnTo>
                  <a:pt x="3531768" y="1070610"/>
                </a:lnTo>
                <a:lnTo>
                  <a:pt x="3604931" y="1064260"/>
                </a:lnTo>
                <a:lnTo>
                  <a:pt x="3678904" y="1051560"/>
                </a:lnTo>
                <a:lnTo>
                  <a:pt x="3753566" y="1035050"/>
                </a:lnTo>
                <a:lnTo>
                  <a:pt x="3767648" y="1031240"/>
                </a:lnTo>
                <a:lnTo>
                  <a:pt x="3461318" y="1031240"/>
                </a:lnTo>
                <a:lnTo>
                  <a:pt x="3390808" y="1026160"/>
                </a:lnTo>
                <a:lnTo>
                  <a:pt x="3318832" y="1016000"/>
                </a:lnTo>
                <a:lnTo>
                  <a:pt x="3245526" y="1002030"/>
                </a:lnTo>
                <a:lnTo>
                  <a:pt x="3133571" y="971550"/>
                </a:lnTo>
                <a:lnTo>
                  <a:pt x="3057514" y="946150"/>
                </a:lnTo>
                <a:lnTo>
                  <a:pt x="2980613" y="916940"/>
                </a:lnTo>
                <a:lnTo>
                  <a:pt x="2903005" y="885190"/>
                </a:lnTo>
                <a:lnTo>
                  <a:pt x="2824822" y="850900"/>
                </a:lnTo>
                <a:lnTo>
                  <a:pt x="2746201" y="812800"/>
                </a:lnTo>
                <a:lnTo>
                  <a:pt x="2667269" y="773430"/>
                </a:lnTo>
                <a:lnTo>
                  <a:pt x="2588157" y="731520"/>
                </a:lnTo>
                <a:lnTo>
                  <a:pt x="2508994" y="688340"/>
                </a:lnTo>
                <a:lnTo>
                  <a:pt x="2429963" y="643890"/>
                </a:lnTo>
                <a:lnTo>
                  <a:pt x="2272474" y="553720"/>
                </a:lnTo>
                <a:lnTo>
                  <a:pt x="2039989" y="416560"/>
                </a:lnTo>
                <a:lnTo>
                  <a:pt x="1814852" y="288290"/>
                </a:lnTo>
                <a:lnTo>
                  <a:pt x="1670408" y="212090"/>
                </a:lnTo>
                <a:lnTo>
                  <a:pt x="1600215" y="177800"/>
                </a:lnTo>
                <a:lnTo>
                  <a:pt x="1531519" y="147320"/>
                </a:lnTo>
                <a:lnTo>
                  <a:pt x="1464417" y="119380"/>
                </a:lnTo>
                <a:lnTo>
                  <a:pt x="1399007" y="95250"/>
                </a:lnTo>
                <a:lnTo>
                  <a:pt x="1355468" y="81280"/>
                </a:lnTo>
                <a:close/>
              </a:path>
              <a:path w="6363334" h="1070609">
                <a:moveTo>
                  <a:pt x="5667587" y="0"/>
                </a:moveTo>
                <a:lnTo>
                  <a:pt x="5619929" y="3810"/>
                </a:lnTo>
                <a:lnTo>
                  <a:pt x="5544275" y="20320"/>
                </a:lnTo>
                <a:lnTo>
                  <a:pt x="5491123" y="36830"/>
                </a:lnTo>
                <a:lnTo>
                  <a:pt x="5407259" y="71120"/>
                </a:lnTo>
                <a:lnTo>
                  <a:pt x="5348983" y="99060"/>
                </a:lnTo>
                <a:lnTo>
                  <a:pt x="5288766" y="130810"/>
                </a:lnTo>
                <a:lnTo>
                  <a:pt x="5226710" y="165100"/>
                </a:lnTo>
                <a:lnTo>
                  <a:pt x="5162917" y="203200"/>
                </a:lnTo>
                <a:lnTo>
                  <a:pt x="5030562" y="285750"/>
                </a:lnTo>
                <a:lnTo>
                  <a:pt x="4677425" y="518160"/>
                </a:lnTo>
                <a:lnTo>
                  <a:pt x="4529721" y="613410"/>
                </a:lnTo>
                <a:lnTo>
                  <a:pt x="4455044" y="660400"/>
                </a:lnTo>
                <a:lnTo>
                  <a:pt x="4379965" y="706120"/>
                </a:lnTo>
                <a:lnTo>
                  <a:pt x="4304615" y="750570"/>
                </a:lnTo>
                <a:lnTo>
                  <a:pt x="4229124" y="792480"/>
                </a:lnTo>
                <a:lnTo>
                  <a:pt x="4153626" y="831850"/>
                </a:lnTo>
                <a:lnTo>
                  <a:pt x="4078257" y="869950"/>
                </a:lnTo>
                <a:lnTo>
                  <a:pt x="4003150" y="904240"/>
                </a:lnTo>
                <a:lnTo>
                  <a:pt x="3928445" y="934720"/>
                </a:lnTo>
                <a:lnTo>
                  <a:pt x="3854282" y="962660"/>
                </a:lnTo>
                <a:lnTo>
                  <a:pt x="3780530" y="985520"/>
                </a:lnTo>
                <a:lnTo>
                  <a:pt x="3707833" y="1004570"/>
                </a:lnTo>
                <a:lnTo>
                  <a:pt x="3636092" y="1018540"/>
                </a:lnTo>
                <a:lnTo>
                  <a:pt x="3565444" y="1027430"/>
                </a:lnTo>
                <a:lnTo>
                  <a:pt x="3495986" y="1031240"/>
                </a:lnTo>
                <a:lnTo>
                  <a:pt x="3767648" y="1031240"/>
                </a:lnTo>
                <a:lnTo>
                  <a:pt x="3866368" y="1000760"/>
                </a:lnTo>
                <a:lnTo>
                  <a:pt x="3942297" y="972820"/>
                </a:lnTo>
                <a:lnTo>
                  <a:pt x="4018522" y="941070"/>
                </a:lnTo>
                <a:lnTo>
                  <a:pt x="4094937" y="905510"/>
                </a:lnTo>
                <a:lnTo>
                  <a:pt x="4171426" y="868680"/>
                </a:lnTo>
                <a:lnTo>
                  <a:pt x="4247879" y="828040"/>
                </a:lnTo>
                <a:lnTo>
                  <a:pt x="4324179" y="784860"/>
                </a:lnTo>
                <a:lnTo>
                  <a:pt x="4400210" y="740410"/>
                </a:lnTo>
                <a:lnTo>
                  <a:pt x="4475853" y="694690"/>
                </a:lnTo>
                <a:lnTo>
                  <a:pt x="4550986" y="647700"/>
                </a:lnTo>
                <a:lnTo>
                  <a:pt x="4699179" y="552450"/>
                </a:lnTo>
                <a:lnTo>
                  <a:pt x="4984252" y="363220"/>
                </a:lnTo>
                <a:lnTo>
                  <a:pt x="5052369" y="320040"/>
                </a:lnTo>
                <a:lnTo>
                  <a:pt x="5118973" y="276860"/>
                </a:lnTo>
                <a:lnTo>
                  <a:pt x="5247110" y="199390"/>
                </a:lnTo>
                <a:lnTo>
                  <a:pt x="5308365" y="165100"/>
                </a:lnTo>
                <a:lnTo>
                  <a:pt x="5367553" y="134620"/>
                </a:lnTo>
                <a:lnTo>
                  <a:pt x="5424521" y="107950"/>
                </a:lnTo>
                <a:lnTo>
                  <a:pt x="5479106" y="85090"/>
                </a:lnTo>
                <a:lnTo>
                  <a:pt x="5530829" y="66040"/>
                </a:lnTo>
                <a:lnTo>
                  <a:pt x="5580025" y="52070"/>
                </a:lnTo>
                <a:lnTo>
                  <a:pt x="5648182" y="41910"/>
                </a:lnTo>
                <a:lnTo>
                  <a:pt x="5669295" y="40640"/>
                </a:lnTo>
                <a:lnTo>
                  <a:pt x="5832262" y="40640"/>
                </a:lnTo>
                <a:lnTo>
                  <a:pt x="5819856" y="34290"/>
                </a:lnTo>
                <a:lnTo>
                  <a:pt x="5778686" y="17780"/>
                </a:lnTo>
                <a:lnTo>
                  <a:pt x="5735598" y="6350"/>
                </a:lnTo>
                <a:lnTo>
                  <a:pt x="5713359" y="2540"/>
                </a:lnTo>
                <a:lnTo>
                  <a:pt x="5667587" y="0"/>
                </a:lnTo>
                <a:close/>
              </a:path>
              <a:path w="6363334" h="1070609">
                <a:moveTo>
                  <a:pt x="6244967" y="831975"/>
                </a:moveTo>
                <a:lnTo>
                  <a:pt x="6167254" y="849630"/>
                </a:lnTo>
                <a:lnTo>
                  <a:pt x="6309100" y="1023620"/>
                </a:lnTo>
                <a:lnTo>
                  <a:pt x="6351342" y="852170"/>
                </a:lnTo>
                <a:lnTo>
                  <a:pt x="6250051" y="852170"/>
                </a:lnTo>
                <a:lnTo>
                  <a:pt x="6244967" y="831975"/>
                </a:lnTo>
                <a:close/>
              </a:path>
              <a:path w="6363334" h="1070609">
                <a:moveTo>
                  <a:pt x="31959" y="647700"/>
                </a:moveTo>
                <a:lnTo>
                  <a:pt x="0" y="869950"/>
                </a:lnTo>
                <a:lnTo>
                  <a:pt x="196725" y="762000"/>
                </a:lnTo>
                <a:lnTo>
                  <a:pt x="154618" y="732790"/>
                </a:lnTo>
                <a:lnTo>
                  <a:pt x="119213" y="732790"/>
                </a:lnTo>
                <a:lnTo>
                  <a:pt x="86602" y="709930"/>
                </a:lnTo>
                <a:lnTo>
                  <a:pt x="98274" y="693703"/>
                </a:lnTo>
                <a:lnTo>
                  <a:pt x="31959" y="647700"/>
                </a:lnTo>
                <a:close/>
              </a:path>
              <a:path w="6363334" h="1070609">
                <a:moveTo>
                  <a:pt x="6284064" y="823093"/>
                </a:moveTo>
                <a:lnTo>
                  <a:pt x="6244967" y="831975"/>
                </a:lnTo>
                <a:lnTo>
                  <a:pt x="6250051" y="852170"/>
                </a:lnTo>
                <a:lnTo>
                  <a:pt x="6288925" y="842010"/>
                </a:lnTo>
                <a:lnTo>
                  <a:pt x="6284064" y="823093"/>
                </a:lnTo>
                <a:close/>
              </a:path>
              <a:path w="6363334" h="1070609">
                <a:moveTo>
                  <a:pt x="6362919" y="805180"/>
                </a:moveTo>
                <a:lnTo>
                  <a:pt x="6284064" y="823093"/>
                </a:lnTo>
                <a:lnTo>
                  <a:pt x="6288925" y="842010"/>
                </a:lnTo>
                <a:lnTo>
                  <a:pt x="6250051" y="852170"/>
                </a:lnTo>
                <a:lnTo>
                  <a:pt x="6351342" y="852170"/>
                </a:lnTo>
                <a:lnTo>
                  <a:pt x="6362919" y="805180"/>
                </a:lnTo>
                <a:close/>
              </a:path>
              <a:path w="6363334" h="1070609">
                <a:moveTo>
                  <a:pt x="5832262" y="40640"/>
                </a:moveTo>
                <a:lnTo>
                  <a:pt x="5689728" y="40640"/>
                </a:lnTo>
                <a:lnTo>
                  <a:pt x="5729269" y="45720"/>
                </a:lnTo>
                <a:lnTo>
                  <a:pt x="5767226" y="55880"/>
                </a:lnTo>
                <a:lnTo>
                  <a:pt x="5803734" y="71120"/>
                </a:lnTo>
                <a:lnTo>
                  <a:pt x="5856406" y="101600"/>
                </a:lnTo>
                <a:lnTo>
                  <a:pt x="5889501" y="127000"/>
                </a:lnTo>
                <a:lnTo>
                  <a:pt x="5921284" y="156210"/>
                </a:lnTo>
                <a:lnTo>
                  <a:pt x="5951738" y="189230"/>
                </a:lnTo>
                <a:lnTo>
                  <a:pt x="5980841" y="224790"/>
                </a:lnTo>
                <a:lnTo>
                  <a:pt x="6008579" y="262890"/>
                </a:lnTo>
                <a:lnTo>
                  <a:pt x="6034940" y="303530"/>
                </a:lnTo>
                <a:lnTo>
                  <a:pt x="6059920" y="345440"/>
                </a:lnTo>
                <a:lnTo>
                  <a:pt x="6083519" y="389890"/>
                </a:lnTo>
                <a:lnTo>
                  <a:pt x="6105745" y="435610"/>
                </a:lnTo>
                <a:lnTo>
                  <a:pt x="6126605" y="481330"/>
                </a:lnTo>
                <a:lnTo>
                  <a:pt x="6146111" y="528320"/>
                </a:lnTo>
                <a:lnTo>
                  <a:pt x="6164280" y="574040"/>
                </a:lnTo>
                <a:lnTo>
                  <a:pt x="6181126" y="621030"/>
                </a:lnTo>
                <a:lnTo>
                  <a:pt x="6196670" y="666750"/>
                </a:lnTo>
                <a:lnTo>
                  <a:pt x="6210926" y="711200"/>
                </a:lnTo>
                <a:lnTo>
                  <a:pt x="6223918" y="754380"/>
                </a:lnTo>
                <a:lnTo>
                  <a:pt x="6235664" y="795020"/>
                </a:lnTo>
                <a:lnTo>
                  <a:pt x="6244967" y="831975"/>
                </a:lnTo>
                <a:lnTo>
                  <a:pt x="6284064" y="823093"/>
                </a:lnTo>
                <a:lnTo>
                  <a:pt x="6274239" y="784860"/>
                </a:lnTo>
                <a:lnTo>
                  <a:pt x="6262317" y="742950"/>
                </a:lnTo>
                <a:lnTo>
                  <a:pt x="6249122" y="698500"/>
                </a:lnTo>
                <a:lnTo>
                  <a:pt x="6234629" y="654050"/>
                </a:lnTo>
                <a:lnTo>
                  <a:pt x="6218812" y="607060"/>
                </a:lnTo>
                <a:lnTo>
                  <a:pt x="6201643" y="560070"/>
                </a:lnTo>
                <a:lnTo>
                  <a:pt x="6183096" y="513080"/>
                </a:lnTo>
                <a:lnTo>
                  <a:pt x="6163138" y="464820"/>
                </a:lnTo>
                <a:lnTo>
                  <a:pt x="6141741" y="417830"/>
                </a:lnTo>
                <a:lnTo>
                  <a:pt x="6118870" y="370840"/>
                </a:lnTo>
                <a:lnTo>
                  <a:pt x="6094488" y="325120"/>
                </a:lnTo>
                <a:lnTo>
                  <a:pt x="6068555" y="281940"/>
                </a:lnTo>
                <a:lnTo>
                  <a:pt x="6041028" y="238760"/>
                </a:lnTo>
                <a:lnTo>
                  <a:pt x="6011853" y="199390"/>
                </a:lnTo>
                <a:lnTo>
                  <a:pt x="5980974" y="161290"/>
                </a:lnTo>
                <a:lnTo>
                  <a:pt x="5948333" y="127000"/>
                </a:lnTo>
                <a:lnTo>
                  <a:pt x="5913859" y="95250"/>
                </a:lnTo>
                <a:lnTo>
                  <a:pt x="5877492" y="67310"/>
                </a:lnTo>
                <a:lnTo>
                  <a:pt x="5839706" y="44450"/>
                </a:lnTo>
                <a:lnTo>
                  <a:pt x="5832262" y="40640"/>
                </a:lnTo>
                <a:close/>
              </a:path>
              <a:path w="6363334" h="1070609">
                <a:moveTo>
                  <a:pt x="98274" y="693703"/>
                </a:moveTo>
                <a:lnTo>
                  <a:pt x="86602" y="709930"/>
                </a:lnTo>
                <a:lnTo>
                  <a:pt x="119213" y="732790"/>
                </a:lnTo>
                <a:lnTo>
                  <a:pt x="130999" y="716405"/>
                </a:lnTo>
                <a:lnTo>
                  <a:pt x="98274" y="693703"/>
                </a:lnTo>
                <a:close/>
              </a:path>
              <a:path w="6363334" h="1070609">
                <a:moveTo>
                  <a:pt x="130999" y="716405"/>
                </a:moveTo>
                <a:lnTo>
                  <a:pt x="119213" y="732790"/>
                </a:lnTo>
                <a:lnTo>
                  <a:pt x="154618" y="732790"/>
                </a:lnTo>
                <a:lnTo>
                  <a:pt x="130999" y="716405"/>
                </a:lnTo>
                <a:close/>
              </a:path>
              <a:path w="6363334" h="1070609">
                <a:moveTo>
                  <a:pt x="1101816" y="40640"/>
                </a:moveTo>
                <a:lnTo>
                  <a:pt x="1048744" y="41910"/>
                </a:lnTo>
                <a:lnTo>
                  <a:pt x="997277" y="45720"/>
                </a:lnTo>
                <a:lnTo>
                  <a:pt x="947374" y="52070"/>
                </a:lnTo>
                <a:lnTo>
                  <a:pt x="898987" y="59690"/>
                </a:lnTo>
                <a:lnTo>
                  <a:pt x="852073" y="71120"/>
                </a:lnTo>
                <a:lnTo>
                  <a:pt x="806590" y="83820"/>
                </a:lnTo>
                <a:lnTo>
                  <a:pt x="762492" y="97790"/>
                </a:lnTo>
                <a:lnTo>
                  <a:pt x="719733" y="115570"/>
                </a:lnTo>
                <a:lnTo>
                  <a:pt x="678266" y="134620"/>
                </a:lnTo>
                <a:lnTo>
                  <a:pt x="638042" y="154940"/>
                </a:lnTo>
                <a:lnTo>
                  <a:pt x="599013" y="177800"/>
                </a:lnTo>
                <a:lnTo>
                  <a:pt x="561122" y="201930"/>
                </a:lnTo>
                <a:lnTo>
                  <a:pt x="524320" y="227330"/>
                </a:lnTo>
                <a:lnTo>
                  <a:pt x="488551" y="254000"/>
                </a:lnTo>
                <a:lnTo>
                  <a:pt x="453757" y="283210"/>
                </a:lnTo>
                <a:lnTo>
                  <a:pt x="419884" y="312420"/>
                </a:lnTo>
                <a:lnTo>
                  <a:pt x="386873" y="344170"/>
                </a:lnTo>
                <a:lnTo>
                  <a:pt x="354670" y="375920"/>
                </a:lnTo>
                <a:lnTo>
                  <a:pt x="323061" y="408940"/>
                </a:lnTo>
                <a:lnTo>
                  <a:pt x="262202" y="478790"/>
                </a:lnTo>
                <a:lnTo>
                  <a:pt x="203647" y="551180"/>
                </a:lnTo>
                <a:lnTo>
                  <a:pt x="146898" y="626110"/>
                </a:lnTo>
                <a:lnTo>
                  <a:pt x="98274" y="693703"/>
                </a:lnTo>
                <a:lnTo>
                  <a:pt x="130999" y="716405"/>
                </a:lnTo>
                <a:lnTo>
                  <a:pt x="179509" y="648970"/>
                </a:lnTo>
                <a:lnTo>
                  <a:pt x="235610" y="575310"/>
                </a:lnTo>
                <a:lnTo>
                  <a:pt x="293371" y="504190"/>
                </a:lnTo>
                <a:lnTo>
                  <a:pt x="353165" y="435610"/>
                </a:lnTo>
                <a:lnTo>
                  <a:pt x="383780" y="403860"/>
                </a:lnTo>
                <a:lnTo>
                  <a:pt x="415207" y="372110"/>
                </a:lnTo>
                <a:lnTo>
                  <a:pt x="447347" y="341630"/>
                </a:lnTo>
                <a:lnTo>
                  <a:pt x="480249" y="312420"/>
                </a:lnTo>
                <a:lnTo>
                  <a:pt x="513965" y="285750"/>
                </a:lnTo>
                <a:lnTo>
                  <a:pt x="548546" y="259080"/>
                </a:lnTo>
                <a:lnTo>
                  <a:pt x="584046" y="234950"/>
                </a:lnTo>
                <a:lnTo>
                  <a:pt x="620518" y="210820"/>
                </a:lnTo>
                <a:lnTo>
                  <a:pt x="658017" y="189230"/>
                </a:lnTo>
                <a:lnTo>
                  <a:pt x="696600" y="170180"/>
                </a:lnTo>
                <a:lnTo>
                  <a:pt x="736321" y="152400"/>
                </a:lnTo>
                <a:lnTo>
                  <a:pt x="777246" y="135890"/>
                </a:lnTo>
                <a:lnTo>
                  <a:pt x="819431" y="121920"/>
                </a:lnTo>
                <a:lnTo>
                  <a:pt x="862942" y="109220"/>
                </a:lnTo>
                <a:lnTo>
                  <a:pt x="907840" y="99060"/>
                </a:lnTo>
                <a:lnTo>
                  <a:pt x="954191" y="91440"/>
                </a:lnTo>
                <a:lnTo>
                  <a:pt x="1002059" y="85090"/>
                </a:lnTo>
                <a:lnTo>
                  <a:pt x="1051509" y="82550"/>
                </a:lnTo>
                <a:lnTo>
                  <a:pt x="1102602" y="81280"/>
                </a:lnTo>
                <a:lnTo>
                  <a:pt x="1355468" y="81280"/>
                </a:lnTo>
                <a:lnTo>
                  <a:pt x="1335678" y="74930"/>
                </a:lnTo>
                <a:lnTo>
                  <a:pt x="1273972" y="58420"/>
                </a:lnTo>
                <a:lnTo>
                  <a:pt x="1214221" y="48260"/>
                </a:lnTo>
                <a:lnTo>
                  <a:pt x="1156542" y="41910"/>
                </a:lnTo>
                <a:lnTo>
                  <a:pt x="1101816" y="4064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 sz="927"/>
          </a:p>
        </p:txBody>
      </p:sp>
      <p:pic>
        <p:nvPicPr>
          <p:cNvPr id="36" name="object 33">
            <a:extLst>
              <a:ext uri="{FF2B5EF4-FFF2-40B4-BE49-F238E27FC236}">
                <a16:creationId xmlns:a16="http://schemas.microsoft.com/office/drawing/2014/main" id="{107F7193-4922-476F-8B34-00D0CFB40202}"/>
              </a:ext>
            </a:extLst>
          </p:cNvPr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4111774" y="2232772"/>
            <a:ext cx="550656" cy="498214"/>
          </a:xfrm>
          <a:prstGeom prst="rect">
            <a:avLst/>
          </a:prstGeom>
        </p:spPr>
      </p:pic>
      <p:sp>
        <p:nvSpPr>
          <p:cNvPr id="37" name="object 34">
            <a:extLst>
              <a:ext uri="{FF2B5EF4-FFF2-40B4-BE49-F238E27FC236}">
                <a16:creationId xmlns:a16="http://schemas.microsoft.com/office/drawing/2014/main" id="{839754F4-2664-4B59-AF3D-8B30C88A5DB3}"/>
              </a:ext>
            </a:extLst>
          </p:cNvPr>
          <p:cNvSpPr/>
          <p:nvPr/>
        </p:nvSpPr>
        <p:spPr>
          <a:xfrm>
            <a:off x="4147298" y="2255744"/>
            <a:ext cx="477791" cy="425263"/>
          </a:xfrm>
          <a:custGeom>
            <a:avLst/>
            <a:gdLst/>
            <a:ahLst/>
            <a:cxnLst/>
            <a:rect l="l" t="t" r="r" b="b"/>
            <a:pathLst>
              <a:path w="721995" h="642620">
                <a:moveTo>
                  <a:pt x="0" y="642337"/>
                </a:moveTo>
                <a:lnTo>
                  <a:pt x="721994" y="0"/>
                </a:lnTo>
              </a:path>
            </a:pathLst>
          </a:custGeom>
          <a:ln w="26753">
            <a:solidFill>
              <a:srgbClr val="4F81BD"/>
            </a:solidFill>
          </a:ln>
        </p:spPr>
        <p:txBody>
          <a:bodyPr wrap="square" lIns="0" tIns="0" rIns="0" bIns="0" rtlCol="0"/>
          <a:lstStyle/>
          <a:p>
            <a:endParaRPr sz="927"/>
          </a:p>
        </p:txBody>
      </p:sp>
      <p:sp>
        <p:nvSpPr>
          <p:cNvPr id="38" name="object 35">
            <a:extLst>
              <a:ext uri="{FF2B5EF4-FFF2-40B4-BE49-F238E27FC236}">
                <a16:creationId xmlns:a16="http://schemas.microsoft.com/office/drawing/2014/main" id="{AF1455E2-EE74-46ED-B5FB-8F8EEF2F610E}"/>
              </a:ext>
            </a:extLst>
          </p:cNvPr>
          <p:cNvSpPr/>
          <p:nvPr/>
        </p:nvSpPr>
        <p:spPr>
          <a:xfrm>
            <a:off x="2741570" y="1786388"/>
            <a:ext cx="3990835" cy="2260787"/>
          </a:xfrm>
          <a:custGeom>
            <a:avLst/>
            <a:gdLst/>
            <a:ahLst/>
            <a:cxnLst/>
            <a:rect l="l" t="t" r="r" b="b"/>
            <a:pathLst>
              <a:path w="6030595" h="3416300">
                <a:moveTo>
                  <a:pt x="2604516" y="668959"/>
                </a:moveTo>
                <a:lnTo>
                  <a:pt x="2576474" y="640245"/>
                </a:lnTo>
                <a:lnTo>
                  <a:pt x="1947354" y="1255699"/>
                </a:lnTo>
                <a:lnTo>
                  <a:pt x="178663" y="93395"/>
                </a:lnTo>
                <a:lnTo>
                  <a:pt x="185889" y="82372"/>
                </a:lnTo>
                <a:lnTo>
                  <a:pt x="222681" y="26276"/>
                </a:lnTo>
                <a:lnTo>
                  <a:pt x="0" y="0"/>
                </a:lnTo>
                <a:lnTo>
                  <a:pt x="112610" y="194068"/>
                </a:lnTo>
                <a:lnTo>
                  <a:pt x="156641" y="126961"/>
                </a:lnTo>
                <a:lnTo>
                  <a:pt x="1938832" y="1298117"/>
                </a:lnTo>
                <a:lnTo>
                  <a:pt x="1945106" y="1300848"/>
                </a:lnTo>
                <a:lnTo>
                  <a:pt x="1951761" y="1301318"/>
                </a:lnTo>
                <a:lnTo>
                  <a:pt x="1958213" y="1299578"/>
                </a:lnTo>
                <a:lnTo>
                  <a:pt x="1963851" y="1295692"/>
                </a:lnTo>
                <a:lnTo>
                  <a:pt x="1993201" y="1266977"/>
                </a:lnTo>
                <a:lnTo>
                  <a:pt x="2604516" y="668959"/>
                </a:lnTo>
                <a:close/>
              </a:path>
              <a:path w="6030595" h="3416300">
                <a:moveTo>
                  <a:pt x="6029998" y="3415766"/>
                </a:moveTo>
                <a:lnTo>
                  <a:pt x="6026162" y="3265741"/>
                </a:lnTo>
                <a:lnTo>
                  <a:pt x="6024257" y="3191421"/>
                </a:lnTo>
                <a:lnTo>
                  <a:pt x="5953442" y="3229152"/>
                </a:lnTo>
                <a:lnTo>
                  <a:pt x="5269446" y="1943328"/>
                </a:lnTo>
                <a:lnTo>
                  <a:pt x="5263959" y="1933016"/>
                </a:lnTo>
                <a:lnTo>
                  <a:pt x="5251043" y="1908733"/>
                </a:lnTo>
                <a:lnTo>
                  <a:pt x="5245836" y="1904923"/>
                </a:lnTo>
                <a:lnTo>
                  <a:pt x="5175301" y="1892566"/>
                </a:lnTo>
                <a:lnTo>
                  <a:pt x="4028617" y="1719834"/>
                </a:lnTo>
                <a:lnTo>
                  <a:pt x="3656190" y="1657781"/>
                </a:lnTo>
                <a:lnTo>
                  <a:pt x="3479330" y="1625409"/>
                </a:lnTo>
                <a:lnTo>
                  <a:pt x="3313544" y="1592427"/>
                </a:lnTo>
                <a:lnTo>
                  <a:pt x="3235947" y="1575752"/>
                </a:lnTo>
                <a:lnTo>
                  <a:pt x="3162477" y="1559013"/>
                </a:lnTo>
                <a:lnTo>
                  <a:pt x="3093694" y="1542249"/>
                </a:lnTo>
                <a:lnTo>
                  <a:pt x="3029902" y="1525447"/>
                </a:lnTo>
                <a:lnTo>
                  <a:pt x="2971660" y="1508658"/>
                </a:lnTo>
                <a:lnTo>
                  <a:pt x="2919438" y="1491945"/>
                </a:lnTo>
                <a:lnTo>
                  <a:pt x="2873756" y="1475346"/>
                </a:lnTo>
                <a:lnTo>
                  <a:pt x="2835148" y="1458963"/>
                </a:lnTo>
                <a:lnTo>
                  <a:pt x="2789021" y="1433410"/>
                </a:lnTo>
                <a:lnTo>
                  <a:pt x="2753804" y="1405496"/>
                </a:lnTo>
                <a:lnTo>
                  <a:pt x="2721292" y="1364919"/>
                </a:lnTo>
                <a:lnTo>
                  <a:pt x="2703639" y="1322184"/>
                </a:lnTo>
                <a:lnTo>
                  <a:pt x="2697899" y="1276870"/>
                </a:lnTo>
                <a:lnTo>
                  <a:pt x="2698953" y="1253261"/>
                </a:lnTo>
                <a:lnTo>
                  <a:pt x="2708110" y="1204595"/>
                </a:lnTo>
                <a:lnTo>
                  <a:pt x="2725407" y="1154925"/>
                </a:lnTo>
                <a:lnTo>
                  <a:pt x="2749156" y="1105560"/>
                </a:lnTo>
                <a:lnTo>
                  <a:pt x="2777680" y="1057440"/>
                </a:lnTo>
                <a:lnTo>
                  <a:pt x="2807538" y="1014056"/>
                </a:lnTo>
                <a:lnTo>
                  <a:pt x="2867799" y="1066888"/>
                </a:lnTo>
                <a:lnTo>
                  <a:pt x="2892463" y="972464"/>
                </a:lnTo>
                <a:lnTo>
                  <a:pt x="2924518" y="849769"/>
                </a:lnTo>
                <a:lnTo>
                  <a:pt x="2716936" y="934631"/>
                </a:lnTo>
                <a:lnTo>
                  <a:pt x="2777388" y="987628"/>
                </a:lnTo>
                <a:lnTo>
                  <a:pt x="2775559" y="989761"/>
                </a:lnTo>
                <a:lnTo>
                  <a:pt x="2743162" y="1036980"/>
                </a:lnTo>
                <a:lnTo>
                  <a:pt x="2713431" y="1087297"/>
                </a:lnTo>
                <a:lnTo>
                  <a:pt x="2687955" y="1140561"/>
                </a:lnTo>
                <a:lnTo>
                  <a:pt x="2669019" y="1195628"/>
                </a:lnTo>
                <a:lnTo>
                  <a:pt x="2658872" y="1251673"/>
                </a:lnTo>
                <a:lnTo>
                  <a:pt x="2657881" y="1279753"/>
                </a:lnTo>
                <a:lnTo>
                  <a:pt x="2660053" y="1307668"/>
                </a:lnTo>
                <a:lnTo>
                  <a:pt x="2675077" y="1362024"/>
                </a:lnTo>
                <a:lnTo>
                  <a:pt x="2705874" y="1412595"/>
                </a:lnTo>
                <a:lnTo>
                  <a:pt x="2739555" y="1446530"/>
                </a:lnTo>
                <a:lnTo>
                  <a:pt x="2783713" y="1477340"/>
                </a:lnTo>
                <a:lnTo>
                  <a:pt x="2818917" y="1495679"/>
                </a:lnTo>
                <a:lnTo>
                  <a:pt x="2859646" y="1512925"/>
                </a:lnTo>
                <a:lnTo>
                  <a:pt x="2906903" y="1530070"/>
                </a:lnTo>
                <a:lnTo>
                  <a:pt x="2960319" y="1547164"/>
                </a:lnTo>
                <a:lnTo>
                  <a:pt x="3019501" y="1564220"/>
                </a:lnTo>
                <a:lnTo>
                  <a:pt x="3084042" y="1581213"/>
                </a:lnTo>
                <a:lnTo>
                  <a:pt x="3153575" y="1598155"/>
                </a:lnTo>
                <a:lnTo>
                  <a:pt x="3227527" y="1615008"/>
                </a:lnTo>
                <a:lnTo>
                  <a:pt x="3305543" y="1631759"/>
                </a:lnTo>
                <a:lnTo>
                  <a:pt x="3471976" y="1664881"/>
                </a:lnTo>
                <a:lnTo>
                  <a:pt x="3649332" y="1697342"/>
                </a:lnTo>
                <a:lnTo>
                  <a:pt x="4022458" y="1759508"/>
                </a:lnTo>
                <a:lnTo>
                  <a:pt x="5117744" y="1923859"/>
                </a:lnTo>
                <a:lnTo>
                  <a:pt x="5223078" y="1941601"/>
                </a:lnTo>
                <a:lnTo>
                  <a:pt x="5918047" y="3248025"/>
                </a:lnTo>
                <a:lnTo>
                  <a:pt x="5847232" y="3285756"/>
                </a:lnTo>
                <a:lnTo>
                  <a:pt x="6029998" y="3415766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 sz="927"/>
          </a:p>
        </p:txBody>
      </p:sp>
      <p:sp>
        <p:nvSpPr>
          <p:cNvPr id="39" name="object 37">
            <a:extLst>
              <a:ext uri="{FF2B5EF4-FFF2-40B4-BE49-F238E27FC236}">
                <a16:creationId xmlns:a16="http://schemas.microsoft.com/office/drawing/2014/main" id="{F30FC2E4-3E84-439D-A857-404CDA5E4A5C}"/>
              </a:ext>
            </a:extLst>
          </p:cNvPr>
          <p:cNvSpPr txBox="1"/>
          <p:nvPr/>
        </p:nvSpPr>
        <p:spPr>
          <a:xfrm>
            <a:off x="3140840" y="873660"/>
            <a:ext cx="4423241" cy="826206"/>
          </a:xfrm>
          <a:prstGeom prst="rect">
            <a:avLst/>
          </a:prstGeom>
        </p:spPr>
        <p:txBody>
          <a:bodyPr vert="horz" wrap="square" lIns="0" tIns="68916" rIns="0" bIns="0" rtlCol="0">
            <a:spAutoFit/>
          </a:bodyPr>
          <a:lstStyle/>
          <a:p>
            <a:pPr marL="247103" indent="-239118">
              <a:spcBef>
                <a:spcPts val="543"/>
              </a:spcBef>
              <a:buFont typeface="Arial"/>
              <a:buChar char="•"/>
              <a:tabLst>
                <a:tab pos="247103" algn="l"/>
                <a:tab pos="247523" algn="l"/>
              </a:tabLst>
            </a:pPr>
            <a:r>
              <a:rPr sz="2250" spc="-10" dirty="0">
                <a:solidFill>
                  <a:srgbClr val="800000"/>
                </a:solidFill>
                <a:latin typeface="Calibri"/>
                <a:cs typeface="Calibri"/>
              </a:rPr>
              <a:t>See</a:t>
            </a:r>
            <a:r>
              <a:rPr sz="2250" spc="-23" dirty="0">
                <a:solidFill>
                  <a:srgbClr val="800000"/>
                </a:solidFill>
                <a:latin typeface="Calibri"/>
                <a:cs typeface="Calibri"/>
              </a:rPr>
              <a:t> </a:t>
            </a:r>
            <a:r>
              <a:rPr sz="2250" spc="-17" dirty="0">
                <a:solidFill>
                  <a:srgbClr val="800000"/>
                </a:solidFill>
                <a:latin typeface="Calibri"/>
                <a:cs typeface="Calibri"/>
              </a:rPr>
              <a:t>host</a:t>
            </a:r>
            <a:r>
              <a:rPr sz="2250" spc="-13" dirty="0">
                <a:solidFill>
                  <a:srgbClr val="800000"/>
                </a:solidFill>
                <a:latin typeface="Calibri"/>
                <a:cs typeface="Calibri"/>
              </a:rPr>
              <a:t> </a:t>
            </a:r>
            <a:r>
              <a:rPr sz="2250" spc="-10" dirty="0">
                <a:solidFill>
                  <a:srgbClr val="800000"/>
                </a:solidFill>
                <a:latin typeface="Calibri"/>
                <a:cs typeface="Calibri"/>
              </a:rPr>
              <a:t>send</a:t>
            </a:r>
            <a:r>
              <a:rPr sz="2250" spc="-17" dirty="0">
                <a:solidFill>
                  <a:srgbClr val="800000"/>
                </a:solidFill>
                <a:latin typeface="Calibri"/>
                <a:cs typeface="Calibri"/>
              </a:rPr>
              <a:t> </a:t>
            </a:r>
            <a:r>
              <a:rPr sz="2250" spc="-20" dirty="0">
                <a:solidFill>
                  <a:srgbClr val="800000"/>
                </a:solidFill>
                <a:latin typeface="Calibri"/>
                <a:cs typeface="Calibri"/>
              </a:rPr>
              <a:t>traffic </a:t>
            </a:r>
            <a:r>
              <a:rPr sz="2250" spc="-17" dirty="0">
                <a:solidFill>
                  <a:srgbClr val="800000"/>
                </a:solidFill>
                <a:latin typeface="Calibri"/>
                <a:cs typeface="Calibri"/>
              </a:rPr>
              <a:t>at</a:t>
            </a:r>
            <a:r>
              <a:rPr sz="2250" spc="-13" dirty="0">
                <a:solidFill>
                  <a:srgbClr val="800000"/>
                </a:solidFill>
                <a:latin typeface="Calibri"/>
                <a:cs typeface="Calibri"/>
              </a:rPr>
              <a:t> new</a:t>
            </a:r>
            <a:r>
              <a:rPr sz="2250" spc="-23" dirty="0">
                <a:solidFill>
                  <a:srgbClr val="800000"/>
                </a:solidFill>
                <a:latin typeface="Calibri"/>
                <a:cs typeface="Calibri"/>
              </a:rPr>
              <a:t> </a:t>
            </a:r>
            <a:r>
              <a:rPr sz="2250" spc="-13" dirty="0">
                <a:solidFill>
                  <a:srgbClr val="800000"/>
                </a:solidFill>
                <a:latin typeface="Calibri"/>
                <a:cs typeface="Calibri"/>
              </a:rPr>
              <a:t>location</a:t>
            </a:r>
            <a:endParaRPr sz="2250">
              <a:latin typeface="Calibri"/>
              <a:cs typeface="Calibri"/>
            </a:endParaRPr>
          </a:p>
          <a:p>
            <a:pPr marL="247103" indent="-239118">
              <a:spcBef>
                <a:spcPts val="476"/>
              </a:spcBef>
              <a:buFont typeface="Arial"/>
              <a:buChar char="•"/>
              <a:tabLst>
                <a:tab pos="247103" algn="l"/>
                <a:tab pos="247523" algn="l"/>
              </a:tabLst>
            </a:pPr>
            <a:r>
              <a:rPr sz="2250" spc="-7" dirty="0">
                <a:solidFill>
                  <a:srgbClr val="800000"/>
                </a:solidFill>
                <a:latin typeface="Calibri"/>
                <a:cs typeface="Calibri"/>
              </a:rPr>
              <a:t>Modify</a:t>
            </a:r>
            <a:r>
              <a:rPr sz="2250" spc="-20" dirty="0">
                <a:solidFill>
                  <a:srgbClr val="800000"/>
                </a:solidFill>
                <a:latin typeface="Calibri"/>
                <a:cs typeface="Calibri"/>
              </a:rPr>
              <a:t> </a:t>
            </a:r>
            <a:r>
              <a:rPr sz="2250" spc="-10" dirty="0">
                <a:solidFill>
                  <a:srgbClr val="800000"/>
                </a:solidFill>
                <a:latin typeface="Calibri"/>
                <a:cs typeface="Calibri"/>
              </a:rPr>
              <a:t>rules</a:t>
            </a:r>
            <a:r>
              <a:rPr sz="2250" spc="-17" dirty="0">
                <a:solidFill>
                  <a:srgbClr val="800000"/>
                </a:solidFill>
                <a:latin typeface="Calibri"/>
                <a:cs typeface="Calibri"/>
              </a:rPr>
              <a:t> to</a:t>
            </a:r>
            <a:r>
              <a:rPr sz="2250" spc="-20" dirty="0">
                <a:solidFill>
                  <a:srgbClr val="800000"/>
                </a:solidFill>
                <a:latin typeface="Calibri"/>
                <a:cs typeface="Calibri"/>
              </a:rPr>
              <a:t> </a:t>
            </a:r>
            <a:r>
              <a:rPr sz="2250" spc="-23" dirty="0">
                <a:solidFill>
                  <a:srgbClr val="800000"/>
                </a:solidFill>
                <a:latin typeface="Calibri"/>
                <a:cs typeface="Calibri"/>
              </a:rPr>
              <a:t>reroute </a:t>
            </a:r>
            <a:r>
              <a:rPr sz="2250" spc="-7" dirty="0">
                <a:solidFill>
                  <a:srgbClr val="800000"/>
                </a:solidFill>
                <a:latin typeface="Calibri"/>
                <a:cs typeface="Calibri"/>
              </a:rPr>
              <a:t>the</a:t>
            </a:r>
            <a:r>
              <a:rPr sz="2250" spc="-23" dirty="0">
                <a:solidFill>
                  <a:srgbClr val="800000"/>
                </a:solidFill>
                <a:latin typeface="Calibri"/>
                <a:cs typeface="Calibri"/>
              </a:rPr>
              <a:t> </a:t>
            </a:r>
            <a:r>
              <a:rPr sz="2250" spc="-20" dirty="0">
                <a:solidFill>
                  <a:srgbClr val="800000"/>
                </a:solidFill>
                <a:latin typeface="Calibri"/>
                <a:cs typeface="Calibri"/>
              </a:rPr>
              <a:t>traffic</a:t>
            </a:r>
            <a:endParaRPr sz="2250">
              <a:latin typeface="Calibri"/>
              <a:cs typeface="Calibri"/>
            </a:endParaRPr>
          </a:p>
        </p:txBody>
      </p:sp>
      <p:grpSp>
        <p:nvGrpSpPr>
          <p:cNvPr id="40" name="object 38">
            <a:extLst>
              <a:ext uri="{FF2B5EF4-FFF2-40B4-BE49-F238E27FC236}">
                <a16:creationId xmlns:a16="http://schemas.microsoft.com/office/drawing/2014/main" id="{28A2E34B-E52B-414A-B4AC-37F4982D3AAB}"/>
              </a:ext>
            </a:extLst>
          </p:cNvPr>
          <p:cNvGrpSpPr/>
          <p:nvPr/>
        </p:nvGrpSpPr>
        <p:grpSpPr>
          <a:xfrm>
            <a:off x="2116680" y="1020371"/>
            <a:ext cx="716896" cy="717317"/>
            <a:chOff x="1318938" y="1772187"/>
            <a:chExt cx="1083310" cy="1083945"/>
          </a:xfrm>
        </p:grpSpPr>
        <p:sp>
          <p:nvSpPr>
            <p:cNvPr id="41" name="object 39">
              <a:extLst>
                <a:ext uri="{FF2B5EF4-FFF2-40B4-BE49-F238E27FC236}">
                  <a16:creationId xmlns:a16="http://schemas.microsoft.com/office/drawing/2014/main" id="{137FAB45-60AA-42FC-B62D-854DA7A0E742}"/>
                </a:ext>
              </a:extLst>
            </p:cNvPr>
            <p:cNvSpPr/>
            <p:nvPr/>
          </p:nvSpPr>
          <p:spPr>
            <a:xfrm>
              <a:off x="1339002" y="1792251"/>
              <a:ext cx="1043305" cy="1043940"/>
            </a:xfrm>
            <a:custGeom>
              <a:avLst/>
              <a:gdLst/>
              <a:ahLst/>
              <a:cxnLst/>
              <a:rect l="l" t="t" r="r" b="b"/>
              <a:pathLst>
                <a:path w="1043305" h="1043939">
                  <a:moveTo>
                    <a:pt x="869064" y="0"/>
                  </a:moveTo>
                  <a:lnTo>
                    <a:pt x="173817" y="0"/>
                  </a:lnTo>
                  <a:lnTo>
                    <a:pt x="127609" y="6214"/>
                  </a:lnTo>
                  <a:lnTo>
                    <a:pt x="86088" y="23752"/>
                  </a:lnTo>
                  <a:lnTo>
                    <a:pt x="50909" y="50954"/>
                  </a:lnTo>
                  <a:lnTo>
                    <a:pt x="23731" y="86163"/>
                  </a:lnTo>
                  <a:lnTo>
                    <a:pt x="6208" y="127721"/>
                  </a:lnTo>
                  <a:lnTo>
                    <a:pt x="0" y="173969"/>
                  </a:lnTo>
                  <a:lnTo>
                    <a:pt x="0" y="869829"/>
                  </a:lnTo>
                  <a:lnTo>
                    <a:pt x="6208" y="916077"/>
                  </a:lnTo>
                  <a:lnTo>
                    <a:pt x="23731" y="957635"/>
                  </a:lnTo>
                  <a:lnTo>
                    <a:pt x="50909" y="992844"/>
                  </a:lnTo>
                  <a:lnTo>
                    <a:pt x="86088" y="1020047"/>
                  </a:lnTo>
                  <a:lnTo>
                    <a:pt x="127609" y="1037584"/>
                  </a:lnTo>
                  <a:lnTo>
                    <a:pt x="173817" y="1043799"/>
                  </a:lnTo>
                  <a:lnTo>
                    <a:pt x="869064" y="1043799"/>
                  </a:lnTo>
                  <a:lnTo>
                    <a:pt x="915272" y="1037584"/>
                  </a:lnTo>
                  <a:lnTo>
                    <a:pt x="956793" y="1020047"/>
                  </a:lnTo>
                  <a:lnTo>
                    <a:pt x="991972" y="992844"/>
                  </a:lnTo>
                  <a:lnTo>
                    <a:pt x="1019150" y="957635"/>
                  </a:lnTo>
                  <a:lnTo>
                    <a:pt x="1036673" y="916077"/>
                  </a:lnTo>
                  <a:lnTo>
                    <a:pt x="1042882" y="869829"/>
                  </a:lnTo>
                  <a:lnTo>
                    <a:pt x="1042882" y="173969"/>
                  </a:lnTo>
                  <a:lnTo>
                    <a:pt x="1036673" y="127721"/>
                  </a:lnTo>
                  <a:lnTo>
                    <a:pt x="1019150" y="86163"/>
                  </a:lnTo>
                  <a:lnTo>
                    <a:pt x="991972" y="50954"/>
                  </a:lnTo>
                  <a:lnTo>
                    <a:pt x="956793" y="23752"/>
                  </a:lnTo>
                  <a:lnTo>
                    <a:pt x="915272" y="6214"/>
                  </a:lnTo>
                  <a:lnTo>
                    <a:pt x="869064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 sz="927"/>
            </a:p>
          </p:txBody>
        </p:sp>
        <p:sp>
          <p:nvSpPr>
            <p:cNvPr id="42" name="object 40">
              <a:extLst>
                <a:ext uri="{FF2B5EF4-FFF2-40B4-BE49-F238E27FC236}">
                  <a16:creationId xmlns:a16="http://schemas.microsoft.com/office/drawing/2014/main" id="{28584849-3A97-40DC-A796-58BE04CEB498}"/>
                </a:ext>
              </a:extLst>
            </p:cNvPr>
            <p:cNvSpPr/>
            <p:nvPr/>
          </p:nvSpPr>
          <p:spPr>
            <a:xfrm>
              <a:off x="1339002" y="1792251"/>
              <a:ext cx="1043305" cy="1043940"/>
            </a:xfrm>
            <a:custGeom>
              <a:avLst/>
              <a:gdLst/>
              <a:ahLst/>
              <a:cxnLst/>
              <a:rect l="l" t="t" r="r" b="b"/>
              <a:pathLst>
                <a:path w="1043305" h="1043939">
                  <a:moveTo>
                    <a:pt x="0" y="173969"/>
                  </a:moveTo>
                  <a:lnTo>
                    <a:pt x="6208" y="127721"/>
                  </a:lnTo>
                  <a:lnTo>
                    <a:pt x="23731" y="86163"/>
                  </a:lnTo>
                  <a:lnTo>
                    <a:pt x="50909" y="50954"/>
                  </a:lnTo>
                  <a:lnTo>
                    <a:pt x="86088" y="23751"/>
                  </a:lnTo>
                  <a:lnTo>
                    <a:pt x="127609" y="6214"/>
                  </a:lnTo>
                  <a:lnTo>
                    <a:pt x="173817" y="0"/>
                  </a:lnTo>
                  <a:lnTo>
                    <a:pt x="869064" y="0"/>
                  </a:lnTo>
                  <a:lnTo>
                    <a:pt x="915272" y="6214"/>
                  </a:lnTo>
                  <a:lnTo>
                    <a:pt x="956793" y="23751"/>
                  </a:lnTo>
                  <a:lnTo>
                    <a:pt x="991971" y="50954"/>
                  </a:lnTo>
                  <a:lnTo>
                    <a:pt x="1019150" y="86163"/>
                  </a:lnTo>
                  <a:lnTo>
                    <a:pt x="1036672" y="127721"/>
                  </a:lnTo>
                  <a:lnTo>
                    <a:pt x="1042881" y="173969"/>
                  </a:lnTo>
                  <a:lnTo>
                    <a:pt x="1042881" y="869829"/>
                  </a:lnTo>
                  <a:lnTo>
                    <a:pt x="1036672" y="916077"/>
                  </a:lnTo>
                  <a:lnTo>
                    <a:pt x="1019150" y="957634"/>
                  </a:lnTo>
                  <a:lnTo>
                    <a:pt x="991971" y="992844"/>
                  </a:lnTo>
                  <a:lnTo>
                    <a:pt x="956793" y="1020046"/>
                  </a:lnTo>
                  <a:lnTo>
                    <a:pt x="915272" y="1037584"/>
                  </a:lnTo>
                  <a:lnTo>
                    <a:pt x="869064" y="1043798"/>
                  </a:lnTo>
                  <a:lnTo>
                    <a:pt x="173817" y="1043798"/>
                  </a:lnTo>
                  <a:lnTo>
                    <a:pt x="127609" y="1037584"/>
                  </a:lnTo>
                  <a:lnTo>
                    <a:pt x="86088" y="1020046"/>
                  </a:lnTo>
                  <a:lnTo>
                    <a:pt x="50909" y="992844"/>
                  </a:lnTo>
                  <a:lnTo>
                    <a:pt x="23731" y="957634"/>
                  </a:lnTo>
                  <a:lnTo>
                    <a:pt x="6208" y="916077"/>
                  </a:lnTo>
                  <a:lnTo>
                    <a:pt x="0" y="869829"/>
                  </a:lnTo>
                  <a:lnTo>
                    <a:pt x="0" y="173969"/>
                  </a:lnTo>
                  <a:close/>
                </a:path>
              </a:pathLst>
            </a:custGeom>
            <a:ln w="40128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sz="927"/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DD812A54-6360-4428-93D4-3019E500BA5E}"/>
              </a:ext>
            </a:extLst>
          </p:cNvPr>
          <p:cNvSpPr txBox="1"/>
          <p:nvPr/>
        </p:nvSpPr>
        <p:spPr>
          <a:xfrm>
            <a:off x="5690250" y="4896555"/>
            <a:ext cx="277351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b="1" dirty="0">
                <a:latin typeface="+mj-lt"/>
              </a:rPr>
              <a:t>Credits:</a:t>
            </a:r>
            <a:r>
              <a:rPr lang="en-US" sz="1000" dirty="0">
                <a:latin typeface="+mj-lt"/>
              </a:rPr>
              <a:t> Adapted from Jennifer Rexford, Princeton</a:t>
            </a:r>
            <a:endParaRPr lang="en-SG" sz="1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66985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8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5EC0FFD-0819-458F-B508-5882C1B2E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0A993-0AA1-412D-A37A-2D363295DE68}" type="slidenum">
              <a:rPr lang="en-SG" smtClean="0"/>
              <a:t>52</a:t>
            </a:fld>
            <a:endParaRPr lang="en-S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9556420-6CFC-475E-82B9-190A2BC9F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spc="7" dirty="0"/>
              <a:t>Server</a:t>
            </a:r>
            <a:r>
              <a:rPr lang="en-SG" spc="3" dirty="0"/>
              <a:t> </a:t>
            </a:r>
            <a:r>
              <a:rPr lang="en-SG" spc="7" dirty="0"/>
              <a:t>Load</a:t>
            </a:r>
            <a:r>
              <a:rPr lang="en-SG" spc="3" dirty="0"/>
              <a:t> </a:t>
            </a:r>
            <a:r>
              <a:rPr lang="en-SG" spc="7" dirty="0"/>
              <a:t>Balancing</a:t>
            </a:r>
            <a:endParaRPr lang="en-SG" dirty="0"/>
          </a:p>
        </p:txBody>
      </p:sp>
      <p:grpSp>
        <p:nvGrpSpPr>
          <p:cNvPr id="5" name="object 2">
            <a:extLst>
              <a:ext uri="{FF2B5EF4-FFF2-40B4-BE49-F238E27FC236}">
                <a16:creationId xmlns:a16="http://schemas.microsoft.com/office/drawing/2014/main" id="{74704E9F-8FFB-4461-B5DF-A5EBA0277555}"/>
              </a:ext>
            </a:extLst>
          </p:cNvPr>
          <p:cNvGrpSpPr/>
          <p:nvPr/>
        </p:nvGrpSpPr>
        <p:grpSpPr>
          <a:xfrm>
            <a:off x="1832269" y="1004549"/>
            <a:ext cx="5353190" cy="3571455"/>
            <a:chOff x="935220" y="1772187"/>
            <a:chExt cx="8089265" cy="5396865"/>
          </a:xfrm>
        </p:grpSpPr>
        <p:pic>
          <p:nvPicPr>
            <p:cNvPr id="6" name="object 3">
              <a:extLst>
                <a:ext uri="{FF2B5EF4-FFF2-40B4-BE49-F238E27FC236}">
                  <a16:creationId xmlns:a16="http://schemas.microsoft.com/office/drawing/2014/main" id="{884F9223-3F10-4DAA-8D18-018A92EE626C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58252" y="2749067"/>
              <a:ext cx="1057995" cy="1451951"/>
            </a:xfrm>
            <a:prstGeom prst="rect">
              <a:avLst/>
            </a:prstGeom>
          </p:spPr>
        </p:pic>
        <p:pic>
          <p:nvPicPr>
            <p:cNvPr id="7" name="object 4">
              <a:extLst>
                <a:ext uri="{FF2B5EF4-FFF2-40B4-BE49-F238E27FC236}">
                  <a16:creationId xmlns:a16="http://schemas.microsoft.com/office/drawing/2014/main" id="{CD471DE7-1DB6-4982-81D6-2261BB711546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966010" y="5716534"/>
              <a:ext cx="1057995" cy="1451951"/>
            </a:xfrm>
            <a:prstGeom prst="rect">
              <a:avLst/>
            </a:prstGeom>
          </p:spPr>
        </p:pic>
        <p:pic>
          <p:nvPicPr>
            <p:cNvPr id="8" name="object 5">
              <a:extLst>
                <a:ext uri="{FF2B5EF4-FFF2-40B4-BE49-F238E27FC236}">
                  <a16:creationId xmlns:a16="http://schemas.microsoft.com/office/drawing/2014/main" id="{43B52C39-6C9F-4273-B982-4B2DE737DC46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25827" y="4186427"/>
              <a:ext cx="6815328" cy="2746248"/>
            </a:xfrm>
            <a:prstGeom prst="rect">
              <a:avLst/>
            </a:prstGeom>
          </p:spPr>
        </p:pic>
        <p:pic>
          <p:nvPicPr>
            <p:cNvPr id="9" name="object 6">
              <a:extLst>
                <a:ext uri="{FF2B5EF4-FFF2-40B4-BE49-F238E27FC236}">
                  <a16:creationId xmlns:a16="http://schemas.microsoft.com/office/drawing/2014/main" id="{0B05F6E0-FF34-495F-85DA-B5830D07C064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70168" y="4204649"/>
              <a:ext cx="6727268" cy="2660721"/>
            </a:xfrm>
            <a:prstGeom prst="rect">
              <a:avLst/>
            </a:prstGeom>
          </p:spPr>
        </p:pic>
        <p:pic>
          <p:nvPicPr>
            <p:cNvPr id="10" name="object 7">
              <a:extLst>
                <a:ext uri="{FF2B5EF4-FFF2-40B4-BE49-F238E27FC236}">
                  <a16:creationId xmlns:a16="http://schemas.microsoft.com/office/drawing/2014/main" id="{A59D5D00-B183-4716-B9AF-D2C5B78D7CC6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879852" y="4552188"/>
              <a:ext cx="1164336" cy="816863"/>
            </a:xfrm>
            <a:prstGeom prst="rect">
              <a:avLst/>
            </a:prstGeom>
          </p:spPr>
        </p:pic>
        <p:sp>
          <p:nvSpPr>
            <p:cNvPr id="11" name="object 8">
              <a:extLst>
                <a:ext uri="{FF2B5EF4-FFF2-40B4-BE49-F238E27FC236}">
                  <a16:creationId xmlns:a16="http://schemas.microsoft.com/office/drawing/2014/main" id="{FD5F565E-08B0-44CA-9803-D58D31DE2605}"/>
                </a:ext>
              </a:extLst>
            </p:cNvPr>
            <p:cNvSpPr/>
            <p:nvPr/>
          </p:nvSpPr>
          <p:spPr>
            <a:xfrm>
              <a:off x="2930066" y="4589098"/>
              <a:ext cx="1056640" cy="702945"/>
            </a:xfrm>
            <a:custGeom>
              <a:avLst/>
              <a:gdLst/>
              <a:ahLst/>
              <a:cxnLst/>
              <a:rect l="l" t="t" r="r" b="b"/>
              <a:pathLst>
                <a:path w="1056639" h="702945">
                  <a:moveTo>
                    <a:pt x="0" y="702556"/>
                  </a:moveTo>
                  <a:lnTo>
                    <a:pt x="1056251" y="0"/>
                  </a:lnTo>
                </a:path>
              </a:pathLst>
            </a:custGeom>
            <a:ln w="26756">
              <a:solidFill>
                <a:srgbClr val="4F81BD"/>
              </a:solidFill>
            </a:ln>
          </p:spPr>
          <p:txBody>
            <a:bodyPr wrap="square" lIns="0" tIns="0" rIns="0" bIns="0" rtlCol="0"/>
            <a:lstStyle/>
            <a:p>
              <a:endParaRPr sz="927"/>
            </a:p>
          </p:txBody>
        </p:sp>
        <p:pic>
          <p:nvPicPr>
            <p:cNvPr id="12" name="object 9">
              <a:extLst>
                <a:ext uri="{FF2B5EF4-FFF2-40B4-BE49-F238E27FC236}">
                  <a16:creationId xmlns:a16="http://schemas.microsoft.com/office/drawing/2014/main" id="{4FD83754-2CE1-4319-B608-039BD585F0F2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879852" y="5256275"/>
              <a:ext cx="1965960" cy="917448"/>
            </a:xfrm>
            <a:prstGeom prst="rect">
              <a:avLst/>
            </a:prstGeom>
          </p:spPr>
        </p:pic>
        <p:sp>
          <p:nvSpPr>
            <p:cNvPr id="13" name="object 10">
              <a:extLst>
                <a:ext uri="{FF2B5EF4-FFF2-40B4-BE49-F238E27FC236}">
                  <a16:creationId xmlns:a16="http://schemas.microsoft.com/office/drawing/2014/main" id="{8B3FC1D2-CE48-4A77-ABB6-2D346DF406A0}"/>
                </a:ext>
              </a:extLst>
            </p:cNvPr>
            <p:cNvSpPr/>
            <p:nvPr/>
          </p:nvSpPr>
          <p:spPr>
            <a:xfrm>
              <a:off x="2930066" y="5291655"/>
              <a:ext cx="1858645" cy="803275"/>
            </a:xfrm>
            <a:custGeom>
              <a:avLst/>
              <a:gdLst/>
              <a:ahLst/>
              <a:cxnLst/>
              <a:rect l="l" t="t" r="r" b="b"/>
              <a:pathLst>
                <a:path w="1858645" h="803275">
                  <a:moveTo>
                    <a:pt x="0" y="0"/>
                  </a:moveTo>
                  <a:lnTo>
                    <a:pt x="1858468" y="802922"/>
                  </a:lnTo>
                </a:path>
              </a:pathLst>
            </a:custGeom>
            <a:ln w="26760">
              <a:solidFill>
                <a:srgbClr val="4F81BD"/>
              </a:solidFill>
            </a:ln>
          </p:spPr>
          <p:txBody>
            <a:bodyPr wrap="square" lIns="0" tIns="0" rIns="0" bIns="0" rtlCol="0"/>
            <a:lstStyle/>
            <a:p>
              <a:endParaRPr sz="927"/>
            </a:p>
          </p:txBody>
        </p:sp>
        <p:pic>
          <p:nvPicPr>
            <p:cNvPr id="14" name="object 11">
              <a:extLst>
                <a:ext uri="{FF2B5EF4-FFF2-40B4-BE49-F238E27FC236}">
                  <a16:creationId xmlns:a16="http://schemas.microsoft.com/office/drawing/2014/main" id="{67DE1097-5648-4291-ADC2-DF0FF9297877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650739" y="4722876"/>
              <a:ext cx="435863" cy="1228344"/>
            </a:xfrm>
            <a:prstGeom prst="rect">
              <a:avLst/>
            </a:prstGeom>
          </p:spPr>
        </p:pic>
        <p:sp>
          <p:nvSpPr>
            <p:cNvPr id="15" name="object 12">
              <a:extLst>
                <a:ext uri="{FF2B5EF4-FFF2-40B4-BE49-F238E27FC236}">
                  <a16:creationId xmlns:a16="http://schemas.microsoft.com/office/drawing/2014/main" id="{5F1395CE-515A-43DA-B785-69860794F305}"/>
                </a:ext>
              </a:extLst>
            </p:cNvPr>
            <p:cNvSpPr/>
            <p:nvPr/>
          </p:nvSpPr>
          <p:spPr>
            <a:xfrm>
              <a:off x="4708313" y="4749683"/>
              <a:ext cx="321310" cy="1124585"/>
            </a:xfrm>
            <a:custGeom>
              <a:avLst/>
              <a:gdLst/>
              <a:ahLst/>
              <a:cxnLst/>
              <a:rect l="l" t="t" r="r" b="b"/>
              <a:pathLst>
                <a:path w="321310" h="1124585">
                  <a:moveTo>
                    <a:pt x="0" y="0"/>
                  </a:moveTo>
                  <a:lnTo>
                    <a:pt x="320886" y="1124091"/>
                  </a:lnTo>
                </a:path>
              </a:pathLst>
            </a:custGeom>
            <a:ln w="26742">
              <a:solidFill>
                <a:srgbClr val="4F81BD"/>
              </a:solidFill>
            </a:ln>
          </p:spPr>
          <p:txBody>
            <a:bodyPr wrap="square" lIns="0" tIns="0" rIns="0" bIns="0" rtlCol="0"/>
            <a:lstStyle/>
            <a:p>
              <a:endParaRPr sz="927"/>
            </a:p>
          </p:txBody>
        </p:sp>
        <p:pic>
          <p:nvPicPr>
            <p:cNvPr id="16" name="object 13">
              <a:extLst>
                <a:ext uri="{FF2B5EF4-FFF2-40B4-BE49-F238E27FC236}">
                  <a16:creationId xmlns:a16="http://schemas.microsoft.com/office/drawing/2014/main" id="{2109C69A-B009-492C-B74C-9863FC12A841}"/>
                </a:ext>
              </a:extLst>
            </p:cNvPr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888483" y="4451604"/>
              <a:ext cx="2602991" cy="536448"/>
            </a:xfrm>
            <a:prstGeom prst="rect">
              <a:avLst/>
            </a:prstGeom>
          </p:spPr>
        </p:pic>
        <p:sp>
          <p:nvSpPr>
            <p:cNvPr id="17" name="object 14">
              <a:extLst>
                <a:ext uri="{FF2B5EF4-FFF2-40B4-BE49-F238E27FC236}">
                  <a16:creationId xmlns:a16="http://schemas.microsoft.com/office/drawing/2014/main" id="{23FAFD08-F4D4-4FD3-A2ED-16BE9B04E309}"/>
                </a:ext>
              </a:extLst>
            </p:cNvPr>
            <p:cNvSpPr/>
            <p:nvPr/>
          </p:nvSpPr>
          <p:spPr>
            <a:xfrm>
              <a:off x="4935608" y="4488732"/>
              <a:ext cx="2500630" cy="421640"/>
            </a:xfrm>
            <a:custGeom>
              <a:avLst/>
              <a:gdLst/>
              <a:ahLst/>
              <a:cxnLst/>
              <a:rect l="l" t="t" r="r" b="b"/>
              <a:pathLst>
                <a:path w="2500629" h="421639">
                  <a:moveTo>
                    <a:pt x="0" y="0"/>
                  </a:moveTo>
                  <a:lnTo>
                    <a:pt x="2500241" y="421534"/>
                  </a:lnTo>
                </a:path>
              </a:pathLst>
            </a:custGeom>
            <a:ln w="26763">
              <a:solidFill>
                <a:srgbClr val="4F81BD"/>
              </a:solidFill>
            </a:ln>
          </p:spPr>
          <p:txBody>
            <a:bodyPr wrap="square" lIns="0" tIns="0" rIns="0" bIns="0" rtlCol="0"/>
            <a:lstStyle/>
            <a:p>
              <a:endParaRPr sz="927"/>
            </a:p>
          </p:txBody>
        </p:sp>
        <p:pic>
          <p:nvPicPr>
            <p:cNvPr id="18" name="object 15">
              <a:extLst>
                <a:ext uri="{FF2B5EF4-FFF2-40B4-BE49-F238E27FC236}">
                  <a16:creationId xmlns:a16="http://schemas.microsoft.com/office/drawing/2014/main" id="{2E8A2FB2-D3C8-42C1-8B40-0CBF693A3BAF}"/>
                </a:ext>
              </a:extLst>
            </p:cNvPr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769356" y="5195316"/>
              <a:ext cx="1804416" cy="975360"/>
            </a:xfrm>
            <a:prstGeom prst="rect">
              <a:avLst/>
            </a:prstGeom>
          </p:spPr>
        </p:pic>
        <p:sp>
          <p:nvSpPr>
            <p:cNvPr id="19" name="object 16">
              <a:extLst>
                <a:ext uri="{FF2B5EF4-FFF2-40B4-BE49-F238E27FC236}">
                  <a16:creationId xmlns:a16="http://schemas.microsoft.com/office/drawing/2014/main" id="{74E4D1B1-7AE6-47BA-8F6E-BBF202704954}"/>
                </a:ext>
              </a:extLst>
            </p:cNvPr>
            <p:cNvSpPr/>
            <p:nvPr/>
          </p:nvSpPr>
          <p:spPr>
            <a:xfrm>
              <a:off x="5818046" y="5231436"/>
              <a:ext cx="1698625" cy="863600"/>
            </a:xfrm>
            <a:custGeom>
              <a:avLst/>
              <a:gdLst/>
              <a:ahLst/>
              <a:cxnLst/>
              <a:rect l="l" t="t" r="r" b="b"/>
              <a:pathLst>
                <a:path w="1698625" h="863600">
                  <a:moveTo>
                    <a:pt x="0" y="863141"/>
                  </a:moveTo>
                  <a:lnTo>
                    <a:pt x="1698025" y="0"/>
                  </a:lnTo>
                </a:path>
              </a:pathLst>
            </a:custGeom>
            <a:ln w="26759">
              <a:solidFill>
                <a:srgbClr val="4F81BD"/>
              </a:solidFill>
            </a:ln>
          </p:spPr>
          <p:txBody>
            <a:bodyPr wrap="square" lIns="0" tIns="0" rIns="0" bIns="0" rtlCol="0"/>
            <a:lstStyle/>
            <a:p>
              <a:endParaRPr sz="927"/>
            </a:p>
          </p:txBody>
        </p:sp>
        <p:sp>
          <p:nvSpPr>
            <p:cNvPr id="20" name="object 17">
              <a:extLst>
                <a:ext uri="{FF2B5EF4-FFF2-40B4-BE49-F238E27FC236}">
                  <a16:creationId xmlns:a16="http://schemas.microsoft.com/office/drawing/2014/main" id="{F8B2EAAA-574F-4781-A2EA-4C88A0D907BD}"/>
                </a:ext>
              </a:extLst>
            </p:cNvPr>
            <p:cNvSpPr/>
            <p:nvPr/>
          </p:nvSpPr>
          <p:spPr>
            <a:xfrm>
              <a:off x="1900555" y="5389217"/>
              <a:ext cx="786765" cy="201930"/>
            </a:xfrm>
            <a:custGeom>
              <a:avLst/>
              <a:gdLst/>
              <a:ahLst/>
              <a:cxnLst/>
              <a:rect l="l" t="t" r="r" b="b"/>
              <a:pathLst>
                <a:path w="786764" h="201929">
                  <a:moveTo>
                    <a:pt x="786616" y="0"/>
                  </a:moveTo>
                  <a:lnTo>
                    <a:pt x="0" y="0"/>
                  </a:lnTo>
                  <a:lnTo>
                    <a:pt x="0" y="201861"/>
                  </a:lnTo>
                  <a:lnTo>
                    <a:pt x="786616" y="201861"/>
                  </a:lnTo>
                  <a:lnTo>
                    <a:pt x="786616" y="0"/>
                  </a:lnTo>
                  <a:close/>
                </a:path>
              </a:pathLst>
            </a:custGeom>
            <a:solidFill>
              <a:srgbClr val="0096D5"/>
            </a:solidFill>
          </p:spPr>
          <p:txBody>
            <a:bodyPr wrap="square" lIns="0" tIns="0" rIns="0" bIns="0" rtlCol="0"/>
            <a:lstStyle/>
            <a:p>
              <a:endParaRPr sz="927"/>
            </a:p>
          </p:txBody>
        </p:sp>
        <p:sp>
          <p:nvSpPr>
            <p:cNvPr id="21" name="object 18">
              <a:extLst>
                <a:ext uri="{FF2B5EF4-FFF2-40B4-BE49-F238E27FC236}">
                  <a16:creationId xmlns:a16="http://schemas.microsoft.com/office/drawing/2014/main" id="{4B85BC16-62F0-4B0E-B7DD-219FDBF3215E}"/>
                </a:ext>
              </a:extLst>
            </p:cNvPr>
            <p:cNvSpPr/>
            <p:nvPr/>
          </p:nvSpPr>
          <p:spPr>
            <a:xfrm>
              <a:off x="1900555" y="5389217"/>
              <a:ext cx="786765" cy="201930"/>
            </a:xfrm>
            <a:custGeom>
              <a:avLst/>
              <a:gdLst/>
              <a:ahLst/>
              <a:cxnLst/>
              <a:rect l="l" t="t" r="r" b="b"/>
              <a:pathLst>
                <a:path w="786764" h="201929">
                  <a:moveTo>
                    <a:pt x="0" y="201861"/>
                  </a:moveTo>
                  <a:lnTo>
                    <a:pt x="786616" y="201861"/>
                  </a:lnTo>
                  <a:lnTo>
                    <a:pt x="786616" y="0"/>
                  </a:lnTo>
                  <a:lnTo>
                    <a:pt x="0" y="0"/>
                  </a:lnTo>
                  <a:lnTo>
                    <a:pt x="0" y="201861"/>
                  </a:lnTo>
                  <a:close/>
                </a:path>
              </a:pathLst>
            </a:custGeom>
            <a:ln w="14191">
              <a:solidFill>
                <a:srgbClr val="AAE6FF"/>
              </a:solidFill>
            </a:ln>
          </p:spPr>
          <p:txBody>
            <a:bodyPr wrap="square" lIns="0" tIns="0" rIns="0" bIns="0" rtlCol="0"/>
            <a:lstStyle/>
            <a:p>
              <a:endParaRPr sz="927"/>
            </a:p>
          </p:txBody>
        </p:sp>
        <p:sp>
          <p:nvSpPr>
            <p:cNvPr id="22" name="object 19">
              <a:extLst>
                <a:ext uri="{FF2B5EF4-FFF2-40B4-BE49-F238E27FC236}">
                  <a16:creationId xmlns:a16="http://schemas.microsoft.com/office/drawing/2014/main" id="{32940DBA-854A-450A-A5F1-576E26DB7AF1}"/>
                </a:ext>
              </a:extLst>
            </p:cNvPr>
            <p:cNvSpPr/>
            <p:nvPr/>
          </p:nvSpPr>
          <p:spPr>
            <a:xfrm>
              <a:off x="2687171" y="5151144"/>
              <a:ext cx="243204" cy="440055"/>
            </a:xfrm>
            <a:custGeom>
              <a:avLst/>
              <a:gdLst/>
              <a:ahLst/>
              <a:cxnLst/>
              <a:rect l="l" t="t" r="r" b="b"/>
              <a:pathLst>
                <a:path w="243205" h="440054">
                  <a:moveTo>
                    <a:pt x="242895" y="0"/>
                  </a:moveTo>
                  <a:lnTo>
                    <a:pt x="0" y="238072"/>
                  </a:lnTo>
                  <a:lnTo>
                    <a:pt x="0" y="439934"/>
                  </a:lnTo>
                  <a:lnTo>
                    <a:pt x="242895" y="201860"/>
                  </a:lnTo>
                  <a:lnTo>
                    <a:pt x="242895" y="0"/>
                  </a:lnTo>
                  <a:close/>
                </a:path>
              </a:pathLst>
            </a:custGeom>
            <a:solidFill>
              <a:srgbClr val="005A80"/>
            </a:solidFill>
          </p:spPr>
          <p:txBody>
            <a:bodyPr wrap="square" lIns="0" tIns="0" rIns="0" bIns="0" rtlCol="0"/>
            <a:lstStyle/>
            <a:p>
              <a:endParaRPr sz="927"/>
            </a:p>
          </p:txBody>
        </p:sp>
        <p:sp>
          <p:nvSpPr>
            <p:cNvPr id="23" name="object 20">
              <a:extLst>
                <a:ext uri="{FF2B5EF4-FFF2-40B4-BE49-F238E27FC236}">
                  <a16:creationId xmlns:a16="http://schemas.microsoft.com/office/drawing/2014/main" id="{E25D8F21-3500-44BC-AFB9-ED9D567FCF68}"/>
                </a:ext>
              </a:extLst>
            </p:cNvPr>
            <p:cNvSpPr/>
            <p:nvPr/>
          </p:nvSpPr>
          <p:spPr>
            <a:xfrm>
              <a:off x="2687171" y="5151144"/>
              <a:ext cx="243204" cy="440055"/>
            </a:xfrm>
            <a:custGeom>
              <a:avLst/>
              <a:gdLst/>
              <a:ahLst/>
              <a:cxnLst/>
              <a:rect l="l" t="t" r="r" b="b"/>
              <a:pathLst>
                <a:path w="243205" h="440054">
                  <a:moveTo>
                    <a:pt x="242894" y="0"/>
                  </a:moveTo>
                  <a:lnTo>
                    <a:pt x="0" y="238072"/>
                  </a:lnTo>
                  <a:lnTo>
                    <a:pt x="0" y="439933"/>
                  </a:lnTo>
                  <a:lnTo>
                    <a:pt x="242894" y="201860"/>
                  </a:lnTo>
                  <a:lnTo>
                    <a:pt x="242894" y="0"/>
                  </a:lnTo>
                  <a:close/>
                </a:path>
              </a:pathLst>
            </a:custGeom>
            <a:solidFill>
              <a:srgbClr val="005A80"/>
            </a:solidFill>
          </p:spPr>
          <p:txBody>
            <a:bodyPr wrap="square" lIns="0" tIns="0" rIns="0" bIns="0" rtlCol="0"/>
            <a:lstStyle/>
            <a:p>
              <a:endParaRPr sz="927"/>
            </a:p>
          </p:txBody>
        </p:sp>
        <p:sp>
          <p:nvSpPr>
            <p:cNvPr id="24" name="object 21">
              <a:extLst>
                <a:ext uri="{FF2B5EF4-FFF2-40B4-BE49-F238E27FC236}">
                  <a16:creationId xmlns:a16="http://schemas.microsoft.com/office/drawing/2014/main" id="{8EC8C3C5-2275-464A-900C-B4AA4A0259C6}"/>
                </a:ext>
              </a:extLst>
            </p:cNvPr>
            <p:cNvSpPr/>
            <p:nvPr/>
          </p:nvSpPr>
          <p:spPr>
            <a:xfrm>
              <a:off x="2687171" y="5151144"/>
              <a:ext cx="243204" cy="440055"/>
            </a:xfrm>
            <a:custGeom>
              <a:avLst/>
              <a:gdLst/>
              <a:ahLst/>
              <a:cxnLst/>
              <a:rect l="l" t="t" r="r" b="b"/>
              <a:pathLst>
                <a:path w="243205" h="440054">
                  <a:moveTo>
                    <a:pt x="0" y="439933"/>
                  </a:moveTo>
                  <a:lnTo>
                    <a:pt x="0" y="238072"/>
                  </a:lnTo>
                  <a:lnTo>
                    <a:pt x="17678" y="220745"/>
                  </a:lnTo>
                  <a:lnTo>
                    <a:pt x="242894" y="0"/>
                  </a:lnTo>
                  <a:lnTo>
                    <a:pt x="242894" y="201860"/>
                  </a:lnTo>
                  <a:lnTo>
                    <a:pt x="130733" y="311795"/>
                  </a:lnTo>
                  <a:lnTo>
                    <a:pt x="0" y="439933"/>
                  </a:lnTo>
                </a:path>
              </a:pathLst>
            </a:custGeom>
            <a:ln w="14197">
              <a:solidFill>
                <a:srgbClr val="AAE6FF"/>
              </a:solidFill>
            </a:ln>
          </p:spPr>
          <p:txBody>
            <a:bodyPr wrap="square" lIns="0" tIns="0" rIns="0" bIns="0" rtlCol="0"/>
            <a:lstStyle/>
            <a:p>
              <a:endParaRPr sz="927"/>
            </a:p>
          </p:txBody>
        </p:sp>
        <p:sp>
          <p:nvSpPr>
            <p:cNvPr id="25" name="object 22">
              <a:extLst>
                <a:ext uri="{FF2B5EF4-FFF2-40B4-BE49-F238E27FC236}">
                  <a16:creationId xmlns:a16="http://schemas.microsoft.com/office/drawing/2014/main" id="{D89358CC-D8D6-4952-9AA0-FF61E1639FFC}"/>
                </a:ext>
              </a:extLst>
            </p:cNvPr>
            <p:cNvSpPr/>
            <p:nvPr/>
          </p:nvSpPr>
          <p:spPr>
            <a:xfrm>
              <a:off x="1900555" y="5151144"/>
              <a:ext cx="1029969" cy="238125"/>
            </a:xfrm>
            <a:custGeom>
              <a:avLst/>
              <a:gdLst/>
              <a:ahLst/>
              <a:cxnLst/>
              <a:rect l="l" t="t" r="r" b="b"/>
              <a:pathLst>
                <a:path w="1029969" h="238125">
                  <a:moveTo>
                    <a:pt x="1029511" y="0"/>
                  </a:moveTo>
                  <a:lnTo>
                    <a:pt x="243112" y="0"/>
                  </a:lnTo>
                  <a:lnTo>
                    <a:pt x="0" y="238072"/>
                  </a:lnTo>
                  <a:lnTo>
                    <a:pt x="786616" y="238072"/>
                  </a:lnTo>
                  <a:lnTo>
                    <a:pt x="1029511" y="0"/>
                  </a:lnTo>
                  <a:close/>
                </a:path>
              </a:pathLst>
            </a:custGeom>
            <a:solidFill>
              <a:srgbClr val="00B4FF"/>
            </a:solidFill>
          </p:spPr>
          <p:txBody>
            <a:bodyPr wrap="square" lIns="0" tIns="0" rIns="0" bIns="0" rtlCol="0"/>
            <a:lstStyle/>
            <a:p>
              <a:endParaRPr sz="927"/>
            </a:p>
          </p:txBody>
        </p:sp>
        <p:sp>
          <p:nvSpPr>
            <p:cNvPr id="26" name="object 23">
              <a:extLst>
                <a:ext uri="{FF2B5EF4-FFF2-40B4-BE49-F238E27FC236}">
                  <a16:creationId xmlns:a16="http://schemas.microsoft.com/office/drawing/2014/main" id="{4302692C-D6E5-40AD-B15F-BA1020358249}"/>
                </a:ext>
              </a:extLst>
            </p:cNvPr>
            <p:cNvSpPr/>
            <p:nvPr/>
          </p:nvSpPr>
          <p:spPr>
            <a:xfrm>
              <a:off x="1900555" y="5151144"/>
              <a:ext cx="1029969" cy="238125"/>
            </a:xfrm>
            <a:custGeom>
              <a:avLst/>
              <a:gdLst/>
              <a:ahLst/>
              <a:cxnLst/>
              <a:rect l="l" t="t" r="r" b="b"/>
              <a:pathLst>
                <a:path w="1029969" h="238125">
                  <a:moveTo>
                    <a:pt x="1029510" y="0"/>
                  </a:moveTo>
                  <a:lnTo>
                    <a:pt x="243111" y="0"/>
                  </a:lnTo>
                  <a:lnTo>
                    <a:pt x="0" y="238072"/>
                  </a:lnTo>
                  <a:lnTo>
                    <a:pt x="786616" y="238072"/>
                  </a:lnTo>
                  <a:lnTo>
                    <a:pt x="1029510" y="0"/>
                  </a:lnTo>
                  <a:close/>
                </a:path>
              </a:pathLst>
            </a:custGeom>
            <a:solidFill>
              <a:srgbClr val="00B4FF"/>
            </a:solidFill>
          </p:spPr>
          <p:txBody>
            <a:bodyPr wrap="square" lIns="0" tIns="0" rIns="0" bIns="0" rtlCol="0"/>
            <a:lstStyle/>
            <a:p>
              <a:endParaRPr sz="927"/>
            </a:p>
          </p:txBody>
        </p:sp>
        <p:sp>
          <p:nvSpPr>
            <p:cNvPr id="27" name="object 24">
              <a:extLst>
                <a:ext uri="{FF2B5EF4-FFF2-40B4-BE49-F238E27FC236}">
                  <a16:creationId xmlns:a16="http://schemas.microsoft.com/office/drawing/2014/main" id="{52BFE1BD-8948-469E-B370-07373EFBD054}"/>
                </a:ext>
              </a:extLst>
            </p:cNvPr>
            <p:cNvSpPr/>
            <p:nvPr/>
          </p:nvSpPr>
          <p:spPr>
            <a:xfrm>
              <a:off x="1900555" y="5151144"/>
              <a:ext cx="1029969" cy="238125"/>
            </a:xfrm>
            <a:custGeom>
              <a:avLst/>
              <a:gdLst/>
              <a:ahLst/>
              <a:cxnLst/>
              <a:rect l="l" t="t" r="r" b="b"/>
              <a:pathLst>
                <a:path w="1029969" h="238125">
                  <a:moveTo>
                    <a:pt x="0" y="238072"/>
                  </a:moveTo>
                  <a:lnTo>
                    <a:pt x="786616" y="238072"/>
                  </a:lnTo>
                  <a:lnTo>
                    <a:pt x="804294" y="220745"/>
                  </a:lnTo>
                  <a:lnTo>
                    <a:pt x="1029510" y="0"/>
                  </a:lnTo>
                  <a:lnTo>
                    <a:pt x="243111" y="0"/>
                  </a:lnTo>
                  <a:lnTo>
                    <a:pt x="86422" y="153441"/>
                  </a:lnTo>
                  <a:lnTo>
                    <a:pt x="0" y="238072"/>
                  </a:lnTo>
                </a:path>
              </a:pathLst>
            </a:custGeom>
            <a:ln w="14191">
              <a:solidFill>
                <a:srgbClr val="AAE6FF"/>
              </a:solidFill>
            </a:ln>
          </p:spPr>
          <p:txBody>
            <a:bodyPr wrap="square" lIns="0" tIns="0" rIns="0" bIns="0" rtlCol="0"/>
            <a:lstStyle/>
            <a:p>
              <a:endParaRPr sz="927"/>
            </a:p>
          </p:txBody>
        </p:sp>
        <p:sp>
          <p:nvSpPr>
            <p:cNvPr id="28" name="object 25">
              <a:extLst>
                <a:ext uri="{FF2B5EF4-FFF2-40B4-BE49-F238E27FC236}">
                  <a16:creationId xmlns:a16="http://schemas.microsoft.com/office/drawing/2014/main" id="{B5DA9D5E-D062-4700-BD40-6753AEFB9598}"/>
                </a:ext>
              </a:extLst>
            </p:cNvPr>
            <p:cNvSpPr/>
            <p:nvPr/>
          </p:nvSpPr>
          <p:spPr>
            <a:xfrm>
              <a:off x="2015121" y="5158231"/>
              <a:ext cx="786765" cy="209550"/>
            </a:xfrm>
            <a:custGeom>
              <a:avLst/>
              <a:gdLst/>
              <a:ahLst/>
              <a:cxnLst/>
              <a:rect l="l" t="t" r="r" b="b"/>
              <a:pathLst>
                <a:path w="786764" h="209550">
                  <a:moveTo>
                    <a:pt x="335902" y="165900"/>
                  </a:moveTo>
                  <a:lnTo>
                    <a:pt x="128536" y="165900"/>
                  </a:lnTo>
                  <a:lnTo>
                    <a:pt x="164274" y="129933"/>
                  </a:lnTo>
                  <a:lnTo>
                    <a:pt x="0" y="173240"/>
                  </a:lnTo>
                  <a:lnTo>
                    <a:pt x="85686" y="209207"/>
                  </a:lnTo>
                  <a:lnTo>
                    <a:pt x="99885" y="194779"/>
                  </a:lnTo>
                  <a:lnTo>
                    <a:pt x="307263" y="194779"/>
                  </a:lnTo>
                  <a:lnTo>
                    <a:pt x="335902" y="165900"/>
                  </a:lnTo>
                  <a:close/>
                </a:path>
                <a:path w="786764" h="209550">
                  <a:moveTo>
                    <a:pt x="428929" y="65100"/>
                  </a:moveTo>
                  <a:lnTo>
                    <a:pt x="228676" y="65100"/>
                  </a:lnTo>
                  <a:lnTo>
                    <a:pt x="264414" y="28879"/>
                  </a:lnTo>
                  <a:lnTo>
                    <a:pt x="92786" y="79527"/>
                  </a:lnTo>
                  <a:lnTo>
                    <a:pt x="185826" y="115506"/>
                  </a:lnTo>
                  <a:lnTo>
                    <a:pt x="200025" y="93967"/>
                  </a:lnTo>
                  <a:lnTo>
                    <a:pt x="400291" y="93967"/>
                  </a:lnTo>
                  <a:lnTo>
                    <a:pt x="428929" y="65100"/>
                  </a:lnTo>
                  <a:close/>
                </a:path>
                <a:path w="786764" h="209550">
                  <a:moveTo>
                    <a:pt x="686244" y="137033"/>
                  </a:moveTo>
                  <a:lnTo>
                    <a:pt x="600557" y="101066"/>
                  </a:lnTo>
                  <a:lnTo>
                    <a:pt x="579018" y="115506"/>
                  </a:lnTo>
                  <a:lnTo>
                    <a:pt x="378739" y="115506"/>
                  </a:lnTo>
                  <a:lnTo>
                    <a:pt x="350100" y="144373"/>
                  </a:lnTo>
                  <a:lnTo>
                    <a:pt x="550367" y="144373"/>
                  </a:lnTo>
                  <a:lnTo>
                    <a:pt x="521728" y="180340"/>
                  </a:lnTo>
                  <a:lnTo>
                    <a:pt x="686244" y="137033"/>
                  </a:lnTo>
                  <a:close/>
                </a:path>
                <a:path w="786764" h="209550">
                  <a:moveTo>
                    <a:pt x="786371" y="36220"/>
                  </a:moveTo>
                  <a:lnTo>
                    <a:pt x="693343" y="0"/>
                  </a:lnTo>
                  <a:lnTo>
                    <a:pt x="679145" y="21793"/>
                  </a:lnTo>
                  <a:lnTo>
                    <a:pt x="478878" y="21793"/>
                  </a:lnTo>
                  <a:lnTo>
                    <a:pt x="450227" y="50660"/>
                  </a:lnTo>
                  <a:lnTo>
                    <a:pt x="650506" y="50660"/>
                  </a:lnTo>
                  <a:lnTo>
                    <a:pt x="614756" y="86626"/>
                  </a:lnTo>
                  <a:lnTo>
                    <a:pt x="786371" y="3622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927"/>
            </a:p>
          </p:txBody>
        </p:sp>
        <p:sp>
          <p:nvSpPr>
            <p:cNvPr id="29" name="object 26">
              <a:extLst>
                <a:ext uri="{FF2B5EF4-FFF2-40B4-BE49-F238E27FC236}">
                  <a16:creationId xmlns:a16="http://schemas.microsoft.com/office/drawing/2014/main" id="{5185A4A3-DF0E-44BE-B644-9DA2944941B1}"/>
                </a:ext>
              </a:extLst>
            </p:cNvPr>
            <p:cNvSpPr/>
            <p:nvPr/>
          </p:nvSpPr>
          <p:spPr>
            <a:xfrm>
              <a:off x="2022233" y="5165585"/>
              <a:ext cx="786765" cy="209550"/>
            </a:xfrm>
            <a:custGeom>
              <a:avLst/>
              <a:gdLst/>
              <a:ahLst/>
              <a:cxnLst/>
              <a:rect l="l" t="t" r="r" b="b"/>
              <a:pathLst>
                <a:path w="786764" h="209550">
                  <a:moveTo>
                    <a:pt x="335889" y="165887"/>
                  </a:moveTo>
                  <a:lnTo>
                    <a:pt x="128524" y="165887"/>
                  </a:lnTo>
                  <a:lnTo>
                    <a:pt x="164274" y="129679"/>
                  </a:lnTo>
                  <a:lnTo>
                    <a:pt x="0" y="172986"/>
                  </a:lnTo>
                  <a:lnTo>
                    <a:pt x="85674" y="209194"/>
                  </a:lnTo>
                  <a:lnTo>
                    <a:pt x="100126" y="194767"/>
                  </a:lnTo>
                  <a:lnTo>
                    <a:pt x="307238" y="194767"/>
                  </a:lnTo>
                  <a:lnTo>
                    <a:pt x="335889" y="165887"/>
                  </a:lnTo>
                  <a:close/>
                </a:path>
                <a:path w="786764" h="209550">
                  <a:moveTo>
                    <a:pt x="428917" y="64833"/>
                  </a:moveTo>
                  <a:lnTo>
                    <a:pt x="228663" y="64833"/>
                  </a:lnTo>
                  <a:lnTo>
                    <a:pt x="264401" y="28867"/>
                  </a:lnTo>
                  <a:lnTo>
                    <a:pt x="92773" y="79273"/>
                  </a:lnTo>
                  <a:lnTo>
                    <a:pt x="185813" y="115239"/>
                  </a:lnTo>
                  <a:lnTo>
                    <a:pt x="200012" y="93713"/>
                  </a:lnTo>
                  <a:lnTo>
                    <a:pt x="400278" y="93713"/>
                  </a:lnTo>
                  <a:lnTo>
                    <a:pt x="428917" y="64833"/>
                  </a:lnTo>
                  <a:close/>
                </a:path>
                <a:path w="786764" h="209550">
                  <a:moveTo>
                    <a:pt x="686231" y="137020"/>
                  </a:moveTo>
                  <a:lnTo>
                    <a:pt x="600544" y="101053"/>
                  </a:lnTo>
                  <a:lnTo>
                    <a:pt x="579005" y="115239"/>
                  </a:lnTo>
                  <a:lnTo>
                    <a:pt x="378726" y="115239"/>
                  </a:lnTo>
                  <a:lnTo>
                    <a:pt x="350342" y="144119"/>
                  </a:lnTo>
                  <a:lnTo>
                    <a:pt x="550354" y="144119"/>
                  </a:lnTo>
                  <a:lnTo>
                    <a:pt x="521957" y="180327"/>
                  </a:lnTo>
                  <a:lnTo>
                    <a:pt x="686231" y="137020"/>
                  </a:lnTo>
                  <a:close/>
                </a:path>
                <a:path w="786764" h="209550">
                  <a:moveTo>
                    <a:pt x="786358" y="35966"/>
                  </a:moveTo>
                  <a:lnTo>
                    <a:pt x="693331" y="0"/>
                  </a:lnTo>
                  <a:lnTo>
                    <a:pt x="679132" y="21526"/>
                  </a:lnTo>
                  <a:lnTo>
                    <a:pt x="478866" y="21526"/>
                  </a:lnTo>
                  <a:lnTo>
                    <a:pt x="450469" y="50406"/>
                  </a:lnTo>
                  <a:lnTo>
                    <a:pt x="650481" y="50406"/>
                  </a:lnTo>
                  <a:lnTo>
                    <a:pt x="614743" y="86614"/>
                  </a:lnTo>
                  <a:lnTo>
                    <a:pt x="786358" y="3596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927"/>
            </a:p>
          </p:txBody>
        </p:sp>
        <p:pic>
          <p:nvPicPr>
            <p:cNvPr id="30" name="object 27">
              <a:extLst>
                <a:ext uri="{FF2B5EF4-FFF2-40B4-BE49-F238E27FC236}">
                  <a16:creationId xmlns:a16="http://schemas.microsoft.com/office/drawing/2014/main" id="{91826EA6-237B-4FE0-853A-44CDE935D56A}"/>
                </a:ext>
              </a:extLst>
            </p:cNvPr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35220" y="5638250"/>
              <a:ext cx="681884" cy="1169589"/>
            </a:xfrm>
            <a:prstGeom prst="rect">
              <a:avLst/>
            </a:prstGeom>
          </p:spPr>
        </p:pic>
        <p:pic>
          <p:nvPicPr>
            <p:cNvPr id="31" name="object 28">
              <a:extLst>
                <a:ext uri="{FF2B5EF4-FFF2-40B4-BE49-F238E27FC236}">
                  <a16:creationId xmlns:a16="http://schemas.microsoft.com/office/drawing/2014/main" id="{BE05A26E-CCCC-45B0-B5C3-660F2ED2031E}"/>
                </a:ext>
              </a:extLst>
            </p:cNvPr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47292" y="5530595"/>
              <a:ext cx="990599" cy="972311"/>
            </a:xfrm>
            <a:prstGeom prst="rect">
              <a:avLst/>
            </a:prstGeom>
          </p:spPr>
        </p:pic>
        <p:sp>
          <p:nvSpPr>
            <p:cNvPr id="32" name="object 29">
              <a:extLst>
                <a:ext uri="{FF2B5EF4-FFF2-40B4-BE49-F238E27FC236}">
                  <a16:creationId xmlns:a16="http://schemas.microsoft.com/office/drawing/2014/main" id="{F43FA547-B4FD-423F-9160-302BBAD0EF9A}"/>
                </a:ext>
              </a:extLst>
            </p:cNvPr>
            <p:cNvSpPr/>
            <p:nvPr/>
          </p:nvSpPr>
          <p:spPr>
            <a:xfrm>
              <a:off x="1499447" y="5565986"/>
              <a:ext cx="882650" cy="863600"/>
            </a:xfrm>
            <a:custGeom>
              <a:avLst/>
              <a:gdLst/>
              <a:ahLst/>
              <a:cxnLst/>
              <a:rect l="l" t="t" r="r" b="b"/>
              <a:pathLst>
                <a:path w="882650" h="863600">
                  <a:moveTo>
                    <a:pt x="0" y="863141"/>
                  </a:moveTo>
                  <a:lnTo>
                    <a:pt x="882438" y="0"/>
                  </a:lnTo>
                </a:path>
              </a:pathLst>
            </a:custGeom>
            <a:ln w="26752">
              <a:solidFill>
                <a:srgbClr val="4F81BD"/>
              </a:solidFill>
            </a:ln>
          </p:spPr>
          <p:txBody>
            <a:bodyPr wrap="square" lIns="0" tIns="0" rIns="0" bIns="0" rtlCol="0"/>
            <a:lstStyle/>
            <a:p>
              <a:endParaRPr sz="927"/>
            </a:p>
          </p:txBody>
        </p:sp>
        <p:pic>
          <p:nvPicPr>
            <p:cNvPr id="33" name="object 30">
              <a:extLst>
                <a:ext uri="{FF2B5EF4-FFF2-40B4-BE49-F238E27FC236}">
                  <a16:creationId xmlns:a16="http://schemas.microsoft.com/office/drawing/2014/main" id="{0B6C3370-E14F-4093-9ED5-C9FD834E2D1E}"/>
                </a:ext>
              </a:extLst>
            </p:cNvPr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701787" y="5216651"/>
              <a:ext cx="835151" cy="1652016"/>
            </a:xfrm>
            <a:prstGeom prst="rect">
              <a:avLst/>
            </a:prstGeom>
          </p:spPr>
        </p:pic>
        <p:sp>
          <p:nvSpPr>
            <p:cNvPr id="34" name="object 31">
              <a:extLst>
                <a:ext uri="{FF2B5EF4-FFF2-40B4-BE49-F238E27FC236}">
                  <a16:creationId xmlns:a16="http://schemas.microsoft.com/office/drawing/2014/main" id="{CBAE8D39-BCC7-49D5-9E35-0A2240DC7FFD}"/>
                </a:ext>
              </a:extLst>
            </p:cNvPr>
            <p:cNvSpPr/>
            <p:nvPr/>
          </p:nvSpPr>
          <p:spPr>
            <a:xfrm>
              <a:off x="7756737" y="5244818"/>
              <a:ext cx="721995" cy="1546225"/>
            </a:xfrm>
            <a:custGeom>
              <a:avLst/>
              <a:gdLst/>
              <a:ahLst/>
              <a:cxnLst/>
              <a:rect l="l" t="t" r="r" b="b"/>
              <a:pathLst>
                <a:path w="721995" h="1546225">
                  <a:moveTo>
                    <a:pt x="0" y="0"/>
                  </a:moveTo>
                  <a:lnTo>
                    <a:pt x="721994" y="1545625"/>
                  </a:lnTo>
                </a:path>
              </a:pathLst>
            </a:custGeom>
            <a:ln w="26759">
              <a:solidFill>
                <a:srgbClr val="4F81BD"/>
              </a:solidFill>
            </a:ln>
          </p:spPr>
          <p:txBody>
            <a:bodyPr wrap="square" lIns="0" tIns="0" rIns="0" bIns="0" rtlCol="0"/>
            <a:lstStyle/>
            <a:p>
              <a:endParaRPr sz="927"/>
            </a:p>
          </p:txBody>
        </p:sp>
        <p:sp>
          <p:nvSpPr>
            <p:cNvPr id="35" name="object 32">
              <a:extLst>
                <a:ext uri="{FF2B5EF4-FFF2-40B4-BE49-F238E27FC236}">
                  <a16:creationId xmlns:a16="http://schemas.microsoft.com/office/drawing/2014/main" id="{1AFC2CC2-A5A4-4CE4-ACD3-E873CB9AF149}"/>
                </a:ext>
              </a:extLst>
            </p:cNvPr>
            <p:cNvSpPr/>
            <p:nvPr/>
          </p:nvSpPr>
          <p:spPr>
            <a:xfrm>
              <a:off x="1816990" y="5530539"/>
              <a:ext cx="6363335" cy="1070610"/>
            </a:xfrm>
            <a:custGeom>
              <a:avLst/>
              <a:gdLst/>
              <a:ahLst/>
              <a:cxnLst/>
              <a:rect l="l" t="t" r="r" b="b"/>
              <a:pathLst>
                <a:path w="6363334" h="1070609">
                  <a:moveTo>
                    <a:pt x="1355468" y="81280"/>
                  </a:moveTo>
                  <a:lnTo>
                    <a:pt x="1102602" y="81280"/>
                  </a:lnTo>
                  <a:lnTo>
                    <a:pt x="1155404" y="82550"/>
                  </a:lnTo>
                  <a:lnTo>
                    <a:pt x="1209401" y="87630"/>
                  </a:lnTo>
                  <a:lnTo>
                    <a:pt x="1266029" y="97790"/>
                  </a:lnTo>
                  <a:lnTo>
                    <a:pt x="1325162" y="113030"/>
                  </a:lnTo>
                  <a:lnTo>
                    <a:pt x="1386876" y="133350"/>
                  </a:lnTo>
                  <a:lnTo>
                    <a:pt x="1450472" y="156210"/>
                  </a:lnTo>
                  <a:lnTo>
                    <a:pt x="1516091" y="184150"/>
                  </a:lnTo>
                  <a:lnTo>
                    <a:pt x="1583582" y="214630"/>
                  </a:lnTo>
                  <a:lnTo>
                    <a:pt x="1652795" y="248920"/>
                  </a:lnTo>
                  <a:lnTo>
                    <a:pt x="1795830" y="323850"/>
                  </a:lnTo>
                  <a:lnTo>
                    <a:pt x="1944103" y="407670"/>
                  </a:lnTo>
                  <a:lnTo>
                    <a:pt x="2409934" y="679450"/>
                  </a:lnTo>
                  <a:lnTo>
                    <a:pt x="2489393" y="723900"/>
                  </a:lnTo>
                  <a:lnTo>
                    <a:pt x="2568971" y="767080"/>
                  </a:lnTo>
                  <a:lnTo>
                    <a:pt x="2648605" y="808990"/>
                  </a:lnTo>
                  <a:lnTo>
                    <a:pt x="2728173" y="848360"/>
                  </a:lnTo>
                  <a:lnTo>
                    <a:pt x="2807561" y="886460"/>
                  </a:lnTo>
                  <a:lnTo>
                    <a:pt x="2886649" y="922020"/>
                  </a:lnTo>
                  <a:lnTo>
                    <a:pt x="2965325" y="955040"/>
                  </a:lnTo>
                  <a:lnTo>
                    <a:pt x="3043476" y="984250"/>
                  </a:lnTo>
                  <a:lnTo>
                    <a:pt x="3120989" y="1009650"/>
                  </a:lnTo>
                  <a:lnTo>
                    <a:pt x="3197755" y="1031240"/>
                  </a:lnTo>
                  <a:lnTo>
                    <a:pt x="3273931" y="1049020"/>
                  </a:lnTo>
                  <a:lnTo>
                    <a:pt x="3348918" y="1061720"/>
                  </a:lnTo>
                  <a:lnTo>
                    <a:pt x="3422832" y="1069340"/>
                  </a:lnTo>
                  <a:lnTo>
                    <a:pt x="3459351" y="1070610"/>
                  </a:lnTo>
                  <a:lnTo>
                    <a:pt x="3531768" y="1070610"/>
                  </a:lnTo>
                  <a:lnTo>
                    <a:pt x="3604931" y="1064260"/>
                  </a:lnTo>
                  <a:lnTo>
                    <a:pt x="3678904" y="1051560"/>
                  </a:lnTo>
                  <a:lnTo>
                    <a:pt x="3753566" y="1035050"/>
                  </a:lnTo>
                  <a:lnTo>
                    <a:pt x="3767648" y="1031240"/>
                  </a:lnTo>
                  <a:lnTo>
                    <a:pt x="3461318" y="1031240"/>
                  </a:lnTo>
                  <a:lnTo>
                    <a:pt x="3390808" y="1026160"/>
                  </a:lnTo>
                  <a:lnTo>
                    <a:pt x="3318832" y="1016000"/>
                  </a:lnTo>
                  <a:lnTo>
                    <a:pt x="3245526" y="1002030"/>
                  </a:lnTo>
                  <a:lnTo>
                    <a:pt x="3133571" y="971550"/>
                  </a:lnTo>
                  <a:lnTo>
                    <a:pt x="3057514" y="946150"/>
                  </a:lnTo>
                  <a:lnTo>
                    <a:pt x="2980613" y="916940"/>
                  </a:lnTo>
                  <a:lnTo>
                    <a:pt x="2903005" y="885190"/>
                  </a:lnTo>
                  <a:lnTo>
                    <a:pt x="2824822" y="850900"/>
                  </a:lnTo>
                  <a:lnTo>
                    <a:pt x="2746201" y="812800"/>
                  </a:lnTo>
                  <a:lnTo>
                    <a:pt x="2667269" y="773430"/>
                  </a:lnTo>
                  <a:lnTo>
                    <a:pt x="2588157" y="731520"/>
                  </a:lnTo>
                  <a:lnTo>
                    <a:pt x="2508994" y="688340"/>
                  </a:lnTo>
                  <a:lnTo>
                    <a:pt x="2429963" y="643890"/>
                  </a:lnTo>
                  <a:lnTo>
                    <a:pt x="2272474" y="553720"/>
                  </a:lnTo>
                  <a:lnTo>
                    <a:pt x="2039989" y="416560"/>
                  </a:lnTo>
                  <a:lnTo>
                    <a:pt x="1814852" y="288290"/>
                  </a:lnTo>
                  <a:lnTo>
                    <a:pt x="1670408" y="212090"/>
                  </a:lnTo>
                  <a:lnTo>
                    <a:pt x="1600215" y="177800"/>
                  </a:lnTo>
                  <a:lnTo>
                    <a:pt x="1531519" y="147320"/>
                  </a:lnTo>
                  <a:lnTo>
                    <a:pt x="1464417" y="119380"/>
                  </a:lnTo>
                  <a:lnTo>
                    <a:pt x="1399007" y="95250"/>
                  </a:lnTo>
                  <a:lnTo>
                    <a:pt x="1355468" y="81280"/>
                  </a:lnTo>
                  <a:close/>
                </a:path>
                <a:path w="6363334" h="1070609">
                  <a:moveTo>
                    <a:pt x="5667587" y="0"/>
                  </a:moveTo>
                  <a:lnTo>
                    <a:pt x="5619929" y="3810"/>
                  </a:lnTo>
                  <a:lnTo>
                    <a:pt x="5544275" y="20320"/>
                  </a:lnTo>
                  <a:lnTo>
                    <a:pt x="5491123" y="36830"/>
                  </a:lnTo>
                  <a:lnTo>
                    <a:pt x="5407259" y="71120"/>
                  </a:lnTo>
                  <a:lnTo>
                    <a:pt x="5348983" y="99060"/>
                  </a:lnTo>
                  <a:lnTo>
                    <a:pt x="5288766" y="130810"/>
                  </a:lnTo>
                  <a:lnTo>
                    <a:pt x="5226710" y="165100"/>
                  </a:lnTo>
                  <a:lnTo>
                    <a:pt x="5162917" y="203200"/>
                  </a:lnTo>
                  <a:lnTo>
                    <a:pt x="5030562" y="285750"/>
                  </a:lnTo>
                  <a:lnTo>
                    <a:pt x="4677425" y="518160"/>
                  </a:lnTo>
                  <a:lnTo>
                    <a:pt x="4529721" y="613410"/>
                  </a:lnTo>
                  <a:lnTo>
                    <a:pt x="4455044" y="660400"/>
                  </a:lnTo>
                  <a:lnTo>
                    <a:pt x="4379965" y="706120"/>
                  </a:lnTo>
                  <a:lnTo>
                    <a:pt x="4304615" y="750570"/>
                  </a:lnTo>
                  <a:lnTo>
                    <a:pt x="4229124" y="792480"/>
                  </a:lnTo>
                  <a:lnTo>
                    <a:pt x="4153626" y="831850"/>
                  </a:lnTo>
                  <a:lnTo>
                    <a:pt x="4078257" y="869950"/>
                  </a:lnTo>
                  <a:lnTo>
                    <a:pt x="4003150" y="904240"/>
                  </a:lnTo>
                  <a:lnTo>
                    <a:pt x="3928445" y="934720"/>
                  </a:lnTo>
                  <a:lnTo>
                    <a:pt x="3854282" y="962660"/>
                  </a:lnTo>
                  <a:lnTo>
                    <a:pt x="3780530" y="985520"/>
                  </a:lnTo>
                  <a:lnTo>
                    <a:pt x="3707833" y="1004570"/>
                  </a:lnTo>
                  <a:lnTo>
                    <a:pt x="3636092" y="1018540"/>
                  </a:lnTo>
                  <a:lnTo>
                    <a:pt x="3565444" y="1027430"/>
                  </a:lnTo>
                  <a:lnTo>
                    <a:pt x="3495986" y="1031240"/>
                  </a:lnTo>
                  <a:lnTo>
                    <a:pt x="3767648" y="1031240"/>
                  </a:lnTo>
                  <a:lnTo>
                    <a:pt x="3866368" y="1000760"/>
                  </a:lnTo>
                  <a:lnTo>
                    <a:pt x="3942297" y="972820"/>
                  </a:lnTo>
                  <a:lnTo>
                    <a:pt x="4018522" y="941070"/>
                  </a:lnTo>
                  <a:lnTo>
                    <a:pt x="4094937" y="905510"/>
                  </a:lnTo>
                  <a:lnTo>
                    <a:pt x="4171426" y="868680"/>
                  </a:lnTo>
                  <a:lnTo>
                    <a:pt x="4247879" y="828040"/>
                  </a:lnTo>
                  <a:lnTo>
                    <a:pt x="4324179" y="784860"/>
                  </a:lnTo>
                  <a:lnTo>
                    <a:pt x="4400210" y="740410"/>
                  </a:lnTo>
                  <a:lnTo>
                    <a:pt x="4475853" y="694690"/>
                  </a:lnTo>
                  <a:lnTo>
                    <a:pt x="4550986" y="647700"/>
                  </a:lnTo>
                  <a:lnTo>
                    <a:pt x="4699179" y="552450"/>
                  </a:lnTo>
                  <a:lnTo>
                    <a:pt x="4984252" y="363220"/>
                  </a:lnTo>
                  <a:lnTo>
                    <a:pt x="5052369" y="320040"/>
                  </a:lnTo>
                  <a:lnTo>
                    <a:pt x="5118973" y="276860"/>
                  </a:lnTo>
                  <a:lnTo>
                    <a:pt x="5247110" y="199390"/>
                  </a:lnTo>
                  <a:lnTo>
                    <a:pt x="5308365" y="165100"/>
                  </a:lnTo>
                  <a:lnTo>
                    <a:pt x="5367553" y="134620"/>
                  </a:lnTo>
                  <a:lnTo>
                    <a:pt x="5424521" y="107950"/>
                  </a:lnTo>
                  <a:lnTo>
                    <a:pt x="5479106" y="85090"/>
                  </a:lnTo>
                  <a:lnTo>
                    <a:pt x="5530829" y="66040"/>
                  </a:lnTo>
                  <a:lnTo>
                    <a:pt x="5580025" y="52070"/>
                  </a:lnTo>
                  <a:lnTo>
                    <a:pt x="5648182" y="41910"/>
                  </a:lnTo>
                  <a:lnTo>
                    <a:pt x="5669295" y="40640"/>
                  </a:lnTo>
                  <a:lnTo>
                    <a:pt x="5832262" y="40640"/>
                  </a:lnTo>
                  <a:lnTo>
                    <a:pt x="5819856" y="34290"/>
                  </a:lnTo>
                  <a:lnTo>
                    <a:pt x="5778686" y="17780"/>
                  </a:lnTo>
                  <a:lnTo>
                    <a:pt x="5735598" y="6350"/>
                  </a:lnTo>
                  <a:lnTo>
                    <a:pt x="5713359" y="2540"/>
                  </a:lnTo>
                  <a:lnTo>
                    <a:pt x="5667587" y="0"/>
                  </a:lnTo>
                  <a:close/>
                </a:path>
                <a:path w="6363334" h="1070609">
                  <a:moveTo>
                    <a:pt x="6244967" y="831975"/>
                  </a:moveTo>
                  <a:lnTo>
                    <a:pt x="6167254" y="849630"/>
                  </a:lnTo>
                  <a:lnTo>
                    <a:pt x="6309100" y="1023620"/>
                  </a:lnTo>
                  <a:lnTo>
                    <a:pt x="6351342" y="852170"/>
                  </a:lnTo>
                  <a:lnTo>
                    <a:pt x="6250051" y="852170"/>
                  </a:lnTo>
                  <a:lnTo>
                    <a:pt x="6244967" y="831975"/>
                  </a:lnTo>
                  <a:close/>
                </a:path>
                <a:path w="6363334" h="1070609">
                  <a:moveTo>
                    <a:pt x="31959" y="647700"/>
                  </a:moveTo>
                  <a:lnTo>
                    <a:pt x="0" y="869950"/>
                  </a:lnTo>
                  <a:lnTo>
                    <a:pt x="196725" y="762000"/>
                  </a:lnTo>
                  <a:lnTo>
                    <a:pt x="154618" y="732790"/>
                  </a:lnTo>
                  <a:lnTo>
                    <a:pt x="119213" y="732790"/>
                  </a:lnTo>
                  <a:lnTo>
                    <a:pt x="86602" y="709930"/>
                  </a:lnTo>
                  <a:lnTo>
                    <a:pt x="98274" y="693703"/>
                  </a:lnTo>
                  <a:lnTo>
                    <a:pt x="31959" y="647700"/>
                  </a:lnTo>
                  <a:close/>
                </a:path>
                <a:path w="6363334" h="1070609">
                  <a:moveTo>
                    <a:pt x="6284064" y="823093"/>
                  </a:moveTo>
                  <a:lnTo>
                    <a:pt x="6244967" y="831975"/>
                  </a:lnTo>
                  <a:lnTo>
                    <a:pt x="6250051" y="852170"/>
                  </a:lnTo>
                  <a:lnTo>
                    <a:pt x="6288925" y="842010"/>
                  </a:lnTo>
                  <a:lnTo>
                    <a:pt x="6284064" y="823093"/>
                  </a:lnTo>
                  <a:close/>
                </a:path>
                <a:path w="6363334" h="1070609">
                  <a:moveTo>
                    <a:pt x="6362919" y="805180"/>
                  </a:moveTo>
                  <a:lnTo>
                    <a:pt x="6284064" y="823093"/>
                  </a:lnTo>
                  <a:lnTo>
                    <a:pt x="6288925" y="842010"/>
                  </a:lnTo>
                  <a:lnTo>
                    <a:pt x="6250051" y="852170"/>
                  </a:lnTo>
                  <a:lnTo>
                    <a:pt x="6351342" y="852170"/>
                  </a:lnTo>
                  <a:lnTo>
                    <a:pt x="6362919" y="805180"/>
                  </a:lnTo>
                  <a:close/>
                </a:path>
                <a:path w="6363334" h="1070609">
                  <a:moveTo>
                    <a:pt x="5832262" y="40640"/>
                  </a:moveTo>
                  <a:lnTo>
                    <a:pt x="5689728" y="40640"/>
                  </a:lnTo>
                  <a:lnTo>
                    <a:pt x="5729269" y="45720"/>
                  </a:lnTo>
                  <a:lnTo>
                    <a:pt x="5767226" y="55880"/>
                  </a:lnTo>
                  <a:lnTo>
                    <a:pt x="5803734" y="71120"/>
                  </a:lnTo>
                  <a:lnTo>
                    <a:pt x="5856406" y="101600"/>
                  </a:lnTo>
                  <a:lnTo>
                    <a:pt x="5889501" y="127000"/>
                  </a:lnTo>
                  <a:lnTo>
                    <a:pt x="5921284" y="156210"/>
                  </a:lnTo>
                  <a:lnTo>
                    <a:pt x="5951738" y="189230"/>
                  </a:lnTo>
                  <a:lnTo>
                    <a:pt x="5980841" y="224790"/>
                  </a:lnTo>
                  <a:lnTo>
                    <a:pt x="6008579" y="262890"/>
                  </a:lnTo>
                  <a:lnTo>
                    <a:pt x="6034940" y="303530"/>
                  </a:lnTo>
                  <a:lnTo>
                    <a:pt x="6059920" y="345440"/>
                  </a:lnTo>
                  <a:lnTo>
                    <a:pt x="6083519" y="389890"/>
                  </a:lnTo>
                  <a:lnTo>
                    <a:pt x="6105745" y="435610"/>
                  </a:lnTo>
                  <a:lnTo>
                    <a:pt x="6126605" y="481330"/>
                  </a:lnTo>
                  <a:lnTo>
                    <a:pt x="6146111" y="528320"/>
                  </a:lnTo>
                  <a:lnTo>
                    <a:pt x="6164280" y="574040"/>
                  </a:lnTo>
                  <a:lnTo>
                    <a:pt x="6181126" y="621030"/>
                  </a:lnTo>
                  <a:lnTo>
                    <a:pt x="6196670" y="666750"/>
                  </a:lnTo>
                  <a:lnTo>
                    <a:pt x="6210926" y="711200"/>
                  </a:lnTo>
                  <a:lnTo>
                    <a:pt x="6223918" y="754380"/>
                  </a:lnTo>
                  <a:lnTo>
                    <a:pt x="6235664" y="795020"/>
                  </a:lnTo>
                  <a:lnTo>
                    <a:pt x="6244967" y="831975"/>
                  </a:lnTo>
                  <a:lnTo>
                    <a:pt x="6284064" y="823093"/>
                  </a:lnTo>
                  <a:lnTo>
                    <a:pt x="6274239" y="784860"/>
                  </a:lnTo>
                  <a:lnTo>
                    <a:pt x="6262317" y="742950"/>
                  </a:lnTo>
                  <a:lnTo>
                    <a:pt x="6249122" y="698500"/>
                  </a:lnTo>
                  <a:lnTo>
                    <a:pt x="6234629" y="654050"/>
                  </a:lnTo>
                  <a:lnTo>
                    <a:pt x="6218812" y="607060"/>
                  </a:lnTo>
                  <a:lnTo>
                    <a:pt x="6201643" y="560070"/>
                  </a:lnTo>
                  <a:lnTo>
                    <a:pt x="6183096" y="513080"/>
                  </a:lnTo>
                  <a:lnTo>
                    <a:pt x="6163138" y="464820"/>
                  </a:lnTo>
                  <a:lnTo>
                    <a:pt x="6141741" y="417830"/>
                  </a:lnTo>
                  <a:lnTo>
                    <a:pt x="6118870" y="370840"/>
                  </a:lnTo>
                  <a:lnTo>
                    <a:pt x="6094488" y="325120"/>
                  </a:lnTo>
                  <a:lnTo>
                    <a:pt x="6068555" y="281940"/>
                  </a:lnTo>
                  <a:lnTo>
                    <a:pt x="6041028" y="238760"/>
                  </a:lnTo>
                  <a:lnTo>
                    <a:pt x="6011853" y="199390"/>
                  </a:lnTo>
                  <a:lnTo>
                    <a:pt x="5980974" y="161290"/>
                  </a:lnTo>
                  <a:lnTo>
                    <a:pt x="5948333" y="127000"/>
                  </a:lnTo>
                  <a:lnTo>
                    <a:pt x="5913859" y="95250"/>
                  </a:lnTo>
                  <a:lnTo>
                    <a:pt x="5877492" y="67310"/>
                  </a:lnTo>
                  <a:lnTo>
                    <a:pt x="5839706" y="44450"/>
                  </a:lnTo>
                  <a:lnTo>
                    <a:pt x="5832262" y="40640"/>
                  </a:lnTo>
                  <a:close/>
                </a:path>
                <a:path w="6363334" h="1070609">
                  <a:moveTo>
                    <a:pt x="98274" y="693703"/>
                  </a:moveTo>
                  <a:lnTo>
                    <a:pt x="86602" y="709930"/>
                  </a:lnTo>
                  <a:lnTo>
                    <a:pt x="119213" y="732790"/>
                  </a:lnTo>
                  <a:lnTo>
                    <a:pt x="130999" y="716405"/>
                  </a:lnTo>
                  <a:lnTo>
                    <a:pt x="98274" y="693703"/>
                  </a:lnTo>
                  <a:close/>
                </a:path>
                <a:path w="6363334" h="1070609">
                  <a:moveTo>
                    <a:pt x="130999" y="716405"/>
                  </a:moveTo>
                  <a:lnTo>
                    <a:pt x="119213" y="732790"/>
                  </a:lnTo>
                  <a:lnTo>
                    <a:pt x="154618" y="732790"/>
                  </a:lnTo>
                  <a:lnTo>
                    <a:pt x="130999" y="716405"/>
                  </a:lnTo>
                  <a:close/>
                </a:path>
                <a:path w="6363334" h="1070609">
                  <a:moveTo>
                    <a:pt x="1101816" y="40640"/>
                  </a:moveTo>
                  <a:lnTo>
                    <a:pt x="1048744" y="41910"/>
                  </a:lnTo>
                  <a:lnTo>
                    <a:pt x="997277" y="45720"/>
                  </a:lnTo>
                  <a:lnTo>
                    <a:pt x="947374" y="52070"/>
                  </a:lnTo>
                  <a:lnTo>
                    <a:pt x="898987" y="59690"/>
                  </a:lnTo>
                  <a:lnTo>
                    <a:pt x="852073" y="71120"/>
                  </a:lnTo>
                  <a:lnTo>
                    <a:pt x="806590" y="83820"/>
                  </a:lnTo>
                  <a:lnTo>
                    <a:pt x="762492" y="97790"/>
                  </a:lnTo>
                  <a:lnTo>
                    <a:pt x="719733" y="115570"/>
                  </a:lnTo>
                  <a:lnTo>
                    <a:pt x="678266" y="134620"/>
                  </a:lnTo>
                  <a:lnTo>
                    <a:pt x="638042" y="154940"/>
                  </a:lnTo>
                  <a:lnTo>
                    <a:pt x="599013" y="177800"/>
                  </a:lnTo>
                  <a:lnTo>
                    <a:pt x="561122" y="201930"/>
                  </a:lnTo>
                  <a:lnTo>
                    <a:pt x="524320" y="227330"/>
                  </a:lnTo>
                  <a:lnTo>
                    <a:pt x="488551" y="254000"/>
                  </a:lnTo>
                  <a:lnTo>
                    <a:pt x="453757" y="283210"/>
                  </a:lnTo>
                  <a:lnTo>
                    <a:pt x="419884" y="312420"/>
                  </a:lnTo>
                  <a:lnTo>
                    <a:pt x="386873" y="344170"/>
                  </a:lnTo>
                  <a:lnTo>
                    <a:pt x="354670" y="375920"/>
                  </a:lnTo>
                  <a:lnTo>
                    <a:pt x="323061" y="408940"/>
                  </a:lnTo>
                  <a:lnTo>
                    <a:pt x="262202" y="478790"/>
                  </a:lnTo>
                  <a:lnTo>
                    <a:pt x="203647" y="551180"/>
                  </a:lnTo>
                  <a:lnTo>
                    <a:pt x="146898" y="626110"/>
                  </a:lnTo>
                  <a:lnTo>
                    <a:pt x="98274" y="693703"/>
                  </a:lnTo>
                  <a:lnTo>
                    <a:pt x="130999" y="716405"/>
                  </a:lnTo>
                  <a:lnTo>
                    <a:pt x="179509" y="648970"/>
                  </a:lnTo>
                  <a:lnTo>
                    <a:pt x="235610" y="575310"/>
                  </a:lnTo>
                  <a:lnTo>
                    <a:pt x="293371" y="504190"/>
                  </a:lnTo>
                  <a:lnTo>
                    <a:pt x="353165" y="435610"/>
                  </a:lnTo>
                  <a:lnTo>
                    <a:pt x="383780" y="403860"/>
                  </a:lnTo>
                  <a:lnTo>
                    <a:pt x="415207" y="372110"/>
                  </a:lnTo>
                  <a:lnTo>
                    <a:pt x="447347" y="341630"/>
                  </a:lnTo>
                  <a:lnTo>
                    <a:pt x="480249" y="312420"/>
                  </a:lnTo>
                  <a:lnTo>
                    <a:pt x="513965" y="285750"/>
                  </a:lnTo>
                  <a:lnTo>
                    <a:pt x="548546" y="259080"/>
                  </a:lnTo>
                  <a:lnTo>
                    <a:pt x="584046" y="234950"/>
                  </a:lnTo>
                  <a:lnTo>
                    <a:pt x="620518" y="210820"/>
                  </a:lnTo>
                  <a:lnTo>
                    <a:pt x="658017" y="189230"/>
                  </a:lnTo>
                  <a:lnTo>
                    <a:pt x="696600" y="170180"/>
                  </a:lnTo>
                  <a:lnTo>
                    <a:pt x="736321" y="152400"/>
                  </a:lnTo>
                  <a:lnTo>
                    <a:pt x="777246" y="135890"/>
                  </a:lnTo>
                  <a:lnTo>
                    <a:pt x="819431" y="121920"/>
                  </a:lnTo>
                  <a:lnTo>
                    <a:pt x="862942" y="109220"/>
                  </a:lnTo>
                  <a:lnTo>
                    <a:pt x="907840" y="99060"/>
                  </a:lnTo>
                  <a:lnTo>
                    <a:pt x="954191" y="91440"/>
                  </a:lnTo>
                  <a:lnTo>
                    <a:pt x="1002059" y="85090"/>
                  </a:lnTo>
                  <a:lnTo>
                    <a:pt x="1051509" y="82550"/>
                  </a:lnTo>
                  <a:lnTo>
                    <a:pt x="1102602" y="81280"/>
                  </a:lnTo>
                  <a:lnTo>
                    <a:pt x="1355468" y="81280"/>
                  </a:lnTo>
                  <a:lnTo>
                    <a:pt x="1335678" y="74930"/>
                  </a:lnTo>
                  <a:lnTo>
                    <a:pt x="1273972" y="58420"/>
                  </a:lnTo>
                  <a:lnTo>
                    <a:pt x="1214221" y="48260"/>
                  </a:lnTo>
                  <a:lnTo>
                    <a:pt x="1156542" y="41910"/>
                  </a:lnTo>
                  <a:lnTo>
                    <a:pt x="1101816" y="4064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 sz="927"/>
            </a:p>
          </p:txBody>
        </p:sp>
        <p:pic>
          <p:nvPicPr>
            <p:cNvPr id="36" name="object 33">
              <a:extLst>
                <a:ext uri="{FF2B5EF4-FFF2-40B4-BE49-F238E27FC236}">
                  <a16:creationId xmlns:a16="http://schemas.microsoft.com/office/drawing/2014/main" id="{885AA27C-8345-49FC-8084-9886545C8B5E}"/>
                </a:ext>
              </a:extLst>
            </p:cNvPr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336795" y="3281172"/>
              <a:ext cx="1389888" cy="1075943"/>
            </a:xfrm>
            <a:prstGeom prst="rect">
              <a:avLst/>
            </a:prstGeom>
          </p:spPr>
        </p:pic>
        <p:sp>
          <p:nvSpPr>
            <p:cNvPr id="37" name="object 34">
              <a:extLst>
                <a:ext uri="{FF2B5EF4-FFF2-40B4-BE49-F238E27FC236}">
                  <a16:creationId xmlns:a16="http://schemas.microsoft.com/office/drawing/2014/main" id="{8BA063A5-CE50-487A-8B51-09A6D6802940}"/>
                </a:ext>
              </a:extLst>
            </p:cNvPr>
            <p:cNvSpPr/>
            <p:nvPr/>
          </p:nvSpPr>
          <p:spPr>
            <a:xfrm>
              <a:off x="4387427" y="3317804"/>
              <a:ext cx="1283970" cy="963930"/>
            </a:xfrm>
            <a:custGeom>
              <a:avLst/>
              <a:gdLst/>
              <a:ahLst/>
              <a:cxnLst/>
              <a:rect l="l" t="t" r="r" b="b"/>
              <a:pathLst>
                <a:path w="1283970" h="963929">
                  <a:moveTo>
                    <a:pt x="0" y="963506"/>
                  </a:moveTo>
                  <a:lnTo>
                    <a:pt x="1283546" y="0"/>
                  </a:lnTo>
                </a:path>
              </a:pathLst>
            </a:custGeom>
            <a:ln w="26755">
              <a:solidFill>
                <a:srgbClr val="4F81BD"/>
              </a:solidFill>
            </a:ln>
          </p:spPr>
          <p:txBody>
            <a:bodyPr wrap="square" lIns="0" tIns="0" rIns="0" bIns="0" rtlCol="0"/>
            <a:lstStyle/>
            <a:p>
              <a:endParaRPr sz="927"/>
            </a:p>
          </p:txBody>
        </p:sp>
        <p:sp>
          <p:nvSpPr>
            <p:cNvPr id="38" name="object 35">
              <a:extLst>
                <a:ext uri="{FF2B5EF4-FFF2-40B4-BE49-F238E27FC236}">
                  <a16:creationId xmlns:a16="http://schemas.microsoft.com/office/drawing/2014/main" id="{DAB680CE-6849-40AD-AAA7-2F02A1C5BFB9}"/>
                </a:ext>
              </a:extLst>
            </p:cNvPr>
            <p:cNvSpPr/>
            <p:nvPr/>
          </p:nvSpPr>
          <p:spPr>
            <a:xfrm>
              <a:off x="1339002" y="1792251"/>
              <a:ext cx="1043305" cy="1043940"/>
            </a:xfrm>
            <a:custGeom>
              <a:avLst/>
              <a:gdLst/>
              <a:ahLst/>
              <a:cxnLst/>
              <a:rect l="l" t="t" r="r" b="b"/>
              <a:pathLst>
                <a:path w="1043305" h="1043939">
                  <a:moveTo>
                    <a:pt x="869064" y="0"/>
                  </a:moveTo>
                  <a:lnTo>
                    <a:pt x="173817" y="0"/>
                  </a:lnTo>
                  <a:lnTo>
                    <a:pt x="127609" y="6214"/>
                  </a:lnTo>
                  <a:lnTo>
                    <a:pt x="86088" y="23752"/>
                  </a:lnTo>
                  <a:lnTo>
                    <a:pt x="50909" y="50954"/>
                  </a:lnTo>
                  <a:lnTo>
                    <a:pt x="23731" y="86163"/>
                  </a:lnTo>
                  <a:lnTo>
                    <a:pt x="6208" y="127721"/>
                  </a:lnTo>
                  <a:lnTo>
                    <a:pt x="0" y="173969"/>
                  </a:lnTo>
                  <a:lnTo>
                    <a:pt x="0" y="869829"/>
                  </a:lnTo>
                  <a:lnTo>
                    <a:pt x="6208" y="916077"/>
                  </a:lnTo>
                  <a:lnTo>
                    <a:pt x="23731" y="957635"/>
                  </a:lnTo>
                  <a:lnTo>
                    <a:pt x="50909" y="992844"/>
                  </a:lnTo>
                  <a:lnTo>
                    <a:pt x="86088" y="1020047"/>
                  </a:lnTo>
                  <a:lnTo>
                    <a:pt x="127609" y="1037584"/>
                  </a:lnTo>
                  <a:lnTo>
                    <a:pt x="173817" y="1043799"/>
                  </a:lnTo>
                  <a:lnTo>
                    <a:pt x="869064" y="1043799"/>
                  </a:lnTo>
                  <a:lnTo>
                    <a:pt x="915272" y="1037584"/>
                  </a:lnTo>
                  <a:lnTo>
                    <a:pt x="956793" y="1020047"/>
                  </a:lnTo>
                  <a:lnTo>
                    <a:pt x="991972" y="992844"/>
                  </a:lnTo>
                  <a:lnTo>
                    <a:pt x="1019150" y="957635"/>
                  </a:lnTo>
                  <a:lnTo>
                    <a:pt x="1036673" y="916077"/>
                  </a:lnTo>
                  <a:lnTo>
                    <a:pt x="1042882" y="869829"/>
                  </a:lnTo>
                  <a:lnTo>
                    <a:pt x="1042882" y="173969"/>
                  </a:lnTo>
                  <a:lnTo>
                    <a:pt x="1036673" y="127721"/>
                  </a:lnTo>
                  <a:lnTo>
                    <a:pt x="1019150" y="86163"/>
                  </a:lnTo>
                  <a:lnTo>
                    <a:pt x="991972" y="50954"/>
                  </a:lnTo>
                  <a:lnTo>
                    <a:pt x="956793" y="23752"/>
                  </a:lnTo>
                  <a:lnTo>
                    <a:pt x="915272" y="6214"/>
                  </a:lnTo>
                  <a:lnTo>
                    <a:pt x="869064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 sz="927"/>
            </a:p>
          </p:txBody>
        </p:sp>
        <p:sp>
          <p:nvSpPr>
            <p:cNvPr id="39" name="object 36">
              <a:extLst>
                <a:ext uri="{FF2B5EF4-FFF2-40B4-BE49-F238E27FC236}">
                  <a16:creationId xmlns:a16="http://schemas.microsoft.com/office/drawing/2014/main" id="{82077951-F3BB-400D-A9A8-8EB13D3E6F3A}"/>
                </a:ext>
              </a:extLst>
            </p:cNvPr>
            <p:cNvSpPr/>
            <p:nvPr/>
          </p:nvSpPr>
          <p:spPr>
            <a:xfrm>
              <a:off x="1339002" y="1792251"/>
              <a:ext cx="1043305" cy="1043940"/>
            </a:xfrm>
            <a:custGeom>
              <a:avLst/>
              <a:gdLst/>
              <a:ahLst/>
              <a:cxnLst/>
              <a:rect l="l" t="t" r="r" b="b"/>
              <a:pathLst>
                <a:path w="1043305" h="1043939">
                  <a:moveTo>
                    <a:pt x="0" y="173969"/>
                  </a:moveTo>
                  <a:lnTo>
                    <a:pt x="6208" y="127721"/>
                  </a:lnTo>
                  <a:lnTo>
                    <a:pt x="23731" y="86163"/>
                  </a:lnTo>
                  <a:lnTo>
                    <a:pt x="50909" y="50954"/>
                  </a:lnTo>
                  <a:lnTo>
                    <a:pt x="86088" y="23751"/>
                  </a:lnTo>
                  <a:lnTo>
                    <a:pt x="127609" y="6214"/>
                  </a:lnTo>
                  <a:lnTo>
                    <a:pt x="173817" y="0"/>
                  </a:lnTo>
                  <a:lnTo>
                    <a:pt x="869064" y="0"/>
                  </a:lnTo>
                  <a:lnTo>
                    <a:pt x="915272" y="6214"/>
                  </a:lnTo>
                  <a:lnTo>
                    <a:pt x="956793" y="23751"/>
                  </a:lnTo>
                  <a:lnTo>
                    <a:pt x="991971" y="50954"/>
                  </a:lnTo>
                  <a:lnTo>
                    <a:pt x="1019150" y="86163"/>
                  </a:lnTo>
                  <a:lnTo>
                    <a:pt x="1036672" y="127721"/>
                  </a:lnTo>
                  <a:lnTo>
                    <a:pt x="1042881" y="173969"/>
                  </a:lnTo>
                  <a:lnTo>
                    <a:pt x="1042881" y="869829"/>
                  </a:lnTo>
                  <a:lnTo>
                    <a:pt x="1036672" y="916077"/>
                  </a:lnTo>
                  <a:lnTo>
                    <a:pt x="1019150" y="957634"/>
                  </a:lnTo>
                  <a:lnTo>
                    <a:pt x="991971" y="992844"/>
                  </a:lnTo>
                  <a:lnTo>
                    <a:pt x="956793" y="1020046"/>
                  </a:lnTo>
                  <a:lnTo>
                    <a:pt x="915272" y="1037584"/>
                  </a:lnTo>
                  <a:lnTo>
                    <a:pt x="869064" y="1043798"/>
                  </a:lnTo>
                  <a:lnTo>
                    <a:pt x="173817" y="1043798"/>
                  </a:lnTo>
                  <a:lnTo>
                    <a:pt x="127609" y="1037584"/>
                  </a:lnTo>
                  <a:lnTo>
                    <a:pt x="86088" y="1020046"/>
                  </a:lnTo>
                  <a:lnTo>
                    <a:pt x="50909" y="992844"/>
                  </a:lnTo>
                  <a:lnTo>
                    <a:pt x="23731" y="957634"/>
                  </a:lnTo>
                  <a:lnTo>
                    <a:pt x="6208" y="916077"/>
                  </a:lnTo>
                  <a:lnTo>
                    <a:pt x="0" y="869829"/>
                  </a:lnTo>
                  <a:lnTo>
                    <a:pt x="0" y="173969"/>
                  </a:lnTo>
                  <a:close/>
                </a:path>
              </a:pathLst>
            </a:custGeom>
            <a:ln w="40128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sz="927"/>
            </a:p>
          </p:txBody>
        </p:sp>
        <p:pic>
          <p:nvPicPr>
            <p:cNvPr id="40" name="object 37">
              <a:extLst>
                <a:ext uri="{FF2B5EF4-FFF2-40B4-BE49-F238E27FC236}">
                  <a16:creationId xmlns:a16="http://schemas.microsoft.com/office/drawing/2014/main" id="{469F305C-891C-4BCB-B06E-C40E0BD22606}"/>
                </a:ext>
              </a:extLst>
            </p:cNvPr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35220" y="4032405"/>
              <a:ext cx="681884" cy="1169590"/>
            </a:xfrm>
            <a:prstGeom prst="rect">
              <a:avLst/>
            </a:prstGeom>
          </p:spPr>
        </p:pic>
        <p:pic>
          <p:nvPicPr>
            <p:cNvPr id="41" name="object 38">
              <a:extLst>
                <a:ext uri="{FF2B5EF4-FFF2-40B4-BE49-F238E27FC236}">
                  <a16:creationId xmlns:a16="http://schemas.microsoft.com/office/drawing/2014/main" id="{69AD08E5-8259-465A-BAE7-B32A01E96FDD}"/>
                </a:ext>
              </a:extLst>
            </p:cNvPr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441196" y="4567427"/>
              <a:ext cx="673608" cy="749807"/>
            </a:xfrm>
            <a:prstGeom prst="rect">
              <a:avLst/>
            </a:prstGeom>
          </p:spPr>
        </p:pic>
        <p:sp>
          <p:nvSpPr>
            <p:cNvPr id="42" name="object 39">
              <a:extLst>
                <a:ext uri="{FF2B5EF4-FFF2-40B4-BE49-F238E27FC236}">
                  <a16:creationId xmlns:a16="http://schemas.microsoft.com/office/drawing/2014/main" id="{8ED97CF4-DEBE-49EA-8927-1E7B5314DD7C}"/>
                </a:ext>
              </a:extLst>
            </p:cNvPr>
            <p:cNvSpPr/>
            <p:nvPr/>
          </p:nvSpPr>
          <p:spPr>
            <a:xfrm>
              <a:off x="1499446" y="4602480"/>
              <a:ext cx="561975" cy="642620"/>
            </a:xfrm>
            <a:custGeom>
              <a:avLst/>
              <a:gdLst/>
              <a:ahLst/>
              <a:cxnLst/>
              <a:rect l="l" t="t" r="r" b="b"/>
              <a:pathLst>
                <a:path w="561975" h="642620">
                  <a:moveTo>
                    <a:pt x="561551" y="642337"/>
                  </a:moveTo>
                  <a:lnTo>
                    <a:pt x="0" y="0"/>
                  </a:lnTo>
                </a:path>
              </a:pathLst>
            </a:custGeom>
            <a:ln w="26753">
              <a:solidFill>
                <a:srgbClr val="4F81BD"/>
              </a:solidFill>
            </a:ln>
          </p:spPr>
          <p:txBody>
            <a:bodyPr wrap="square" lIns="0" tIns="0" rIns="0" bIns="0" rtlCol="0"/>
            <a:lstStyle/>
            <a:p>
              <a:endParaRPr sz="927"/>
            </a:p>
          </p:txBody>
        </p:sp>
        <p:pic>
          <p:nvPicPr>
            <p:cNvPr id="43" name="object 40">
              <a:extLst>
                <a:ext uri="{FF2B5EF4-FFF2-40B4-BE49-F238E27FC236}">
                  <a16:creationId xmlns:a16="http://schemas.microsoft.com/office/drawing/2014/main" id="{61A43663-EA6E-4FF0-885D-467E0C52C6A8}"/>
                </a:ext>
              </a:extLst>
            </p:cNvPr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541780" y="3134868"/>
              <a:ext cx="3950208" cy="1953767"/>
            </a:xfrm>
            <a:prstGeom prst="rect">
              <a:avLst/>
            </a:prstGeom>
          </p:spPr>
        </p:pic>
        <p:sp>
          <p:nvSpPr>
            <p:cNvPr id="44" name="object 41">
              <a:extLst>
                <a:ext uri="{FF2B5EF4-FFF2-40B4-BE49-F238E27FC236}">
                  <a16:creationId xmlns:a16="http://schemas.microsoft.com/office/drawing/2014/main" id="{2554593B-992C-4A31-882C-785F209E6C9A}"/>
                </a:ext>
              </a:extLst>
            </p:cNvPr>
            <p:cNvSpPr/>
            <p:nvPr/>
          </p:nvSpPr>
          <p:spPr>
            <a:xfrm>
              <a:off x="1786907" y="3357951"/>
              <a:ext cx="3460115" cy="1666875"/>
            </a:xfrm>
            <a:custGeom>
              <a:avLst/>
              <a:gdLst/>
              <a:ahLst/>
              <a:cxnLst/>
              <a:rect l="l" t="t" r="r" b="b"/>
              <a:pathLst>
                <a:path w="3460115" h="1666875">
                  <a:moveTo>
                    <a:pt x="161825" y="1430177"/>
                  </a:moveTo>
                  <a:lnTo>
                    <a:pt x="134778" y="1459827"/>
                  </a:lnTo>
                  <a:lnTo>
                    <a:pt x="145614" y="1469448"/>
                  </a:lnTo>
                  <a:lnTo>
                    <a:pt x="179250" y="1496484"/>
                  </a:lnTo>
                  <a:lnTo>
                    <a:pt x="213528" y="1522169"/>
                  </a:lnTo>
                  <a:lnTo>
                    <a:pt x="248737" y="1546416"/>
                  </a:lnTo>
                  <a:lnTo>
                    <a:pt x="285000" y="1568998"/>
                  </a:lnTo>
                  <a:lnTo>
                    <a:pt x="322437" y="1589684"/>
                  </a:lnTo>
                  <a:lnTo>
                    <a:pt x="361166" y="1608241"/>
                  </a:lnTo>
                  <a:lnTo>
                    <a:pt x="401297" y="1624432"/>
                  </a:lnTo>
                  <a:lnTo>
                    <a:pt x="442930" y="1638020"/>
                  </a:lnTo>
                  <a:lnTo>
                    <a:pt x="486163" y="1648771"/>
                  </a:lnTo>
                  <a:lnTo>
                    <a:pt x="531082" y="1656452"/>
                  </a:lnTo>
                  <a:lnTo>
                    <a:pt x="577401" y="1660805"/>
                  </a:lnTo>
                  <a:lnTo>
                    <a:pt x="667542" y="1665356"/>
                  </a:lnTo>
                  <a:lnTo>
                    <a:pt x="711473" y="1666509"/>
                  </a:lnTo>
                  <a:lnTo>
                    <a:pt x="755517" y="1666349"/>
                  </a:lnTo>
                  <a:lnTo>
                    <a:pt x="800207" y="1664446"/>
                  </a:lnTo>
                  <a:lnTo>
                    <a:pt x="846065" y="1660370"/>
                  </a:lnTo>
                  <a:lnTo>
                    <a:pt x="893598" y="1653697"/>
                  </a:lnTo>
                  <a:lnTo>
                    <a:pt x="943319" y="1644015"/>
                  </a:lnTo>
                  <a:lnTo>
                    <a:pt x="995747" y="1630918"/>
                  </a:lnTo>
                  <a:lnTo>
                    <a:pt x="1010728" y="1626368"/>
                  </a:lnTo>
                  <a:lnTo>
                    <a:pt x="711627" y="1626362"/>
                  </a:lnTo>
                  <a:lnTo>
                    <a:pt x="711939" y="1626360"/>
                  </a:lnTo>
                  <a:lnTo>
                    <a:pt x="668789" y="1625229"/>
                  </a:lnTo>
                  <a:lnTo>
                    <a:pt x="625120" y="1623222"/>
                  </a:lnTo>
                  <a:lnTo>
                    <a:pt x="581028" y="1620799"/>
                  </a:lnTo>
                  <a:lnTo>
                    <a:pt x="580764" y="1620799"/>
                  </a:lnTo>
                  <a:lnTo>
                    <a:pt x="579988" y="1620742"/>
                  </a:lnTo>
                  <a:lnTo>
                    <a:pt x="580156" y="1620742"/>
                  </a:lnTo>
                  <a:lnTo>
                    <a:pt x="537708" y="1616751"/>
                  </a:lnTo>
                  <a:lnTo>
                    <a:pt x="537089" y="1616751"/>
                  </a:lnTo>
                  <a:lnTo>
                    <a:pt x="535586" y="1616552"/>
                  </a:lnTo>
                  <a:lnTo>
                    <a:pt x="535923" y="1616552"/>
                  </a:lnTo>
                  <a:lnTo>
                    <a:pt x="495442" y="1609629"/>
                  </a:lnTo>
                  <a:lnTo>
                    <a:pt x="495110" y="1609629"/>
                  </a:lnTo>
                  <a:lnTo>
                    <a:pt x="493652" y="1609323"/>
                  </a:lnTo>
                  <a:lnTo>
                    <a:pt x="493879" y="1609323"/>
                  </a:lnTo>
                  <a:lnTo>
                    <a:pt x="454893" y="1599629"/>
                  </a:lnTo>
                  <a:lnTo>
                    <a:pt x="454681" y="1599629"/>
                  </a:lnTo>
                  <a:lnTo>
                    <a:pt x="453299" y="1599233"/>
                  </a:lnTo>
                  <a:lnTo>
                    <a:pt x="453467" y="1599233"/>
                  </a:lnTo>
                  <a:lnTo>
                    <a:pt x="415807" y="1586942"/>
                  </a:lnTo>
                  <a:lnTo>
                    <a:pt x="415660" y="1586942"/>
                  </a:lnTo>
                  <a:lnTo>
                    <a:pt x="414379" y="1586476"/>
                  </a:lnTo>
                  <a:lnTo>
                    <a:pt x="378023" y="1571757"/>
                  </a:lnTo>
                  <a:lnTo>
                    <a:pt x="376751" y="1571244"/>
                  </a:lnTo>
                  <a:lnTo>
                    <a:pt x="341391" y="1554257"/>
                  </a:lnTo>
                  <a:lnTo>
                    <a:pt x="340281" y="1553725"/>
                  </a:lnTo>
                  <a:lnTo>
                    <a:pt x="305801" y="1534634"/>
                  </a:lnTo>
                  <a:lnTo>
                    <a:pt x="304843" y="1534105"/>
                  </a:lnTo>
                  <a:lnTo>
                    <a:pt x="271133" y="1513081"/>
                  </a:lnTo>
                  <a:lnTo>
                    <a:pt x="270319" y="1512575"/>
                  </a:lnTo>
                  <a:lnTo>
                    <a:pt x="237276" y="1489792"/>
                  </a:lnTo>
                  <a:lnTo>
                    <a:pt x="236595" y="1489323"/>
                  </a:lnTo>
                  <a:lnTo>
                    <a:pt x="203563" y="1464551"/>
                  </a:lnTo>
                  <a:lnTo>
                    <a:pt x="171902" y="1439089"/>
                  </a:lnTo>
                  <a:lnTo>
                    <a:pt x="171112" y="1438454"/>
                  </a:lnTo>
                  <a:lnTo>
                    <a:pt x="161825" y="1430177"/>
                  </a:lnTo>
                  <a:close/>
                </a:path>
                <a:path w="3460115" h="1666875">
                  <a:moveTo>
                    <a:pt x="711939" y="1626360"/>
                  </a:moveTo>
                  <a:lnTo>
                    <a:pt x="711627" y="1626362"/>
                  </a:lnTo>
                  <a:lnTo>
                    <a:pt x="712224" y="1626368"/>
                  </a:lnTo>
                  <a:lnTo>
                    <a:pt x="711939" y="1626360"/>
                  </a:lnTo>
                  <a:close/>
                </a:path>
                <a:path w="3460115" h="1666875">
                  <a:moveTo>
                    <a:pt x="754586" y="1626207"/>
                  </a:moveTo>
                  <a:lnTo>
                    <a:pt x="711939" y="1626360"/>
                  </a:lnTo>
                  <a:lnTo>
                    <a:pt x="1010753" y="1626360"/>
                  </a:lnTo>
                  <a:lnTo>
                    <a:pt x="1011205" y="1626223"/>
                  </a:lnTo>
                  <a:lnTo>
                    <a:pt x="754202" y="1626223"/>
                  </a:lnTo>
                  <a:lnTo>
                    <a:pt x="754586" y="1626207"/>
                  </a:lnTo>
                  <a:close/>
                </a:path>
                <a:path w="3460115" h="1666875">
                  <a:moveTo>
                    <a:pt x="1011263" y="1626205"/>
                  </a:moveTo>
                  <a:lnTo>
                    <a:pt x="754919" y="1626207"/>
                  </a:lnTo>
                  <a:lnTo>
                    <a:pt x="754202" y="1626223"/>
                  </a:lnTo>
                  <a:lnTo>
                    <a:pt x="1011205" y="1626223"/>
                  </a:lnTo>
                  <a:close/>
                </a:path>
                <a:path w="3460115" h="1666875">
                  <a:moveTo>
                    <a:pt x="797587" y="1624375"/>
                  </a:moveTo>
                  <a:lnTo>
                    <a:pt x="754586" y="1626207"/>
                  </a:lnTo>
                  <a:lnTo>
                    <a:pt x="1011263" y="1626205"/>
                  </a:lnTo>
                  <a:lnTo>
                    <a:pt x="1017150" y="1624417"/>
                  </a:lnTo>
                  <a:lnTo>
                    <a:pt x="797119" y="1624417"/>
                  </a:lnTo>
                  <a:lnTo>
                    <a:pt x="797587" y="1624375"/>
                  </a:lnTo>
                  <a:close/>
                </a:path>
                <a:path w="3460115" h="1666875">
                  <a:moveTo>
                    <a:pt x="668994" y="1625234"/>
                  </a:moveTo>
                  <a:lnTo>
                    <a:pt x="669182" y="1625243"/>
                  </a:lnTo>
                  <a:lnTo>
                    <a:pt x="669322" y="1625243"/>
                  </a:lnTo>
                  <a:lnTo>
                    <a:pt x="668994" y="1625234"/>
                  </a:lnTo>
                  <a:close/>
                </a:path>
                <a:path w="3460115" h="1666875">
                  <a:moveTo>
                    <a:pt x="668877" y="1625229"/>
                  </a:moveTo>
                  <a:close/>
                </a:path>
                <a:path w="3460115" h="1666875">
                  <a:moveTo>
                    <a:pt x="1017351" y="1624356"/>
                  </a:moveTo>
                  <a:lnTo>
                    <a:pt x="798041" y="1624356"/>
                  </a:lnTo>
                  <a:lnTo>
                    <a:pt x="797119" y="1624417"/>
                  </a:lnTo>
                  <a:lnTo>
                    <a:pt x="1017150" y="1624417"/>
                  </a:lnTo>
                  <a:lnTo>
                    <a:pt x="1017351" y="1624356"/>
                  </a:lnTo>
                  <a:close/>
                </a:path>
                <a:path w="3460115" h="1666875">
                  <a:moveTo>
                    <a:pt x="841496" y="1620472"/>
                  </a:moveTo>
                  <a:lnTo>
                    <a:pt x="797587" y="1624375"/>
                  </a:lnTo>
                  <a:lnTo>
                    <a:pt x="798041" y="1624356"/>
                  </a:lnTo>
                  <a:lnTo>
                    <a:pt x="1017351" y="1624356"/>
                  </a:lnTo>
                  <a:lnTo>
                    <a:pt x="1029907" y="1620542"/>
                  </a:lnTo>
                  <a:lnTo>
                    <a:pt x="840997" y="1620542"/>
                  </a:lnTo>
                  <a:lnTo>
                    <a:pt x="841496" y="1620472"/>
                  </a:lnTo>
                  <a:close/>
                </a:path>
                <a:path w="3460115" h="1666875">
                  <a:moveTo>
                    <a:pt x="625219" y="1623228"/>
                  </a:moveTo>
                  <a:close/>
                </a:path>
                <a:path w="3460115" h="1666875">
                  <a:moveTo>
                    <a:pt x="625120" y="1623222"/>
                  </a:moveTo>
                  <a:close/>
                </a:path>
                <a:path w="3460115" h="1666875">
                  <a:moveTo>
                    <a:pt x="580393" y="1620764"/>
                  </a:moveTo>
                  <a:lnTo>
                    <a:pt x="580764" y="1620799"/>
                  </a:lnTo>
                  <a:lnTo>
                    <a:pt x="581028" y="1620799"/>
                  </a:lnTo>
                  <a:lnTo>
                    <a:pt x="580393" y="1620764"/>
                  </a:lnTo>
                  <a:close/>
                </a:path>
                <a:path w="3460115" h="1666875">
                  <a:moveTo>
                    <a:pt x="580156" y="1620742"/>
                  </a:moveTo>
                  <a:lnTo>
                    <a:pt x="579988" y="1620742"/>
                  </a:lnTo>
                  <a:lnTo>
                    <a:pt x="580393" y="1620764"/>
                  </a:lnTo>
                  <a:lnTo>
                    <a:pt x="580156" y="1620742"/>
                  </a:lnTo>
                  <a:close/>
                </a:path>
                <a:path w="3460115" h="1666875">
                  <a:moveTo>
                    <a:pt x="842008" y="1620427"/>
                  </a:moveTo>
                  <a:lnTo>
                    <a:pt x="841496" y="1620472"/>
                  </a:lnTo>
                  <a:lnTo>
                    <a:pt x="840997" y="1620542"/>
                  </a:lnTo>
                  <a:lnTo>
                    <a:pt x="842008" y="1620427"/>
                  </a:lnTo>
                  <a:close/>
                </a:path>
                <a:path w="3460115" h="1666875">
                  <a:moveTo>
                    <a:pt x="1030288" y="1620427"/>
                  </a:moveTo>
                  <a:lnTo>
                    <a:pt x="842008" y="1620427"/>
                  </a:lnTo>
                  <a:lnTo>
                    <a:pt x="840997" y="1620542"/>
                  </a:lnTo>
                  <a:lnTo>
                    <a:pt x="1029907" y="1620542"/>
                  </a:lnTo>
                  <a:lnTo>
                    <a:pt x="1030288" y="1620427"/>
                  </a:lnTo>
                  <a:close/>
                </a:path>
                <a:path w="3460115" h="1666875">
                  <a:moveTo>
                    <a:pt x="886982" y="1614086"/>
                  </a:moveTo>
                  <a:lnTo>
                    <a:pt x="841496" y="1620472"/>
                  </a:lnTo>
                  <a:lnTo>
                    <a:pt x="842008" y="1620427"/>
                  </a:lnTo>
                  <a:lnTo>
                    <a:pt x="1030288" y="1620427"/>
                  </a:lnTo>
                  <a:lnTo>
                    <a:pt x="1050826" y="1614189"/>
                  </a:lnTo>
                  <a:lnTo>
                    <a:pt x="886457" y="1614189"/>
                  </a:lnTo>
                  <a:lnTo>
                    <a:pt x="886982" y="1614086"/>
                  </a:lnTo>
                  <a:close/>
                </a:path>
                <a:path w="3460115" h="1666875">
                  <a:moveTo>
                    <a:pt x="535586" y="1616552"/>
                  </a:moveTo>
                  <a:lnTo>
                    <a:pt x="537089" y="1616751"/>
                  </a:lnTo>
                  <a:lnTo>
                    <a:pt x="536334" y="1616622"/>
                  </a:lnTo>
                  <a:lnTo>
                    <a:pt x="535586" y="1616552"/>
                  </a:lnTo>
                  <a:close/>
                </a:path>
                <a:path w="3460115" h="1666875">
                  <a:moveTo>
                    <a:pt x="536334" y="1616622"/>
                  </a:moveTo>
                  <a:lnTo>
                    <a:pt x="537089" y="1616751"/>
                  </a:lnTo>
                  <a:lnTo>
                    <a:pt x="537708" y="1616751"/>
                  </a:lnTo>
                  <a:lnTo>
                    <a:pt x="536334" y="1616622"/>
                  </a:lnTo>
                  <a:close/>
                </a:path>
                <a:path w="3460115" h="1666875">
                  <a:moveTo>
                    <a:pt x="535923" y="1616552"/>
                  </a:moveTo>
                  <a:lnTo>
                    <a:pt x="535586" y="1616552"/>
                  </a:lnTo>
                  <a:lnTo>
                    <a:pt x="536334" y="1616622"/>
                  </a:lnTo>
                  <a:lnTo>
                    <a:pt x="535923" y="1616552"/>
                  </a:lnTo>
                  <a:close/>
                </a:path>
                <a:path w="3460115" h="1666875">
                  <a:moveTo>
                    <a:pt x="887502" y="1614013"/>
                  </a:moveTo>
                  <a:lnTo>
                    <a:pt x="886982" y="1614086"/>
                  </a:lnTo>
                  <a:lnTo>
                    <a:pt x="886457" y="1614189"/>
                  </a:lnTo>
                  <a:lnTo>
                    <a:pt x="887502" y="1614013"/>
                  </a:lnTo>
                  <a:close/>
                </a:path>
                <a:path w="3460115" h="1666875">
                  <a:moveTo>
                    <a:pt x="1051392" y="1614013"/>
                  </a:moveTo>
                  <a:lnTo>
                    <a:pt x="887502" y="1614013"/>
                  </a:lnTo>
                  <a:lnTo>
                    <a:pt x="886457" y="1614189"/>
                  </a:lnTo>
                  <a:lnTo>
                    <a:pt x="1050826" y="1614189"/>
                  </a:lnTo>
                  <a:lnTo>
                    <a:pt x="1051392" y="1614013"/>
                  </a:lnTo>
                  <a:close/>
                </a:path>
                <a:path w="3460115" h="1666875">
                  <a:moveTo>
                    <a:pt x="934639" y="1604805"/>
                  </a:moveTo>
                  <a:lnTo>
                    <a:pt x="886982" y="1614086"/>
                  </a:lnTo>
                  <a:lnTo>
                    <a:pt x="887502" y="1614013"/>
                  </a:lnTo>
                  <a:lnTo>
                    <a:pt x="1051392" y="1614013"/>
                  </a:lnTo>
                  <a:lnTo>
                    <a:pt x="1077895" y="1604935"/>
                  </a:lnTo>
                  <a:lnTo>
                    <a:pt x="934116" y="1604935"/>
                  </a:lnTo>
                  <a:lnTo>
                    <a:pt x="934639" y="1604805"/>
                  </a:lnTo>
                  <a:close/>
                </a:path>
                <a:path w="3460115" h="1666875">
                  <a:moveTo>
                    <a:pt x="493652" y="1609323"/>
                  </a:moveTo>
                  <a:lnTo>
                    <a:pt x="495110" y="1609629"/>
                  </a:lnTo>
                  <a:lnTo>
                    <a:pt x="494379" y="1609448"/>
                  </a:lnTo>
                  <a:lnTo>
                    <a:pt x="493652" y="1609323"/>
                  </a:lnTo>
                  <a:close/>
                </a:path>
                <a:path w="3460115" h="1666875">
                  <a:moveTo>
                    <a:pt x="494379" y="1609448"/>
                  </a:moveTo>
                  <a:lnTo>
                    <a:pt x="495110" y="1609629"/>
                  </a:lnTo>
                  <a:lnTo>
                    <a:pt x="495442" y="1609629"/>
                  </a:lnTo>
                  <a:lnTo>
                    <a:pt x="494379" y="1609448"/>
                  </a:lnTo>
                  <a:close/>
                </a:path>
                <a:path w="3460115" h="1666875">
                  <a:moveTo>
                    <a:pt x="493879" y="1609323"/>
                  </a:moveTo>
                  <a:lnTo>
                    <a:pt x="493652" y="1609323"/>
                  </a:lnTo>
                  <a:lnTo>
                    <a:pt x="494379" y="1609448"/>
                  </a:lnTo>
                  <a:lnTo>
                    <a:pt x="493879" y="1609323"/>
                  </a:lnTo>
                  <a:close/>
                </a:path>
                <a:path w="3460115" h="1666875">
                  <a:moveTo>
                    <a:pt x="935142" y="1604707"/>
                  </a:moveTo>
                  <a:lnTo>
                    <a:pt x="934639" y="1604805"/>
                  </a:lnTo>
                  <a:lnTo>
                    <a:pt x="934116" y="1604935"/>
                  </a:lnTo>
                  <a:lnTo>
                    <a:pt x="935142" y="1604707"/>
                  </a:lnTo>
                  <a:close/>
                </a:path>
                <a:path w="3460115" h="1666875">
                  <a:moveTo>
                    <a:pt x="1078562" y="1604707"/>
                  </a:moveTo>
                  <a:lnTo>
                    <a:pt x="935142" y="1604707"/>
                  </a:lnTo>
                  <a:lnTo>
                    <a:pt x="934116" y="1604935"/>
                  </a:lnTo>
                  <a:lnTo>
                    <a:pt x="1077895" y="1604935"/>
                  </a:lnTo>
                  <a:lnTo>
                    <a:pt x="1078562" y="1604707"/>
                  </a:lnTo>
                  <a:close/>
                </a:path>
                <a:path w="3460115" h="1666875">
                  <a:moveTo>
                    <a:pt x="1112912" y="1592088"/>
                  </a:moveTo>
                  <a:lnTo>
                    <a:pt x="985547" y="1592088"/>
                  </a:lnTo>
                  <a:lnTo>
                    <a:pt x="984580" y="1592356"/>
                  </a:lnTo>
                  <a:lnTo>
                    <a:pt x="934639" y="1604805"/>
                  </a:lnTo>
                  <a:lnTo>
                    <a:pt x="935142" y="1604707"/>
                  </a:lnTo>
                  <a:lnTo>
                    <a:pt x="1078562" y="1604707"/>
                  </a:lnTo>
                  <a:lnTo>
                    <a:pt x="1080639" y="1603996"/>
                  </a:lnTo>
                  <a:lnTo>
                    <a:pt x="1110875" y="1592886"/>
                  </a:lnTo>
                  <a:lnTo>
                    <a:pt x="1112912" y="1592088"/>
                  </a:lnTo>
                  <a:close/>
                </a:path>
                <a:path w="3460115" h="1666875">
                  <a:moveTo>
                    <a:pt x="453299" y="1599233"/>
                  </a:moveTo>
                  <a:lnTo>
                    <a:pt x="454681" y="1599629"/>
                  </a:lnTo>
                  <a:lnTo>
                    <a:pt x="454003" y="1599408"/>
                  </a:lnTo>
                  <a:lnTo>
                    <a:pt x="453299" y="1599233"/>
                  </a:lnTo>
                  <a:close/>
                </a:path>
                <a:path w="3460115" h="1666875">
                  <a:moveTo>
                    <a:pt x="454003" y="1599408"/>
                  </a:moveTo>
                  <a:lnTo>
                    <a:pt x="454681" y="1599629"/>
                  </a:lnTo>
                  <a:lnTo>
                    <a:pt x="454893" y="1599629"/>
                  </a:lnTo>
                  <a:lnTo>
                    <a:pt x="454003" y="1599408"/>
                  </a:lnTo>
                  <a:close/>
                </a:path>
                <a:path w="3460115" h="1666875">
                  <a:moveTo>
                    <a:pt x="453467" y="1599233"/>
                  </a:moveTo>
                  <a:lnTo>
                    <a:pt x="453299" y="1599233"/>
                  </a:lnTo>
                  <a:lnTo>
                    <a:pt x="454003" y="1599408"/>
                  </a:lnTo>
                  <a:lnTo>
                    <a:pt x="453467" y="1599233"/>
                  </a:lnTo>
                  <a:close/>
                </a:path>
                <a:path w="3460115" h="1666875">
                  <a:moveTo>
                    <a:pt x="985066" y="1592208"/>
                  </a:moveTo>
                  <a:lnTo>
                    <a:pt x="984475" y="1592356"/>
                  </a:lnTo>
                  <a:lnTo>
                    <a:pt x="985066" y="1592208"/>
                  </a:lnTo>
                  <a:close/>
                </a:path>
                <a:path w="3460115" h="1666875">
                  <a:moveTo>
                    <a:pt x="1154002" y="1575728"/>
                  </a:moveTo>
                  <a:lnTo>
                    <a:pt x="1039322" y="1575728"/>
                  </a:lnTo>
                  <a:lnTo>
                    <a:pt x="1038652" y="1575945"/>
                  </a:lnTo>
                  <a:lnTo>
                    <a:pt x="985066" y="1592208"/>
                  </a:lnTo>
                  <a:lnTo>
                    <a:pt x="985547" y="1592088"/>
                  </a:lnTo>
                  <a:lnTo>
                    <a:pt x="1112912" y="1592088"/>
                  </a:lnTo>
                  <a:lnTo>
                    <a:pt x="1142196" y="1580622"/>
                  </a:lnTo>
                  <a:lnTo>
                    <a:pt x="1154002" y="1575728"/>
                  </a:lnTo>
                  <a:close/>
                </a:path>
                <a:path w="3460115" h="1666875">
                  <a:moveTo>
                    <a:pt x="414379" y="1586476"/>
                  </a:moveTo>
                  <a:lnTo>
                    <a:pt x="415660" y="1586942"/>
                  </a:lnTo>
                  <a:lnTo>
                    <a:pt x="415039" y="1586691"/>
                  </a:lnTo>
                  <a:lnTo>
                    <a:pt x="414379" y="1586476"/>
                  </a:lnTo>
                  <a:close/>
                </a:path>
                <a:path w="3460115" h="1666875">
                  <a:moveTo>
                    <a:pt x="415039" y="1586691"/>
                  </a:moveTo>
                  <a:lnTo>
                    <a:pt x="415660" y="1586942"/>
                  </a:lnTo>
                  <a:lnTo>
                    <a:pt x="415807" y="1586942"/>
                  </a:lnTo>
                  <a:lnTo>
                    <a:pt x="415039" y="1586691"/>
                  </a:lnTo>
                  <a:close/>
                </a:path>
                <a:path w="3460115" h="1666875">
                  <a:moveTo>
                    <a:pt x="414505" y="1586476"/>
                  </a:moveTo>
                  <a:lnTo>
                    <a:pt x="415039" y="1586691"/>
                  </a:lnTo>
                  <a:lnTo>
                    <a:pt x="414505" y="1586476"/>
                  </a:lnTo>
                  <a:close/>
                </a:path>
                <a:path w="3460115" h="1666875">
                  <a:moveTo>
                    <a:pt x="1039010" y="1575823"/>
                  </a:moveTo>
                  <a:lnTo>
                    <a:pt x="1038607" y="1575945"/>
                  </a:lnTo>
                  <a:lnTo>
                    <a:pt x="1039010" y="1575823"/>
                  </a:lnTo>
                  <a:close/>
                </a:path>
                <a:path w="3460115" h="1666875">
                  <a:moveTo>
                    <a:pt x="1177134" y="1566083"/>
                  </a:moveTo>
                  <a:lnTo>
                    <a:pt x="1067442" y="1566083"/>
                  </a:lnTo>
                  <a:lnTo>
                    <a:pt x="1039010" y="1575823"/>
                  </a:lnTo>
                  <a:lnTo>
                    <a:pt x="1039322" y="1575728"/>
                  </a:lnTo>
                  <a:lnTo>
                    <a:pt x="1154002" y="1575728"/>
                  </a:lnTo>
                  <a:lnTo>
                    <a:pt x="1174673" y="1567158"/>
                  </a:lnTo>
                  <a:lnTo>
                    <a:pt x="1177134" y="1566083"/>
                  </a:lnTo>
                  <a:close/>
                </a:path>
                <a:path w="3460115" h="1666875">
                  <a:moveTo>
                    <a:pt x="376751" y="1571244"/>
                  </a:moveTo>
                  <a:lnTo>
                    <a:pt x="377913" y="1571757"/>
                  </a:lnTo>
                  <a:lnTo>
                    <a:pt x="377329" y="1571477"/>
                  </a:lnTo>
                  <a:lnTo>
                    <a:pt x="376751" y="1571244"/>
                  </a:lnTo>
                  <a:close/>
                </a:path>
                <a:path w="3460115" h="1666875">
                  <a:moveTo>
                    <a:pt x="377329" y="1571477"/>
                  </a:moveTo>
                  <a:lnTo>
                    <a:pt x="377913" y="1571757"/>
                  </a:lnTo>
                  <a:lnTo>
                    <a:pt x="377329" y="1571477"/>
                  </a:lnTo>
                  <a:close/>
                </a:path>
                <a:path w="3460115" h="1666875">
                  <a:moveTo>
                    <a:pt x="376843" y="1571244"/>
                  </a:moveTo>
                  <a:lnTo>
                    <a:pt x="377329" y="1571477"/>
                  </a:lnTo>
                  <a:lnTo>
                    <a:pt x="376843" y="1571244"/>
                  </a:lnTo>
                  <a:close/>
                </a:path>
                <a:path w="3460115" h="1666875">
                  <a:moveTo>
                    <a:pt x="1201895" y="1555271"/>
                  </a:moveTo>
                  <a:lnTo>
                    <a:pt x="1096853" y="1555271"/>
                  </a:lnTo>
                  <a:lnTo>
                    <a:pt x="1067225" y="1566158"/>
                  </a:lnTo>
                  <a:lnTo>
                    <a:pt x="1067442" y="1566083"/>
                  </a:lnTo>
                  <a:lnTo>
                    <a:pt x="1177134" y="1566083"/>
                  </a:lnTo>
                  <a:lnTo>
                    <a:pt x="1201895" y="1555271"/>
                  </a:lnTo>
                  <a:close/>
                </a:path>
                <a:path w="3460115" h="1666875">
                  <a:moveTo>
                    <a:pt x="1228330" y="1543307"/>
                  </a:moveTo>
                  <a:lnTo>
                    <a:pt x="1127399" y="1543307"/>
                  </a:lnTo>
                  <a:lnTo>
                    <a:pt x="1096675" y="1555336"/>
                  </a:lnTo>
                  <a:lnTo>
                    <a:pt x="1096853" y="1555271"/>
                  </a:lnTo>
                  <a:lnTo>
                    <a:pt x="1201895" y="1555271"/>
                  </a:lnTo>
                  <a:lnTo>
                    <a:pt x="1208378" y="1552440"/>
                  </a:lnTo>
                  <a:lnTo>
                    <a:pt x="1228330" y="1543307"/>
                  </a:lnTo>
                  <a:close/>
                </a:path>
                <a:path w="3460115" h="1666875">
                  <a:moveTo>
                    <a:pt x="340281" y="1553725"/>
                  </a:moveTo>
                  <a:lnTo>
                    <a:pt x="341315" y="1554257"/>
                  </a:lnTo>
                  <a:lnTo>
                    <a:pt x="340813" y="1553980"/>
                  </a:lnTo>
                  <a:lnTo>
                    <a:pt x="340281" y="1553725"/>
                  </a:lnTo>
                  <a:close/>
                </a:path>
                <a:path w="3460115" h="1666875">
                  <a:moveTo>
                    <a:pt x="340813" y="1553980"/>
                  </a:moveTo>
                  <a:lnTo>
                    <a:pt x="341315" y="1554257"/>
                  </a:lnTo>
                  <a:lnTo>
                    <a:pt x="340813" y="1553980"/>
                  </a:lnTo>
                  <a:close/>
                </a:path>
                <a:path w="3460115" h="1666875">
                  <a:moveTo>
                    <a:pt x="340351" y="1553725"/>
                  </a:moveTo>
                  <a:lnTo>
                    <a:pt x="340813" y="1553980"/>
                  </a:lnTo>
                  <a:lnTo>
                    <a:pt x="340351" y="1553725"/>
                  </a:lnTo>
                  <a:close/>
                </a:path>
                <a:path w="3460115" h="1666875">
                  <a:moveTo>
                    <a:pt x="1256527" y="1530139"/>
                  </a:moveTo>
                  <a:lnTo>
                    <a:pt x="1159150" y="1530139"/>
                  </a:lnTo>
                  <a:lnTo>
                    <a:pt x="1127198" y="1543386"/>
                  </a:lnTo>
                  <a:lnTo>
                    <a:pt x="1127399" y="1543307"/>
                  </a:lnTo>
                  <a:lnTo>
                    <a:pt x="1228330" y="1543307"/>
                  </a:lnTo>
                  <a:lnTo>
                    <a:pt x="1243383" y="1536418"/>
                  </a:lnTo>
                  <a:lnTo>
                    <a:pt x="1256527" y="1530139"/>
                  </a:lnTo>
                  <a:close/>
                </a:path>
                <a:path w="3460115" h="1666875">
                  <a:moveTo>
                    <a:pt x="304843" y="1534105"/>
                  </a:moveTo>
                  <a:lnTo>
                    <a:pt x="305746" y="1534634"/>
                  </a:lnTo>
                  <a:lnTo>
                    <a:pt x="305309" y="1534362"/>
                  </a:lnTo>
                  <a:lnTo>
                    <a:pt x="304843" y="1534105"/>
                  </a:lnTo>
                  <a:close/>
                </a:path>
                <a:path w="3460115" h="1666875">
                  <a:moveTo>
                    <a:pt x="305309" y="1534362"/>
                  </a:moveTo>
                  <a:lnTo>
                    <a:pt x="305746" y="1534634"/>
                  </a:lnTo>
                  <a:lnTo>
                    <a:pt x="305309" y="1534362"/>
                  </a:lnTo>
                  <a:close/>
                </a:path>
                <a:path w="3460115" h="1666875">
                  <a:moveTo>
                    <a:pt x="304895" y="1534105"/>
                  </a:moveTo>
                  <a:lnTo>
                    <a:pt x="305309" y="1534362"/>
                  </a:lnTo>
                  <a:lnTo>
                    <a:pt x="304895" y="1534105"/>
                  </a:lnTo>
                  <a:close/>
                </a:path>
                <a:path w="3460115" h="1666875">
                  <a:moveTo>
                    <a:pt x="1286461" y="1515713"/>
                  </a:moveTo>
                  <a:lnTo>
                    <a:pt x="1192178" y="1515713"/>
                  </a:lnTo>
                  <a:lnTo>
                    <a:pt x="1159015" y="1530195"/>
                  </a:lnTo>
                  <a:lnTo>
                    <a:pt x="1159150" y="1530139"/>
                  </a:lnTo>
                  <a:lnTo>
                    <a:pt x="1256527" y="1530139"/>
                  </a:lnTo>
                  <a:lnTo>
                    <a:pt x="1279758" y="1519041"/>
                  </a:lnTo>
                  <a:lnTo>
                    <a:pt x="1286461" y="1515713"/>
                  </a:lnTo>
                  <a:close/>
                </a:path>
                <a:path w="3460115" h="1666875">
                  <a:moveTo>
                    <a:pt x="0" y="1309870"/>
                  </a:moveTo>
                  <a:lnTo>
                    <a:pt x="80493" y="1519335"/>
                  </a:lnTo>
                  <a:lnTo>
                    <a:pt x="134778" y="1459827"/>
                  </a:lnTo>
                  <a:lnTo>
                    <a:pt x="119988" y="1446697"/>
                  </a:lnTo>
                  <a:lnTo>
                    <a:pt x="146604" y="1416664"/>
                  </a:lnTo>
                  <a:lnTo>
                    <a:pt x="174152" y="1416664"/>
                  </a:lnTo>
                  <a:lnTo>
                    <a:pt x="215720" y="1371097"/>
                  </a:lnTo>
                  <a:lnTo>
                    <a:pt x="0" y="1309870"/>
                  </a:lnTo>
                  <a:close/>
                </a:path>
                <a:path w="3460115" h="1666875">
                  <a:moveTo>
                    <a:pt x="1318128" y="1499976"/>
                  </a:moveTo>
                  <a:lnTo>
                    <a:pt x="1226552" y="1499976"/>
                  </a:lnTo>
                  <a:lnTo>
                    <a:pt x="1192009" y="1515787"/>
                  </a:lnTo>
                  <a:lnTo>
                    <a:pt x="1192178" y="1515713"/>
                  </a:lnTo>
                  <a:lnTo>
                    <a:pt x="1286461" y="1515713"/>
                  </a:lnTo>
                  <a:lnTo>
                    <a:pt x="1318128" y="1499976"/>
                  </a:lnTo>
                  <a:close/>
                </a:path>
                <a:path w="3460115" h="1666875">
                  <a:moveTo>
                    <a:pt x="270712" y="1512819"/>
                  </a:moveTo>
                  <a:lnTo>
                    <a:pt x="271092" y="1513081"/>
                  </a:lnTo>
                  <a:lnTo>
                    <a:pt x="270712" y="1512819"/>
                  </a:lnTo>
                  <a:close/>
                </a:path>
                <a:path w="3460115" h="1666875">
                  <a:moveTo>
                    <a:pt x="270357" y="1512575"/>
                  </a:moveTo>
                  <a:lnTo>
                    <a:pt x="270712" y="1512819"/>
                  </a:lnTo>
                  <a:lnTo>
                    <a:pt x="270357" y="1512575"/>
                  </a:lnTo>
                  <a:close/>
                </a:path>
                <a:path w="3460115" h="1666875">
                  <a:moveTo>
                    <a:pt x="1351358" y="1482877"/>
                  </a:moveTo>
                  <a:lnTo>
                    <a:pt x="1262343" y="1482877"/>
                  </a:lnTo>
                  <a:lnTo>
                    <a:pt x="1226438" y="1500028"/>
                  </a:lnTo>
                  <a:lnTo>
                    <a:pt x="1318128" y="1499976"/>
                  </a:lnTo>
                  <a:lnTo>
                    <a:pt x="1351358" y="1482877"/>
                  </a:lnTo>
                  <a:close/>
                </a:path>
                <a:path w="3460115" h="1666875">
                  <a:moveTo>
                    <a:pt x="236918" y="1489546"/>
                  </a:moveTo>
                  <a:lnTo>
                    <a:pt x="237247" y="1489792"/>
                  </a:lnTo>
                  <a:lnTo>
                    <a:pt x="236918" y="1489546"/>
                  </a:lnTo>
                  <a:close/>
                </a:path>
                <a:path w="3460115" h="1666875">
                  <a:moveTo>
                    <a:pt x="236622" y="1489323"/>
                  </a:moveTo>
                  <a:lnTo>
                    <a:pt x="236918" y="1489546"/>
                  </a:lnTo>
                  <a:lnTo>
                    <a:pt x="236622" y="1489323"/>
                  </a:lnTo>
                  <a:close/>
                </a:path>
                <a:path w="3460115" h="1666875">
                  <a:moveTo>
                    <a:pt x="1386371" y="1464362"/>
                  </a:moveTo>
                  <a:lnTo>
                    <a:pt x="1299618" y="1464362"/>
                  </a:lnTo>
                  <a:lnTo>
                    <a:pt x="1262191" y="1482949"/>
                  </a:lnTo>
                  <a:lnTo>
                    <a:pt x="1262343" y="1482877"/>
                  </a:lnTo>
                  <a:lnTo>
                    <a:pt x="1351358" y="1482877"/>
                  </a:lnTo>
                  <a:lnTo>
                    <a:pt x="1356908" y="1480021"/>
                  </a:lnTo>
                  <a:lnTo>
                    <a:pt x="1386371" y="1464362"/>
                  </a:lnTo>
                  <a:close/>
                </a:path>
                <a:path w="3460115" h="1666875">
                  <a:moveTo>
                    <a:pt x="203842" y="1464760"/>
                  </a:moveTo>
                  <a:lnTo>
                    <a:pt x="204100" y="1464967"/>
                  </a:lnTo>
                  <a:lnTo>
                    <a:pt x="203842" y="1464760"/>
                  </a:lnTo>
                  <a:close/>
                </a:path>
                <a:path w="3460115" h="1666875">
                  <a:moveTo>
                    <a:pt x="203582" y="1464551"/>
                  </a:moveTo>
                  <a:lnTo>
                    <a:pt x="203842" y="1464760"/>
                  </a:lnTo>
                  <a:lnTo>
                    <a:pt x="203582" y="1464551"/>
                  </a:lnTo>
                  <a:close/>
                </a:path>
                <a:path w="3460115" h="1666875">
                  <a:moveTo>
                    <a:pt x="1423209" y="1444378"/>
                  </a:moveTo>
                  <a:lnTo>
                    <a:pt x="1338449" y="1444378"/>
                  </a:lnTo>
                  <a:lnTo>
                    <a:pt x="1299517" y="1464412"/>
                  </a:lnTo>
                  <a:lnTo>
                    <a:pt x="1386371" y="1464362"/>
                  </a:lnTo>
                  <a:lnTo>
                    <a:pt x="1397826" y="1458273"/>
                  </a:lnTo>
                  <a:lnTo>
                    <a:pt x="1423209" y="1444378"/>
                  </a:lnTo>
                  <a:close/>
                </a:path>
                <a:path w="3460115" h="1666875">
                  <a:moveTo>
                    <a:pt x="146604" y="1416664"/>
                  </a:moveTo>
                  <a:lnTo>
                    <a:pt x="119988" y="1446697"/>
                  </a:lnTo>
                  <a:lnTo>
                    <a:pt x="134778" y="1459827"/>
                  </a:lnTo>
                  <a:lnTo>
                    <a:pt x="161825" y="1430177"/>
                  </a:lnTo>
                  <a:lnTo>
                    <a:pt x="146604" y="1416664"/>
                  </a:lnTo>
                  <a:close/>
                </a:path>
                <a:path w="3460115" h="1666875">
                  <a:moveTo>
                    <a:pt x="1461901" y="1422874"/>
                  </a:moveTo>
                  <a:lnTo>
                    <a:pt x="1378905" y="1422874"/>
                  </a:lnTo>
                  <a:lnTo>
                    <a:pt x="1338349" y="1444429"/>
                  </a:lnTo>
                  <a:lnTo>
                    <a:pt x="1423209" y="1444378"/>
                  </a:lnTo>
                  <a:lnTo>
                    <a:pt x="1440403" y="1434966"/>
                  </a:lnTo>
                  <a:lnTo>
                    <a:pt x="1461901" y="1422874"/>
                  </a:lnTo>
                  <a:close/>
                </a:path>
                <a:path w="3460115" h="1666875">
                  <a:moveTo>
                    <a:pt x="171485" y="1438753"/>
                  </a:moveTo>
                  <a:lnTo>
                    <a:pt x="171862" y="1439089"/>
                  </a:lnTo>
                  <a:lnTo>
                    <a:pt x="171485" y="1438753"/>
                  </a:lnTo>
                  <a:close/>
                </a:path>
                <a:path w="3460115" h="1666875">
                  <a:moveTo>
                    <a:pt x="171147" y="1438454"/>
                  </a:moveTo>
                  <a:lnTo>
                    <a:pt x="171485" y="1438753"/>
                  </a:lnTo>
                  <a:lnTo>
                    <a:pt x="171147" y="1438454"/>
                  </a:lnTo>
                  <a:close/>
                </a:path>
                <a:path w="3460115" h="1666875">
                  <a:moveTo>
                    <a:pt x="174152" y="1416664"/>
                  </a:moveTo>
                  <a:lnTo>
                    <a:pt x="146604" y="1416664"/>
                  </a:lnTo>
                  <a:lnTo>
                    <a:pt x="161825" y="1430177"/>
                  </a:lnTo>
                  <a:lnTo>
                    <a:pt x="174152" y="1416664"/>
                  </a:lnTo>
                  <a:close/>
                </a:path>
                <a:path w="3460115" h="1666875">
                  <a:moveTo>
                    <a:pt x="1502446" y="1399799"/>
                  </a:moveTo>
                  <a:lnTo>
                    <a:pt x="1421055" y="1399799"/>
                  </a:lnTo>
                  <a:lnTo>
                    <a:pt x="1378856" y="1422900"/>
                  </a:lnTo>
                  <a:lnTo>
                    <a:pt x="1461901" y="1422874"/>
                  </a:lnTo>
                  <a:lnTo>
                    <a:pt x="1484717" y="1410041"/>
                  </a:lnTo>
                  <a:lnTo>
                    <a:pt x="1502446" y="1399799"/>
                  </a:lnTo>
                  <a:close/>
                </a:path>
                <a:path w="3460115" h="1666875">
                  <a:moveTo>
                    <a:pt x="1544050" y="1375100"/>
                  </a:moveTo>
                  <a:lnTo>
                    <a:pt x="1464967" y="1375100"/>
                  </a:lnTo>
                  <a:lnTo>
                    <a:pt x="1420934" y="1399865"/>
                  </a:lnTo>
                  <a:lnTo>
                    <a:pt x="1502446" y="1399799"/>
                  </a:lnTo>
                  <a:lnTo>
                    <a:pt x="1508159" y="1396498"/>
                  </a:lnTo>
                  <a:lnTo>
                    <a:pt x="1533022" y="1381771"/>
                  </a:lnTo>
                  <a:lnTo>
                    <a:pt x="1544050" y="1375100"/>
                  </a:lnTo>
                  <a:close/>
                </a:path>
                <a:path w="3460115" h="1666875">
                  <a:moveTo>
                    <a:pt x="1565940" y="1361784"/>
                  </a:moveTo>
                  <a:lnTo>
                    <a:pt x="1488012" y="1361784"/>
                  </a:lnTo>
                  <a:lnTo>
                    <a:pt x="1464813" y="1375186"/>
                  </a:lnTo>
                  <a:lnTo>
                    <a:pt x="1464967" y="1375100"/>
                  </a:lnTo>
                  <a:lnTo>
                    <a:pt x="1544050" y="1375100"/>
                  </a:lnTo>
                  <a:lnTo>
                    <a:pt x="1559243" y="1365909"/>
                  </a:lnTo>
                  <a:lnTo>
                    <a:pt x="1565940" y="1361784"/>
                  </a:lnTo>
                  <a:close/>
                </a:path>
                <a:path w="3460115" h="1666875">
                  <a:moveTo>
                    <a:pt x="1589464" y="1347269"/>
                  </a:moveTo>
                  <a:lnTo>
                    <a:pt x="1512512" y="1347269"/>
                  </a:lnTo>
                  <a:lnTo>
                    <a:pt x="1487953" y="1361817"/>
                  </a:lnTo>
                  <a:lnTo>
                    <a:pt x="1565940" y="1361784"/>
                  </a:lnTo>
                  <a:lnTo>
                    <a:pt x="1589464" y="1347269"/>
                  </a:lnTo>
                  <a:close/>
                </a:path>
                <a:path w="3460115" h="1666875">
                  <a:moveTo>
                    <a:pt x="1614523" y="1331592"/>
                  </a:moveTo>
                  <a:lnTo>
                    <a:pt x="1538427" y="1331592"/>
                  </a:lnTo>
                  <a:lnTo>
                    <a:pt x="1512490" y="1347282"/>
                  </a:lnTo>
                  <a:lnTo>
                    <a:pt x="1589464" y="1347269"/>
                  </a:lnTo>
                  <a:lnTo>
                    <a:pt x="1614523" y="1331592"/>
                  </a:lnTo>
                  <a:close/>
                </a:path>
                <a:path w="3460115" h="1666875">
                  <a:moveTo>
                    <a:pt x="1641017" y="1314799"/>
                  </a:moveTo>
                  <a:lnTo>
                    <a:pt x="1565691" y="1314799"/>
                  </a:lnTo>
                  <a:lnTo>
                    <a:pt x="1538367" y="1331628"/>
                  </a:lnTo>
                  <a:lnTo>
                    <a:pt x="1614523" y="1331592"/>
                  </a:lnTo>
                  <a:lnTo>
                    <a:pt x="1641017" y="1314799"/>
                  </a:lnTo>
                  <a:close/>
                </a:path>
                <a:path w="3460115" h="1666875">
                  <a:moveTo>
                    <a:pt x="1668902" y="1296936"/>
                  </a:moveTo>
                  <a:lnTo>
                    <a:pt x="1594242" y="1296936"/>
                  </a:lnTo>
                  <a:lnTo>
                    <a:pt x="1565585" y="1314864"/>
                  </a:lnTo>
                  <a:lnTo>
                    <a:pt x="1641017" y="1314799"/>
                  </a:lnTo>
                  <a:lnTo>
                    <a:pt x="1668902" y="1296936"/>
                  </a:lnTo>
                  <a:close/>
                </a:path>
                <a:path w="3460115" h="1666875">
                  <a:moveTo>
                    <a:pt x="1698095" y="1278053"/>
                  </a:moveTo>
                  <a:lnTo>
                    <a:pt x="1624020" y="1278053"/>
                  </a:lnTo>
                  <a:lnTo>
                    <a:pt x="1594242" y="1296936"/>
                  </a:lnTo>
                  <a:lnTo>
                    <a:pt x="1668902" y="1296936"/>
                  </a:lnTo>
                  <a:lnTo>
                    <a:pt x="1698095" y="1278053"/>
                  </a:lnTo>
                  <a:close/>
                </a:path>
                <a:path w="3460115" h="1666875">
                  <a:moveTo>
                    <a:pt x="1728438" y="1258192"/>
                  </a:moveTo>
                  <a:lnTo>
                    <a:pt x="1654963" y="1258192"/>
                  </a:lnTo>
                  <a:lnTo>
                    <a:pt x="1623927" y="1278111"/>
                  </a:lnTo>
                  <a:lnTo>
                    <a:pt x="1698095" y="1278053"/>
                  </a:lnTo>
                  <a:lnTo>
                    <a:pt x="1728438" y="1258192"/>
                  </a:lnTo>
                  <a:close/>
                </a:path>
                <a:path w="3460115" h="1666875">
                  <a:moveTo>
                    <a:pt x="1760045" y="1237402"/>
                  </a:moveTo>
                  <a:lnTo>
                    <a:pt x="1687012" y="1237402"/>
                  </a:lnTo>
                  <a:lnTo>
                    <a:pt x="1654881" y="1258244"/>
                  </a:lnTo>
                  <a:lnTo>
                    <a:pt x="1728438" y="1258192"/>
                  </a:lnTo>
                  <a:lnTo>
                    <a:pt x="1760045" y="1237402"/>
                  </a:lnTo>
                  <a:close/>
                </a:path>
                <a:path w="3460115" h="1666875">
                  <a:moveTo>
                    <a:pt x="1970320" y="1095675"/>
                  </a:moveTo>
                  <a:lnTo>
                    <a:pt x="1899236" y="1095675"/>
                  </a:lnTo>
                  <a:lnTo>
                    <a:pt x="1825007" y="1145907"/>
                  </a:lnTo>
                  <a:lnTo>
                    <a:pt x="1754102" y="1193274"/>
                  </a:lnTo>
                  <a:lnTo>
                    <a:pt x="1686905" y="1237471"/>
                  </a:lnTo>
                  <a:lnTo>
                    <a:pt x="1760045" y="1237402"/>
                  </a:lnTo>
                  <a:lnTo>
                    <a:pt x="1776310" y="1226704"/>
                  </a:lnTo>
                  <a:lnTo>
                    <a:pt x="1826472" y="1193194"/>
                  </a:lnTo>
                  <a:lnTo>
                    <a:pt x="1896719" y="1145839"/>
                  </a:lnTo>
                  <a:lnTo>
                    <a:pt x="1970320" y="1095675"/>
                  </a:lnTo>
                  <a:close/>
                </a:path>
                <a:path w="3460115" h="1666875">
                  <a:moveTo>
                    <a:pt x="2046780" y="1043066"/>
                  </a:moveTo>
                  <a:lnTo>
                    <a:pt x="1976142" y="1043066"/>
                  </a:lnTo>
                  <a:lnTo>
                    <a:pt x="1899211" y="1095693"/>
                  </a:lnTo>
                  <a:lnTo>
                    <a:pt x="1970320" y="1095675"/>
                  </a:lnTo>
                  <a:lnTo>
                    <a:pt x="2046780" y="1043066"/>
                  </a:lnTo>
                  <a:close/>
                </a:path>
                <a:path w="3460115" h="1666875">
                  <a:moveTo>
                    <a:pt x="2206348" y="931952"/>
                  </a:moveTo>
                  <a:lnTo>
                    <a:pt x="2136421" y="931952"/>
                  </a:lnTo>
                  <a:lnTo>
                    <a:pt x="2055298" y="988414"/>
                  </a:lnTo>
                  <a:lnTo>
                    <a:pt x="1976071" y="1043114"/>
                  </a:lnTo>
                  <a:lnTo>
                    <a:pt x="2046780" y="1043066"/>
                  </a:lnTo>
                  <a:lnTo>
                    <a:pt x="2125615" y="988371"/>
                  </a:lnTo>
                  <a:lnTo>
                    <a:pt x="2206348" y="931952"/>
                  </a:lnTo>
                  <a:close/>
                </a:path>
                <a:path w="3460115" h="1666875">
                  <a:moveTo>
                    <a:pt x="2371495" y="815388"/>
                  </a:moveTo>
                  <a:lnTo>
                    <a:pt x="2302220" y="815388"/>
                  </a:lnTo>
                  <a:lnTo>
                    <a:pt x="2136367" y="931989"/>
                  </a:lnTo>
                  <a:lnTo>
                    <a:pt x="2206348" y="931952"/>
                  </a:lnTo>
                  <a:lnTo>
                    <a:pt x="2371495" y="815388"/>
                  </a:lnTo>
                  <a:close/>
                </a:path>
                <a:path w="3460115" h="1666875">
                  <a:moveTo>
                    <a:pt x="3286342" y="103143"/>
                  </a:moveTo>
                  <a:lnTo>
                    <a:pt x="3205087" y="162954"/>
                  </a:lnTo>
                  <a:lnTo>
                    <a:pt x="2469790" y="696282"/>
                  </a:lnTo>
                  <a:lnTo>
                    <a:pt x="2302193" y="815407"/>
                  </a:lnTo>
                  <a:lnTo>
                    <a:pt x="2371495" y="815388"/>
                  </a:lnTo>
                  <a:lnTo>
                    <a:pt x="2538806" y="696244"/>
                  </a:lnTo>
                  <a:lnTo>
                    <a:pt x="3306399" y="138225"/>
                  </a:lnTo>
                  <a:lnTo>
                    <a:pt x="3310179" y="135431"/>
                  </a:lnTo>
                  <a:lnTo>
                    <a:pt x="3286342" y="103143"/>
                  </a:lnTo>
                  <a:close/>
                </a:path>
                <a:path w="3460115" h="1666875">
                  <a:moveTo>
                    <a:pt x="3413177" y="91215"/>
                  </a:moveTo>
                  <a:lnTo>
                    <a:pt x="3302478" y="91215"/>
                  </a:lnTo>
                  <a:lnTo>
                    <a:pt x="3326307" y="123510"/>
                  </a:lnTo>
                  <a:lnTo>
                    <a:pt x="3310179" y="135431"/>
                  </a:lnTo>
                  <a:lnTo>
                    <a:pt x="3357857" y="200011"/>
                  </a:lnTo>
                  <a:lnTo>
                    <a:pt x="3413177" y="91215"/>
                  </a:lnTo>
                  <a:close/>
                </a:path>
                <a:path w="3460115" h="1666875">
                  <a:moveTo>
                    <a:pt x="3302478" y="91215"/>
                  </a:moveTo>
                  <a:lnTo>
                    <a:pt x="3286342" y="103143"/>
                  </a:lnTo>
                  <a:lnTo>
                    <a:pt x="3310179" y="135431"/>
                  </a:lnTo>
                  <a:lnTo>
                    <a:pt x="3326307" y="123510"/>
                  </a:lnTo>
                  <a:lnTo>
                    <a:pt x="3302478" y="91215"/>
                  </a:lnTo>
                  <a:close/>
                </a:path>
                <a:path w="3460115" h="1666875">
                  <a:moveTo>
                    <a:pt x="3459558" y="0"/>
                  </a:moveTo>
                  <a:lnTo>
                    <a:pt x="3238670" y="38572"/>
                  </a:lnTo>
                  <a:lnTo>
                    <a:pt x="3286342" y="103143"/>
                  </a:lnTo>
                  <a:lnTo>
                    <a:pt x="3302478" y="91215"/>
                  </a:lnTo>
                  <a:lnTo>
                    <a:pt x="3413177" y="91215"/>
                  </a:lnTo>
                  <a:lnTo>
                    <a:pt x="3459558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 sz="927"/>
            </a:p>
          </p:txBody>
        </p:sp>
      </p:grpSp>
      <p:sp>
        <p:nvSpPr>
          <p:cNvPr id="45" name="object 43">
            <a:extLst>
              <a:ext uri="{FF2B5EF4-FFF2-40B4-BE49-F238E27FC236}">
                <a16:creationId xmlns:a16="http://schemas.microsoft.com/office/drawing/2014/main" id="{D3EDE256-01EA-4FC9-A4EF-EAC8993AB083}"/>
              </a:ext>
            </a:extLst>
          </p:cNvPr>
          <p:cNvSpPr txBox="1"/>
          <p:nvPr/>
        </p:nvSpPr>
        <p:spPr>
          <a:xfrm>
            <a:off x="3535064" y="752951"/>
            <a:ext cx="3899227" cy="826206"/>
          </a:xfrm>
          <a:prstGeom prst="rect">
            <a:avLst/>
          </a:prstGeom>
        </p:spPr>
        <p:txBody>
          <a:bodyPr vert="horz" wrap="square" lIns="0" tIns="68916" rIns="0" bIns="0" rtlCol="0">
            <a:spAutoFit/>
          </a:bodyPr>
          <a:lstStyle/>
          <a:p>
            <a:pPr marL="247103" indent="-239118">
              <a:spcBef>
                <a:spcPts val="543"/>
              </a:spcBef>
              <a:buFont typeface="Arial"/>
              <a:buChar char="•"/>
              <a:tabLst>
                <a:tab pos="247103" algn="l"/>
                <a:tab pos="247523" algn="l"/>
              </a:tabLst>
            </a:pPr>
            <a:r>
              <a:rPr sz="2250" spc="-17" dirty="0">
                <a:solidFill>
                  <a:srgbClr val="800000"/>
                </a:solidFill>
                <a:latin typeface="Calibri"/>
                <a:cs typeface="Calibri"/>
              </a:rPr>
              <a:t>Pre-install</a:t>
            </a:r>
            <a:r>
              <a:rPr sz="2250" spc="-40" dirty="0">
                <a:solidFill>
                  <a:srgbClr val="800000"/>
                </a:solidFill>
                <a:latin typeface="Calibri"/>
                <a:cs typeface="Calibri"/>
              </a:rPr>
              <a:t> </a:t>
            </a:r>
            <a:r>
              <a:rPr sz="2250" spc="-7" dirty="0">
                <a:solidFill>
                  <a:srgbClr val="800000"/>
                </a:solidFill>
                <a:latin typeface="Calibri"/>
                <a:cs typeface="Calibri"/>
              </a:rPr>
              <a:t>load-balancing</a:t>
            </a:r>
            <a:r>
              <a:rPr sz="2250" spc="-40" dirty="0">
                <a:solidFill>
                  <a:srgbClr val="800000"/>
                </a:solidFill>
                <a:latin typeface="Calibri"/>
                <a:cs typeface="Calibri"/>
              </a:rPr>
              <a:t> </a:t>
            </a:r>
            <a:r>
              <a:rPr sz="2250" spc="-7" dirty="0">
                <a:solidFill>
                  <a:srgbClr val="800000"/>
                </a:solidFill>
                <a:latin typeface="Calibri"/>
                <a:cs typeface="Calibri"/>
              </a:rPr>
              <a:t>policy</a:t>
            </a:r>
            <a:endParaRPr sz="2250">
              <a:latin typeface="Calibri"/>
              <a:cs typeface="Calibri"/>
            </a:endParaRPr>
          </a:p>
          <a:p>
            <a:pPr marL="247103" indent="-239118">
              <a:spcBef>
                <a:spcPts val="476"/>
              </a:spcBef>
              <a:buFont typeface="Arial"/>
              <a:buChar char="•"/>
              <a:tabLst>
                <a:tab pos="247103" algn="l"/>
                <a:tab pos="247523" algn="l"/>
              </a:tabLst>
            </a:pPr>
            <a:r>
              <a:rPr sz="2250" spc="-7" dirty="0">
                <a:solidFill>
                  <a:srgbClr val="800000"/>
                </a:solidFill>
                <a:latin typeface="Calibri"/>
                <a:cs typeface="Calibri"/>
              </a:rPr>
              <a:t>Split</a:t>
            </a:r>
            <a:r>
              <a:rPr sz="2250" spc="-17" dirty="0">
                <a:solidFill>
                  <a:srgbClr val="800000"/>
                </a:solidFill>
                <a:latin typeface="Calibri"/>
                <a:cs typeface="Calibri"/>
              </a:rPr>
              <a:t> </a:t>
            </a:r>
            <a:r>
              <a:rPr sz="2250" spc="-20" dirty="0">
                <a:solidFill>
                  <a:srgbClr val="800000"/>
                </a:solidFill>
                <a:latin typeface="Calibri"/>
                <a:cs typeface="Calibri"/>
              </a:rPr>
              <a:t>traffic </a:t>
            </a:r>
            <a:r>
              <a:rPr sz="2250" spc="-10" dirty="0">
                <a:solidFill>
                  <a:srgbClr val="800000"/>
                </a:solidFill>
                <a:latin typeface="Calibri"/>
                <a:cs typeface="Calibri"/>
              </a:rPr>
              <a:t>based</a:t>
            </a:r>
            <a:r>
              <a:rPr sz="2250" spc="-17" dirty="0">
                <a:solidFill>
                  <a:srgbClr val="800000"/>
                </a:solidFill>
                <a:latin typeface="Calibri"/>
                <a:cs typeface="Calibri"/>
              </a:rPr>
              <a:t> </a:t>
            </a:r>
            <a:r>
              <a:rPr sz="2250" spc="-7" dirty="0">
                <a:solidFill>
                  <a:srgbClr val="800000"/>
                </a:solidFill>
                <a:latin typeface="Calibri"/>
                <a:cs typeface="Calibri"/>
              </a:rPr>
              <a:t>on</a:t>
            </a:r>
            <a:r>
              <a:rPr sz="2250" spc="-17" dirty="0">
                <a:solidFill>
                  <a:srgbClr val="800000"/>
                </a:solidFill>
                <a:latin typeface="Calibri"/>
                <a:cs typeface="Calibri"/>
              </a:rPr>
              <a:t> source</a:t>
            </a:r>
            <a:r>
              <a:rPr sz="2250" spc="-23" dirty="0">
                <a:solidFill>
                  <a:srgbClr val="800000"/>
                </a:solidFill>
                <a:latin typeface="Calibri"/>
                <a:cs typeface="Calibri"/>
              </a:rPr>
              <a:t> </a:t>
            </a:r>
            <a:r>
              <a:rPr sz="2250" spc="-3" dirty="0">
                <a:solidFill>
                  <a:srgbClr val="800000"/>
                </a:solidFill>
                <a:latin typeface="Calibri"/>
                <a:cs typeface="Calibri"/>
              </a:rPr>
              <a:t>IP</a:t>
            </a:r>
            <a:endParaRPr sz="2250">
              <a:latin typeface="Calibri"/>
              <a:cs typeface="Calibri"/>
            </a:endParaRPr>
          </a:p>
        </p:txBody>
      </p:sp>
      <p:sp>
        <p:nvSpPr>
          <p:cNvPr id="46" name="object 45">
            <a:extLst>
              <a:ext uri="{FF2B5EF4-FFF2-40B4-BE49-F238E27FC236}">
                <a16:creationId xmlns:a16="http://schemas.microsoft.com/office/drawing/2014/main" id="{64BAB6D8-1D1F-46FB-B638-315270014DD5}"/>
              </a:ext>
            </a:extLst>
          </p:cNvPr>
          <p:cNvSpPr txBox="1"/>
          <p:nvPr/>
        </p:nvSpPr>
        <p:spPr>
          <a:xfrm>
            <a:off x="2637990" y="2735851"/>
            <a:ext cx="552590" cy="222391"/>
          </a:xfrm>
          <a:prstGeom prst="rect">
            <a:avLst/>
          </a:prstGeom>
        </p:spPr>
        <p:txBody>
          <a:bodyPr vert="horz" wrap="square" lIns="0" tIns="8404" rIns="0" bIns="0" rtlCol="0">
            <a:spAutoFit/>
          </a:bodyPr>
          <a:lstStyle/>
          <a:p>
            <a:pPr marL="8405">
              <a:spcBef>
                <a:spcPts val="66"/>
              </a:spcBef>
            </a:pPr>
            <a:r>
              <a:rPr sz="1390" b="1" spc="-3" dirty="0"/>
              <a:t>src=0*</a:t>
            </a:r>
            <a:endParaRPr sz="1390"/>
          </a:p>
        </p:txBody>
      </p:sp>
      <p:sp>
        <p:nvSpPr>
          <p:cNvPr id="47" name="object 46">
            <a:extLst>
              <a:ext uri="{FF2B5EF4-FFF2-40B4-BE49-F238E27FC236}">
                <a16:creationId xmlns:a16="http://schemas.microsoft.com/office/drawing/2014/main" id="{F8966B7B-2384-43DA-9F08-50753CAFA6A3}"/>
              </a:ext>
            </a:extLst>
          </p:cNvPr>
          <p:cNvSpPr txBox="1"/>
          <p:nvPr/>
        </p:nvSpPr>
        <p:spPr>
          <a:xfrm>
            <a:off x="2956517" y="3691937"/>
            <a:ext cx="552590" cy="222391"/>
          </a:xfrm>
          <a:prstGeom prst="rect">
            <a:avLst/>
          </a:prstGeom>
        </p:spPr>
        <p:txBody>
          <a:bodyPr vert="horz" wrap="square" lIns="0" tIns="8404" rIns="0" bIns="0" rtlCol="0">
            <a:spAutoFit/>
          </a:bodyPr>
          <a:lstStyle/>
          <a:p>
            <a:pPr marL="8405">
              <a:spcBef>
                <a:spcPts val="66"/>
              </a:spcBef>
            </a:pPr>
            <a:r>
              <a:rPr sz="1390" b="1" spc="-3" dirty="0"/>
              <a:t>src=1*</a:t>
            </a:r>
            <a:endParaRPr sz="139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7574F1C-64B6-4EB3-A33C-920CD4C1D535}"/>
              </a:ext>
            </a:extLst>
          </p:cNvPr>
          <p:cNvSpPr txBox="1"/>
          <p:nvPr/>
        </p:nvSpPr>
        <p:spPr>
          <a:xfrm>
            <a:off x="5690250" y="4896555"/>
            <a:ext cx="277351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b="1" dirty="0">
                <a:latin typeface="+mj-lt"/>
              </a:rPr>
              <a:t>Credits:</a:t>
            </a:r>
            <a:r>
              <a:rPr lang="en-US" sz="1000" dirty="0">
                <a:latin typeface="+mj-lt"/>
              </a:rPr>
              <a:t> Adapted from Jennifer Rexford, Princeton</a:t>
            </a:r>
            <a:endParaRPr lang="en-SG" sz="1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90565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2607A6CD-5F5C-4B39-BF6D-396AF727705A}"/>
              </a:ext>
            </a:extLst>
          </p:cNvPr>
          <p:cNvCxnSpPr>
            <a:cxnSpLocks/>
          </p:cNvCxnSpPr>
          <p:nvPr/>
        </p:nvCxnSpPr>
        <p:spPr>
          <a:xfrm flipH="1">
            <a:off x="3129777" y="1499437"/>
            <a:ext cx="7536" cy="572516"/>
          </a:xfrm>
          <a:prstGeom prst="line">
            <a:avLst/>
          </a:prstGeom>
          <a:ln w="38100">
            <a:solidFill>
              <a:schemeClr val="accent5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961AAC32-F92D-4A15-8F07-2DC9013A1851}"/>
              </a:ext>
            </a:extLst>
          </p:cNvPr>
          <p:cNvCxnSpPr>
            <a:cxnSpLocks/>
          </p:cNvCxnSpPr>
          <p:nvPr/>
        </p:nvCxnSpPr>
        <p:spPr>
          <a:xfrm flipH="1">
            <a:off x="4599079" y="1483131"/>
            <a:ext cx="7536" cy="572516"/>
          </a:xfrm>
          <a:prstGeom prst="line">
            <a:avLst/>
          </a:prstGeom>
          <a:ln w="38100">
            <a:solidFill>
              <a:schemeClr val="accent5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9E40896B-84F0-42F6-A33D-EBC620A32AED}"/>
              </a:ext>
            </a:extLst>
          </p:cNvPr>
          <p:cNvCxnSpPr>
            <a:cxnSpLocks/>
          </p:cNvCxnSpPr>
          <p:nvPr/>
        </p:nvCxnSpPr>
        <p:spPr>
          <a:xfrm flipH="1">
            <a:off x="6085541" y="1460084"/>
            <a:ext cx="7536" cy="572516"/>
          </a:xfrm>
          <a:prstGeom prst="line">
            <a:avLst/>
          </a:prstGeom>
          <a:ln w="38100">
            <a:solidFill>
              <a:schemeClr val="accent5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D1806A2-2DE0-43D5-9D5A-7C07DB81C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0A993-0AA1-412D-A37A-2D363295DE68}" type="slidenum">
              <a:rPr lang="en-SG" smtClean="0"/>
              <a:t>53</a:t>
            </a:fld>
            <a:endParaRPr lang="en-S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8311F4D-AD30-4630-BD85-7D22428B8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Network</a:t>
            </a:r>
            <a:r>
              <a:rPr lang="en-SG" spc="17" dirty="0"/>
              <a:t> </a:t>
            </a:r>
            <a:r>
              <a:rPr lang="en-SG" dirty="0"/>
              <a:t>Virtualization</a:t>
            </a:r>
          </a:p>
        </p:txBody>
      </p:sp>
      <p:grpSp>
        <p:nvGrpSpPr>
          <p:cNvPr id="5" name="object 4">
            <a:extLst>
              <a:ext uri="{FF2B5EF4-FFF2-40B4-BE49-F238E27FC236}">
                <a16:creationId xmlns:a16="http://schemas.microsoft.com/office/drawing/2014/main" id="{F97F3871-D817-4D85-86C7-F642B1854E75}"/>
              </a:ext>
            </a:extLst>
          </p:cNvPr>
          <p:cNvGrpSpPr/>
          <p:nvPr/>
        </p:nvGrpSpPr>
        <p:grpSpPr>
          <a:xfrm>
            <a:off x="1839889" y="2694231"/>
            <a:ext cx="5353190" cy="1973776"/>
            <a:chOff x="935220" y="4186428"/>
            <a:chExt cx="8089265" cy="2982595"/>
          </a:xfrm>
        </p:grpSpPr>
        <p:pic>
          <p:nvPicPr>
            <p:cNvPr id="6" name="object 5">
              <a:extLst>
                <a:ext uri="{FF2B5EF4-FFF2-40B4-BE49-F238E27FC236}">
                  <a16:creationId xmlns:a16="http://schemas.microsoft.com/office/drawing/2014/main" id="{29767971-D4C6-4DDC-9944-AB2CDEE1B139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966010" y="5716534"/>
              <a:ext cx="1057995" cy="1451951"/>
            </a:xfrm>
            <a:prstGeom prst="rect">
              <a:avLst/>
            </a:prstGeom>
          </p:spPr>
        </p:pic>
        <p:pic>
          <p:nvPicPr>
            <p:cNvPr id="7" name="object 6">
              <a:extLst>
                <a:ext uri="{FF2B5EF4-FFF2-40B4-BE49-F238E27FC236}">
                  <a16:creationId xmlns:a16="http://schemas.microsoft.com/office/drawing/2014/main" id="{00AF03FD-9793-42B3-A814-53D46885B45E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25827" y="4186428"/>
              <a:ext cx="6815328" cy="2746248"/>
            </a:xfrm>
            <a:prstGeom prst="rect">
              <a:avLst/>
            </a:prstGeom>
          </p:spPr>
        </p:pic>
        <p:pic>
          <p:nvPicPr>
            <p:cNvPr id="8" name="object 7">
              <a:extLst>
                <a:ext uri="{FF2B5EF4-FFF2-40B4-BE49-F238E27FC236}">
                  <a16:creationId xmlns:a16="http://schemas.microsoft.com/office/drawing/2014/main" id="{DA4AC13F-0D5F-4196-AC66-D18191C17832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70168" y="4204649"/>
              <a:ext cx="6727268" cy="2660721"/>
            </a:xfrm>
            <a:prstGeom prst="rect">
              <a:avLst/>
            </a:prstGeom>
          </p:spPr>
        </p:pic>
        <p:pic>
          <p:nvPicPr>
            <p:cNvPr id="9" name="object 8">
              <a:extLst>
                <a:ext uri="{FF2B5EF4-FFF2-40B4-BE49-F238E27FC236}">
                  <a16:creationId xmlns:a16="http://schemas.microsoft.com/office/drawing/2014/main" id="{E383401E-B70B-4B5B-A2AE-38C9A9880A88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879852" y="4552188"/>
              <a:ext cx="1164336" cy="816863"/>
            </a:xfrm>
            <a:prstGeom prst="rect">
              <a:avLst/>
            </a:prstGeom>
          </p:spPr>
        </p:pic>
        <p:sp>
          <p:nvSpPr>
            <p:cNvPr id="10" name="object 9">
              <a:extLst>
                <a:ext uri="{FF2B5EF4-FFF2-40B4-BE49-F238E27FC236}">
                  <a16:creationId xmlns:a16="http://schemas.microsoft.com/office/drawing/2014/main" id="{A2364157-7A07-44C8-A007-905FA32FEF7D}"/>
                </a:ext>
              </a:extLst>
            </p:cNvPr>
            <p:cNvSpPr/>
            <p:nvPr/>
          </p:nvSpPr>
          <p:spPr>
            <a:xfrm>
              <a:off x="2930066" y="4589098"/>
              <a:ext cx="1056640" cy="702945"/>
            </a:xfrm>
            <a:custGeom>
              <a:avLst/>
              <a:gdLst/>
              <a:ahLst/>
              <a:cxnLst/>
              <a:rect l="l" t="t" r="r" b="b"/>
              <a:pathLst>
                <a:path w="1056639" h="702945">
                  <a:moveTo>
                    <a:pt x="0" y="702556"/>
                  </a:moveTo>
                  <a:lnTo>
                    <a:pt x="1056251" y="0"/>
                  </a:lnTo>
                </a:path>
              </a:pathLst>
            </a:custGeom>
            <a:ln w="26756">
              <a:solidFill>
                <a:srgbClr val="4F81BD"/>
              </a:solidFill>
            </a:ln>
          </p:spPr>
          <p:txBody>
            <a:bodyPr wrap="square" lIns="0" tIns="0" rIns="0" bIns="0" rtlCol="0"/>
            <a:lstStyle/>
            <a:p>
              <a:endParaRPr sz="927"/>
            </a:p>
          </p:txBody>
        </p:sp>
        <p:pic>
          <p:nvPicPr>
            <p:cNvPr id="11" name="object 10">
              <a:extLst>
                <a:ext uri="{FF2B5EF4-FFF2-40B4-BE49-F238E27FC236}">
                  <a16:creationId xmlns:a16="http://schemas.microsoft.com/office/drawing/2014/main" id="{5C133117-C230-4A16-90EA-C2F9587B1A62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879852" y="5256276"/>
              <a:ext cx="1965960" cy="917448"/>
            </a:xfrm>
            <a:prstGeom prst="rect">
              <a:avLst/>
            </a:prstGeom>
          </p:spPr>
        </p:pic>
        <p:sp>
          <p:nvSpPr>
            <p:cNvPr id="12" name="object 11">
              <a:extLst>
                <a:ext uri="{FF2B5EF4-FFF2-40B4-BE49-F238E27FC236}">
                  <a16:creationId xmlns:a16="http://schemas.microsoft.com/office/drawing/2014/main" id="{16E17EB4-9617-4185-9048-74E3224DAC64}"/>
                </a:ext>
              </a:extLst>
            </p:cNvPr>
            <p:cNvSpPr/>
            <p:nvPr/>
          </p:nvSpPr>
          <p:spPr>
            <a:xfrm>
              <a:off x="2930066" y="5291655"/>
              <a:ext cx="1858645" cy="803275"/>
            </a:xfrm>
            <a:custGeom>
              <a:avLst/>
              <a:gdLst/>
              <a:ahLst/>
              <a:cxnLst/>
              <a:rect l="l" t="t" r="r" b="b"/>
              <a:pathLst>
                <a:path w="1858645" h="803275">
                  <a:moveTo>
                    <a:pt x="0" y="0"/>
                  </a:moveTo>
                  <a:lnTo>
                    <a:pt x="1858468" y="802922"/>
                  </a:lnTo>
                </a:path>
              </a:pathLst>
            </a:custGeom>
            <a:ln w="26760">
              <a:solidFill>
                <a:srgbClr val="4F81BD"/>
              </a:solidFill>
            </a:ln>
          </p:spPr>
          <p:txBody>
            <a:bodyPr wrap="square" lIns="0" tIns="0" rIns="0" bIns="0" rtlCol="0"/>
            <a:lstStyle/>
            <a:p>
              <a:endParaRPr sz="927"/>
            </a:p>
          </p:txBody>
        </p:sp>
        <p:pic>
          <p:nvPicPr>
            <p:cNvPr id="13" name="object 12">
              <a:extLst>
                <a:ext uri="{FF2B5EF4-FFF2-40B4-BE49-F238E27FC236}">
                  <a16:creationId xmlns:a16="http://schemas.microsoft.com/office/drawing/2014/main" id="{6913E817-A44F-4DF6-BB88-93929C1DD386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650739" y="4722876"/>
              <a:ext cx="435863" cy="1228344"/>
            </a:xfrm>
            <a:prstGeom prst="rect">
              <a:avLst/>
            </a:prstGeom>
          </p:spPr>
        </p:pic>
        <p:sp>
          <p:nvSpPr>
            <p:cNvPr id="14" name="object 13">
              <a:extLst>
                <a:ext uri="{FF2B5EF4-FFF2-40B4-BE49-F238E27FC236}">
                  <a16:creationId xmlns:a16="http://schemas.microsoft.com/office/drawing/2014/main" id="{2E1E47B2-D423-49B4-B4D6-763F54AC8003}"/>
                </a:ext>
              </a:extLst>
            </p:cNvPr>
            <p:cNvSpPr/>
            <p:nvPr/>
          </p:nvSpPr>
          <p:spPr>
            <a:xfrm>
              <a:off x="4708313" y="4749683"/>
              <a:ext cx="321310" cy="1124585"/>
            </a:xfrm>
            <a:custGeom>
              <a:avLst/>
              <a:gdLst/>
              <a:ahLst/>
              <a:cxnLst/>
              <a:rect l="l" t="t" r="r" b="b"/>
              <a:pathLst>
                <a:path w="321310" h="1124585">
                  <a:moveTo>
                    <a:pt x="0" y="0"/>
                  </a:moveTo>
                  <a:lnTo>
                    <a:pt x="320886" y="1124091"/>
                  </a:lnTo>
                </a:path>
              </a:pathLst>
            </a:custGeom>
            <a:ln w="26742">
              <a:solidFill>
                <a:srgbClr val="4F81BD"/>
              </a:solidFill>
            </a:ln>
          </p:spPr>
          <p:txBody>
            <a:bodyPr wrap="square" lIns="0" tIns="0" rIns="0" bIns="0" rtlCol="0"/>
            <a:lstStyle/>
            <a:p>
              <a:endParaRPr sz="927"/>
            </a:p>
          </p:txBody>
        </p:sp>
        <p:pic>
          <p:nvPicPr>
            <p:cNvPr id="15" name="object 14">
              <a:extLst>
                <a:ext uri="{FF2B5EF4-FFF2-40B4-BE49-F238E27FC236}">
                  <a16:creationId xmlns:a16="http://schemas.microsoft.com/office/drawing/2014/main" id="{3509B7CA-514A-4694-A287-137301364405}"/>
                </a:ext>
              </a:extLst>
            </p:cNvPr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888483" y="4451604"/>
              <a:ext cx="2602991" cy="536448"/>
            </a:xfrm>
            <a:prstGeom prst="rect">
              <a:avLst/>
            </a:prstGeom>
          </p:spPr>
        </p:pic>
        <p:sp>
          <p:nvSpPr>
            <p:cNvPr id="16" name="object 15">
              <a:extLst>
                <a:ext uri="{FF2B5EF4-FFF2-40B4-BE49-F238E27FC236}">
                  <a16:creationId xmlns:a16="http://schemas.microsoft.com/office/drawing/2014/main" id="{6268C96E-C120-47B3-9BE6-9DE68818E641}"/>
                </a:ext>
              </a:extLst>
            </p:cNvPr>
            <p:cNvSpPr/>
            <p:nvPr/>
          </p:nvSpPr>
          <p:spPr>
            <a:xfrm>
              <a:off x="4935608" y="4488732"/>
              <a:ext cx="2500630" cy="421640"/>
            </a:xfrm>
            <a:custGeom>
              <a:avLst/>
              <a:gdLst/>
              <a:ahLst/>
              <a:cxnLst/>
              <a:rect l="l" t="t" r="r" b="b"/>
              <a:pathLst>
                <a:path w="2500629" h="421639">
                  <a:moveTo>
                    <a:pt x="0" y="0"/>
                  </a:moveTo>
                  <a:lnTo>
                    <a:pt x="2500241" y="421534"/>
                  </a:lnTo>
                </a:path>
              </a:pathLst>
            </a:custGeom>
            <a:ln w="26763">
              <a:solidFill>
                <a:srgbClr val="4F81BD"/>
              </a:solidFill>
            </a:ln>
          </p:spPr>
          <p:txBody>
            <a:bodyPr wrap="square" lIns="0" tIns="0" rIns="0" bIns="0" rtlCol="0"/>
            <a:lstStyle/>
            <a:p>
              <a:endParaRPr sz="927"/>
            </a:p>
          </p:txBody>
        </p:sp>
        <p:pic>
          <p:nvPicPr>
            <p:cNvPr id="17" name="object 16">
              <a:extLst>
                <a:ext uri="{FF2B5EF4-FFF2-40B4-BE49-F238E27FC236}">
                  <a16:creationId xmlns:a16="http://schemas.microsoft.com/office/drawing/2014/main" id="{7D8421F3-23CD-412C-B83C-FB0FF475171C}"/>
                </a:ext>
              </a:extLst>
            </p:cNvPr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769356" y="5195316"/>
              <a:ext cx="1804416" cy="975360"/>
            </a:xfrm>
            <a:prstGeom prst="rect">
              <a:avLst/>
            </a:prstGeom>
          </p:spPr>
        </p:pic>
        <p:sp>
          <p:nvSpPr>
            <p:cNvPr id="18" name="object 17">
              <a:extLst>
                <a:ext uri="{FF2B5EF4-FFF2-40B4-BE49-F238E27FC236}">
                  <a16:creationId xmlns:a16="http://schemas.microsoft.com/office/drawing/2014/main" id="{AC110EA2-CA0F-4313-AB08-E92A0804F14B}"/>
                </a:ext>
              </a:extLst>
            </p:cNvPr>
            <p:cNvSpPr/>
            <p:nvPr/>
          </p:nvSpPr>
          <p:spPr>
            <a:xfrm>
              <a:off x="5818046" y="5231436"/>
              <a:ext cx="1698625" cy="863600"/>
            </a:xfrm>
            <a:custGeom>
              <a:avLst/>
              <a:gdLst/>
              <a:ahLst/>
              <a:cxnLst/>
              <a:rect l="l" t="t" r="r" b="b"/>
              <a:pathLst>
                <a:path w="1698625" h="863600">
                  <a:moveTo>
                    <a:pt x="0" y="863141"/>
                  </a:moveTo>
                  <a:lnTo>
                    <a:pt x="1698025" y="0"/>
                  </a:lnTo>
                </a:path>
              </a:pathLst>
            </a:custGeom>
            <a:ln w="26759">
              <a:solidFill>
                <a:srgbClr val="4F81BD"/>
              </a:solidFill>
            </a:ln>
          </p:spPr>
          <p:txBody>
            <a:bodyPr wrap="square" lIns="0" tIns="0" rIns="0" bIns="0" rtlCol="0"/>
            <a:lstStyle/>
            <a:p>
              <a:endParaRPr sz="927"/>
            </a:p>
          </p:txBody>
        </p:sp>
        <p:sp>
          <p:nvSpPr>
            <p:cNvPr id="19" name="object 18">
              <a:extLst>
                <a:ext uri="{FF2B5EF4-FFF2-40B4-BE49-F238E27FC236}">
                  <a16:creationId xmlns:a16="http://schemas.microsoft.com/office/drawing/2014/main" id="{B845D59B-7DD2-4B75-8B72-1795E6A0173F}"/>
                </a:ext>
              </a:extLst>
            </p:cNvPr>
            <p:cNvSpPr/>
            <p:nvPr/>
          </p:nvSpPr>
          <p:spPr>
            <a:xfrm>
              <a:off x="1900555" y="5389217"/>
              <a:ext cx="786765" cy="201930"/>
            </a:xfrm>
            <a:custGeom>
              <a:avLst/>
              <a:gdLst/>
              <a:ahLst/>
              <a:cxnLst/>
              <a:rect l="l" t="t" r="r" b="b"/>
              <a:pathLst>
                <a:path w="786764" h="201929">
                  <a:moveTo>
                    <a:pt x="786616" y="0"/>
                  </a:moveTo>
                  <a:lnTo>
                    <a:pt x="0" y="0"/>
                  </a:lnTo>
                  <a:lnTo>
                    <a:pt x="0" y="201861"/>
                  </a:lnTo>
                  <a:lnTo>
                    <a:pt x="786616" y="201861"/>
                  </a:lnTo>
                  <a:lnTo>
                    <a:pt x="786616" y="0"/>
                  </a:lnTo>
                  <a:close/>
                </a:path>
              </a:pathLst>
            </a:custGeom>
            <a:solidFill>
              <a:srgbClr val="0096D5"/>
            </a:solidFill>
          </p:spPr>
          <p:txBody>
            <a:bodyPr wrap="square" lIns="0" tIns="0" rIns="0" bIns="0" rtlCol="0"/>
            <a:lstStyle/>
            <a:p>
              <a:endParaRPr sz="927"/>
            </a:p>
          </p:txBody>
        </p:sp>
        <p:sp>
          <p:nvSpPr>
            <p:cNvPr id="20" name="object 19">
              <a:extLst>
                <a:ext uri="{FF2B5EF4-FFF2-40B4-BE49-F238E27FC236}">
                  <a16:creationId xmlns:a16="http://schemas.microsoft.com/office/drawing/2014/main" id="{18B16086-2ED0-4B89-B0A7-E363CE1D2E7F}"/>
                </a:ext>
              </a:extLst>
            </p:cNvPr>
            <p:cNvSpPr/>
            <p:nvPr/>
          </p:nvSpPr>
          <p:spPr>
            <a:xfrm>
              <a:off x="1900555" y="5389217"/>
              <a:ext cx="786765" cy="201930"/>
            </a:xfrm>
            <a:custGeom>
              <a:avLst/>
              <a:gdLst/>
              <a:ahLst/>
              <a:cxnLst/>
              <a:rect l="l" t="t" r="r" b="b"/>
              <a:pathLst>
                <a:path w="786764" h="201929">
                  <a:moveTo>
                    <a:pt x="0" y="201861"/>
                  </a:moveTo>
                  <a:lnTo>
                    <a:pt x="786616" y="201861"/>
                  </a:lnTo>
                  <a:lnTo>
                    <a:pt x="786616" y="0"/>
                  </a:lnTo>
                  <a:lnTo>
                    <a:pt x="0" y="0"/>
                  </a:lnTo>
                  <a:lnTo>
                    <a:pt x="0" y="201861"/>
                  </a:lnTo>
                  <a:close/>
                </a:path>
              </a:pathLst>
            </a:custGeom>
            <a:ln w="14191">
              <a:solidFill>
                <a:srgbClr val="AAE6FF"/>
              </a:solidFill>
            </a:ln>
          </p:spPr>
          <p:txBody>
            <a:bodyPr wrap="square" lIns="0" tIns="0" rIns="0" bIns="0" rtlCol="0"/>
            <a:lstStyle/>
            <a:p>
              <a:endParaRPr sz="927"/>
            </a:p>
          </p:txBody>
        </p:sp>
        <p:sp>
          <p:nvSpPr>
            <p:cNvPr id="21" name="object 20">
              <a:extLst>
                <a:ext uri="{FF2B5EF4-FFF2-40B4-BE49-F238E27FC236}">
                  <a16:creationId xmlns:a16="http://schemas.microsoft.com/office/drawing/2014/main" id="{2C3D9C91-8B48-41EA-BABB-1BFDBD89E369}"/>
                </a:ext>
              </a:extLst>
            </p:cNvPr>
            <p:cNvSpPr/>
            <p:nvPr/>
          </p:nvSpPr>
          <p:spPr>
            <a:xfrm>
              <a:off x="2687171" y="5151144"/>
              <a:ext cx="243204" cy="440055"/>
            </a:xfrm>
            <a:custGeom>
              <a:avLst/>
              <a:gdLst/>
              <a:ahLst/>
              <a:cxnLst/>
              <a:rect l="l" t="t" r="r" b="b"/>
              <a:pathLst>
                <a:path w="243205" h="440054">
                  <a:moveTo>
                    <a:pt x="242895" y="0"/>
                  </a:moveTo>
                  <a:lnTo>
                    <a:pt x="0" y="238072"/>
                  </a:lnTo>
                  <a:lnTo>
                    <a:pt x="0" y="439934"/>
                  </a:lnTo>
                  <a:lnTo>
                    <a:pt x="242895" y="201860"/>
                  </a:lnTo>
                  <a:lnTo>
                    <a:pt x="242895" y="0"/>
                  </a:lnTo>
                  <a:close/>
                </a:path>
              </a:pathLst>
            </a:custGeom>
            <a:solidFill>
              <a:srgbClr val="005A80"/>
            </a:solidFill>
          </p:spPr>
          <p:txBody>
            <a:bodyPr wrap="square" lIns="0" tIns="0" rIns="0" bIns="0" rtlCol="0"/>
            <a:lstStyle/>
            <a:p>
              <a:endParaRPr sz="927"/>
            </a:p>
          </p:txBody>
        </p:sp>
        <p:sp>
          <p:nvSpPr>
            <p:cNvPr id="22" name="object 21">
              <a:extLst>
                <a:ext uri="{FF2B5EF4-FFF2-40B4-BE49-F238E27FC236}">
                  <a16:creationId xmlns:a16="http://schemas.microsoft.com/office/drawing/2014/main" id="{900FB1A0-966D-4C3E-B2A5-4196C4D58548}"/>
                </a:ext>
              </a:extLst>
            </p:cNvPr>
            <p:cNvSpPr/>
            <p:nvPr/>
          </p:nvSpPr>
          <p:spPr>
            <a:xfrm>
              <a:off x="2687171" y="5151144"/>
              <a:ext cx="243204" cy="440055"/>
            </a:xfrm>
            <a:custGeom>
              <a:avLst/>
              <a:gdLst/>
              <a:ahLst/>
              <a:cxnLst/>
              <a:rect l="l" t="t" r="r" b="b"/>
              <a:pathLst>
                <a:path w="243205" h="440054">
                  <a:moveTo>
                    <a:pt x="242894" y="0"/>
                  </a:moveTo>
                  <a:lnTo>
                    <a:pt x="0" y="238072"/>
                  </a:lnTo>
                  <a:lnTo>
                    <a:pt x="0" y="439933"/>
                  </a:lnTo>
                  <a:lnTo>
                    <a:pt x="242894" y="201860"/>
                  </a:lnTo>
                  <a:lnTo>
                    <a:pt x="242894" y="0"/>
                  </a:lnTo>
                  <a:close/>
                </a:path>
              </a:pathLst>
            </a:custGeom>
            <a:solidFill>
              <a:srgbClr val="005A80"/>
            </a:solidFill>
          </p:spPr>
          <p:txBody>
            <a:bodyPr wrap="square" lIns="0" tIns="0" rIns="0" bIns="0" rtlCol="0"/>
            <a:lstStyle/>
            <a:p>
              <a:endParaRPr sz="927"/>
            </a:p>
          </p:txBody>
        </p:sp>
        <p:sp>
          <p:nvSpPr>
            <p:cNvPr id="23" name="object 22">
              <a:extLst>
                <a:ext uri="{FF2B5EF4-FFF2-40B4-BE49-F238E27FC236}">
                  <a16:creationId xmlns:a16="http://schemas.microsoft.com/office/drawing/2014/main" id="{869D71E0-6101-443A-9CEA-1D5FF1154371}"/>
                </a:ext>
              </a:extLst>
            </p:cNvPr>
            <p:cNvSpPr/>
            <p:nvPr/>
          </p:nvSpPr>
          <p:spPr>
            <a:xfrm>
              <a:off x="2687171" y="5151144"/>
              <a:ext cx="243204" cy="440055"/>
            </a:xfrm>
            <a:custGeom>
              <a:avLst/>
              <a:gdLst/>
              <a:ahLst/>
              <a:cxnLst/>
              <a:rect l="l" t="t" r="r" b="b"/>
              <a:pathLst>
                <a:path w="243205" h="440054">
                  <a:moveTo>
                    <a:pt x="0" y="439933"/>
                  </a:moveTo>
                  <a:lnTo>
                    <a:pt x="0" y="238072"/>
                  </a:lnTo>
                  <a:lnTo>
                    <a:pt x="17678" y="220745"/>
                  </a:lnTo>
                  <a:lnTo>
                    <a:pt x="242894" y="0"/>
                  </a:lnTo>
                  <a:lnTo>
                    <a:pt x="242894" y="201860"/>
                  </a:lnTo>
                  <a:lnTo>
                    <a:pt x="130733" y="311795"/>
                  </a:lnTo>
                  <a:lnTo>
                    <a:pt x="0" y="439933"/>
                  </a:lnTo>
                </a:path>
              </a:pathLst>
            </a:custGeom>
            <a:ln w="14197">
              <a:solidFill>
                <a:srgbClr val="AAE6FF"/>
              </a:solidFill>
            </a:ln>
          </p:spPr>
          <p:txBody>
            <a:bodyPr wrap="square" lIns="0" tIns="0" rIns="0" bIns="0" rtlCol="0"/>
            <a:lstStyle/>
            <a:p>
              <a:endParaRPr sz="927"/>
            </a:p>
          </p:txBody>
        </p:sp>
        <p:sp>
          <p:nvSpPr>
            <p:cNvPr id="24" name="object 23">
              <a:extLst>
                <a:ext uri="{FF2B5EF4-FFF2-40B4-BE49-F238E27FC236}">
                  <a16:creationId xmlns:a16="http://schemas.microsoft.com/office/drawing/2014/main" id="{7F558021-8138-4DDD-94E1-49C9282B60C8}"/>
                </a:ext>
              </a:extLst>
            </p:cNvPr>
            <p:cNvSpPr/>
            <p:nvPr/>
          </p:nvSpPr>
          <p:spPr>
            <a:xfrm>
              <a:off x="1900555" y="5151144"/>
              <a:ext cx="1029969" cy="238125"/>
            </a:xfrm>
            <a:custGeom>
              <a:avLst/>
              <a:gdLst/>
              <a:ahLst/>
              <a:cxnLst/>
              <a:rect l="l" t="t" r="r" b="b"/>
              <a:pathLst>
                <a:path w="1029969" h="238125">
                  <a:moveTo>
                    <a:pt x="1029511" y="0"/>
                  </a:moveTo>
                  <a:lnTo>
                    <a:pt x="243112" y="0"/>
                  </a:lnTo>
                  <a:lnTo>
                    <a:pt x="0" y="238072"/>
                  </a:lnTo>
                  <a:lnTo>
                    <a:pt x="786616" y="238072"/>
                  </a:lnTo>
                  <a:lnTo>
                    <a:pt x="1029511" y="0"/>
                  </a:lnTo>
                  <a:close/>
                </a:path>
              </a:pathLst>
            </a:custGeom>
            <a:solidFill>
              <a:srgbClr val="00B4FF"/>
            </a:solidFill>
          </p:spPr>
          <p:txBody>
            <a:bodyPr wrap="square" lIns="0" tIns="0" rIns="0" bIns="0" rtlCol="0"/>
            <a:lstStyle/>
            <a:p>
              <a:endParaRPr sz="927"/>
            </a:p>
          </p:txBody>
        </p:sp>
        <p:sp>
          <p:nvSpPr>
            <p:cNvPr id="25" name="object 24">
              <a:extLst>
                <a:ext uri="{FF2B5EF4-FFF2-40B4-BE49-F238E27FC236}">
                  <a16:creationId xmlns:a16="http://schemas.microsoft.com/office/drawing/2014/main" id="{4254C4B3-FAF2-4946-8FDA-609A57A3345B}"/>
                </a:ext>
              </a:extLst>
            </p:cNvPr>
            <p:cNvSpPr/>
            <p:nvPr/>
          </p:nvSpPr>
          <p:spPr>
            <a:xfrm>
              <a:off x="1900555" y="5151144"/>
              <a:ext cx="1029969" cy="238125"/>
            </a:xfrm>
            <a:custGeom>
              <a:avLst/>
              <a:gdLst/>
              <a:ahLst/>
              <a:cxnLst/>
              <a:rect l="l" t="t" r="r" b="b"/>
              <a:pathLst>
                <a:path w="1029969" h="238125">
                  <a:moveTo>
                    <a:pt x="1029510" y="0"/>
                  </a:moveTo>
                  <a:lnTo>
                    <a:pt x="243111" y="0"/>
                  </a:lnTo>
                  <a:lnTo>
                    <a:pt x="0" y="238072"/>
                  </a:lnTo>
                  <a:lnTo>
                    <a:pt x="786616" y="238072"/>
                  </a:lnTo>
                  <a:lnTo>
                    <a:pt x="1029510" y="0"/>
                  </a:lnTo>
                  <a:close/>
                </a:path>
              </a:pathLst>
            </a:custGeom>
            <a:solidFill>
              <a:srgbClr val="00B4FF"/>
            </a:solidFill>
          </p:spPr>
          <p:txBody>
            <a:bodyPr wrap="square" lIns="0" tIns="0" rIns="0" bIns="0" rtlCol="0"/>
            <a:lstStyle/>
            <a:p>
              <a:endParaRPr sz="927"/>
            </a:p>
          </p:txBody>
        </p:sp>
        <p:sp>
          <p:nvSpPr>
            <p:cNvPr id="26" name="object 25">
              <a:extLst>
                <a:ext uri="{FF2B5EF4-FFF2-40B4-BE49-F238E27FC236}">
                  <a16:creationId xmlns:a16="http://schemas.microsoft.com/office/drawing/2014/main" id="{0C1DE5AD-6A16-470E-9B3C-79CEF0292FBC}"/>
                </a:ext>
              </a:extLst>
            </p:cNvPr>
            <p:cNvSpPr/>
            <p:nvPr/>
          </p:nvSpPr>
          <p:spPr>
            <a:xfrm>
              <a:off x="1900555" y="5151144"/>
              <a:ext cx="1029969" cy="238125"/>
            </a:xfrm>
            <a:custGeom>
              <a:avLst/>
              <a:gdLst/>
              <a:ahLst/>
              <a:cxnLst/>
              <a:rect l="l" t="t" r="r" b="b"/>
              <a:pathLst>
                <a:path w="1029969" h="238125">
                  <a:moveTo>
                    <a:pt x="0" y="238072"/>
                  </a:moveTo>
                  <a:lnTo>
                    <a:pt x="786616" y="238072"/>
                  </a:lnTo>
                  <a:lnTo>
                    <a:pt x="804294" y="220745"/>
                  </a:lnTo>
                  <a:lnTo>
                    <a:pt x="1029510" y="0"/>
                  </a:lnTo>
                  <a:lnTo>
                    <a:pt x="243111" y="0"/>
                  </a:lnTo>
                  <a:lnTo>
                    <a:pt x="86422" y="153441"/>
                  </a:lnTo>
                  <a:lnTo>
                    <a:pt x="0" y="238072"/>
                  </a:lnTo>
                </a:path>
              </a:pathLst>
            </a:custGeom>
            <a:ln w="14191">
              <a:solidFill>
                <a:srgbClr val="AAE6FF"/>
              </a:solidFill>
            </a:ln>
          </p:spPr>
          <p:txBody>
            <a:bodyPr wrap="square" lIns="0" tIns="0" rIns="0" bIns="0" rtlCol="0"/>
            <a:lstStyle/>
            <a:p>
              <a:endParaRPr sz="927"/>
            </a:p>
          </p:txBody>
        </p:sp>
        <p:sp>
          <p:nvSpPr>
            <p:cNvPr id="27" name="object 26">
              <a:extLst>
                <a:ext uri="{FF2B5EF4-FFF2-40B4-BE49-F238E27FC236}">
                  <a16:creationId xmlns:a16="http://schemas.microsoft.com/office/drawing/2014/main" id="{C898C96E-5DC1-4E2D-8EA8-FC9157E348F9}"/>
                </a:ext>
              </a:extLst>
            </p:cNvPr>
            <p:cNvSpPr/>
            <p:nvPr/>
          </p:nvSpPr>
          <p:spPr>
            <a:xfrm>
              <a:off x="2015121" y="5158232"/>
              <a:ext cx="786765" cy="209550"/>
            </a:xfrm>
            <a:custGeom>
              <a:avLst/>
              <a:gdLst/>
              <a:ahLst/>
              <a:cxnLst/>
              <a:rect l="l" t="t" r="r" b="b"/>
              <a:pathLst>
                <a:path w="786764" h="209550">
                  <a:moveTo>
                    <a:pt x="335902" y="165900"/>
                  </a:moveTo>
                  <a:lnTo>
                    <a:pt x="128536" y="165900"/>
                  </a:lnTo>
                  <a:lnTo>
                    <a:pt x="164274" y="129933"/>
                  </a:lnTo>
                  <a:lnTo>
                    <a:pt x="0" y="173240"/>
                  </a:lnTo>
                  <a:lnTo>
                    <a:pt x="85686" y="209207"/>
                  </a:lnTo>
                  <a:lnTo>
                    <a:pt x="99885" y="194779"/>
                  </a:lnTo>
                  <a:lnTo>
                    <a:pt x="307263" y="194779"/>
                  </a:lnTo>
                  <a:lnTo>
                    <a:pt x="335902" y="165900"/>
                  </a:lnTo>
                  <a:close/>
                </a:path>
                <a:path w="786764" h="209550">
                  <a:moveTo>
                    <a:pt x="428929" y="65100"/>
                  </a:moveTo>
                  <a:lnTo>
                    <a:pt x="228676" y="65100"/>
                  </a:lnTo>
                  <a:lnTo>
                    <a:pt x="264414" y="28879"/>
                  </a:lnTo>
                  <a:lnTo>
                    <a:pt x="92786" y="79527"/>
                  </a:lnTo>
                  <a:lnTo>
                    <a:pt x="185826" y="115506"/>
                  </a:lnTo>
                  <a:lnTo>
                    <a:pt x="200025" y="93967"/>
                  </a:lnTo>
                  <a:lnTo>
                    <a:pt x="400291" y="93967"/>
                  </a:lnTo>
                  <a:lnTo>
                    <a:pt x="428929" y="65100"/>
                  </a:lnTo>
                  <a:close/>
                </a:path>
                <a:path w="786764" h="209550">
                  <a:moveTo>
                    <a:pt x="686244" y="137033"/>
                  </a:moveTo>
                  <a:lnTo>
                    <a:pt x="600557" y="101066"/>
                  </a:lnTo>
                  <a:lnTo>
                    <a:pt x="579018" y="115506"/>
                  </a:lnTo>
                  <a:lnTo>
                    <a:pt x="378739" y="115506"/>
                  </a:lnTo>
                  <a:lnTo>
                    <a:pt x="350100" y="144373"/>
                  </a:lnTo>
                  <a:lnTo>
                    <a:pt x="550367" y="144373"/>
                  </a:lnTo>
                  <a:lnTo>
                    <a:pt x="521728" y="180340"/>
                  </a:lnTo>
                  <a:lnTo>
                    <a:pt x="686244" y="137033"/>
                  </a:lnTo>
                  <a:close/>
                </a:path>
                <a:path w="786764" h="209550">
                  <a:moveTo>
                    <a:pt x="786371" y="36220"/>
                  </a:moveTo>
                  <a:lnTo>
                    <a:pt x="693343" y="0"/>
                  </a:lnTo>
                  <a:lnTo>
                    <a:pt x="679145" y="21793"/>
                  </a:lnTo>
                  <a:lnTo>
                    <a:pt x="478878" y="21793"/>
                  </a:lnTo>
                  <a:lnTo>
                    <a:pt x="450227" y="50660"/>
                  </a:lnTo>
                  <a:lnTo>
                    <a:pt x="650506" y="50660"/>
                  </a:lnTo>
                  <a:lnTo>
                    <a:pt x="614756" y="86626"/>
                  </a:lnTo>
                  <a:lnTo>
                    <a:pt x="786371" y="3622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927"/>
            </a:p>
          </p:txBody>
        </p:sp>
        <p:sp>
          <p:nvSpPr>
            <p:cNvPr id="28" name="object 27">
              <a:extLst>
                <a:ext uri="{FF2B5EF4-FFF2-40B4-BE49-F238E27FC236}">
                  <a16:creationId xmlns:a16="http://schemas.microsoft.com/office/drawing/2014/main" id="{A7566B53-F3E9-499D-8F28-D779010026F8}"/>
                </a:ext>
              </a:extLst>
            </p:cNvPr>
            <p:cNvSpPr/>
            <p:nvPr/>
          </p:nvSpPr>
          <p:spPr>
            <a:xfrm>
              <a:off x="2022233" y="5165585"/>
              <a:ext cx="786765" cy="209550"/>
            </a:xfrm>
            <a:custGeom>
              <a:avLst/>
              <a:gdLst/>
              <a:ahLst/>
              <a:cxnLst/>
              <a:rect l="l" t="t" r="r" b="b"/>
              <a:pathLst>
                <a:path w="786764" h="209550">
                  <a:moveTo>
                    <a:pt x="335889" y="165887"/>
                  </a:moveTo>
                  <a:lnTo>
                    <a:pt x="128524" y="165887"/>
                  </a:lnTo>
                  <a:lnTo>
                    <a:pt x="164274" y="129679"/>
                  </a:lnTo>
                  <a:lnTo>
                    <a:pt x="0" y="172986"/>
                  </a:lnTo>
                  <a:lnTo>
                    <a:pt x="85674" y="209194"/>
                  </a:lnTo>
                  <a:lnTo>
                    <a:pt x="100126" y="194767"/>
                  </a:lnTo>
                  <a:lnTo>
                    <a:pt x="307238" y="194767"/>
                  </a:lnTo>
                  <a:lnTo>
                    <a:pt x="335889" y="165887"/>
                  </a:lnTo>
                  <a:close/>
                </a:path>
                <a:path w="786764" h="209550">
                  <a:moveTo>
                    <a:pt x="428917" y="64833"/>
                  </a:moveTo>
                  <a:lnTo>
                    <a:pt x="228663" y="64833"/>
                  </a:lnTo>
                  <a:lnTo>
                    <a:pt x="264401" y="28867"/>
                  </a:lnTo>
                  <a:lnTo>
                    <a:pt x="92773" y="79273"/>
                  </a:lnTo>
                  <a:lnTo>
                    <a:pt x="185813" y="115239"/>
                  </a:lnTo>
                  <a:lnTo>
                    <a:pt x="200012" y="93713"/>
                  </a:lnTo>
                  <a:lnTo>
                    <a:pt x="400278" y="93713"/>
                  </a:lnTo>
                  <a:lnTo>
                    <a:pt x="428917" y="64833"/>
                  </a:lnTo>
                  <a:close/>
                </a:path>
                <a:path w="786764" h="209550">
                  <a:moveTo>
                    <a:pt x="686231" y="137020"/>
                  </a:moveTo>
                  <a:lnTo>
                    <a:pt x="600544" y="101053"/>
                  </a:lnTo>
                  <a:lnTo>
                    <a:pt x="579005" y="115239"/>
                  </a:lnTo>
                  <a:lnTo>
                    <a:pt x="378726" y="115239"/>
                  </a:lnTo>
                  <a:lnTo>
                    <a:pt x="350342" y="144119"/>
                  </a:lnTo>
                  <a:lnTo>
                    <a:pt x="550354" y="144119"/>
                  </a:lnTo>
                  <a:lnTo>
                    <a:pt x="521957" y="180327"/>
                  </a:lnTo>
                  <a:lnTo>
                    <a:pt x="686231" y="137020"/>
                  </a:lnTo>
                  <a:close/>
                </a:path>
                <a:path w="786764" h="209550">
                  <a:moveTo>
                    <a:pt x="786358" y="35966"/>
                  </a:moveTo>
                  <a:lnTo>
                    <a:pt x="693331" y="0"/>
                  </a:lnTo>
                  <a:lnTo>
                    <a:pt x="679132" y="21526"/>
                  </a:lnTo>
                  <a:lnTo>
                    <a:pt x="478866" y="21526"/>
                  </a:lnTo>
                  <a:lnTo>
                    <a:pt x="450469" y="50406"/>
                  </a:lnTo>
                  <a:lnTo>
                    <a:pt x="650481" y="50406"/>
                  </a:lnTo>
                  <a:lnTo>
                    <a:pt x="614743" y="86614"/>
                  </a:lnTo>
                  <a:lnTo>
                    <a:pt x="786358" y="3596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927"/>
            </a:p>
          </p:txBody>
        </p:sp>
        <p:pic>
          <p:nvPicPr>
            <p:cNvPr id="29" name="object 28">
              <a:extLst>
                <a:ext uri="{FF2B5EF4-FFF2-40B4-BE49-F238E27FC236}">
                  <a16:creationId xmlns:a16="http://schemas.microsoft.com/office/drawing/2014/main" id="{3928E584-2346-4DD0-88B4-97A2AC63EA9E}"/>
                </a:ext>
              </a:extLst>
            </p:cNvPr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35220" y="5638250"/>
              <a:ext cx="681884" cy="1169589"/>
            </a:xfrm>
            <a:prstGeom prst="rect">
              <a:avLst/>
            </a:prstGeom>
          </p:spPr>
        </p:pic>
        <p:pic>
          <p:nvPicPr>
            <p:cNvPr id="30" name="object 29">
              <a:extLst>
                <a:ext uri="{FF2B5EF4-FFF2-40B4-BE49-F238E27FC236}">
                  <a16:creationId xmlns:a16="http://schemas.microsoft.com/office/drawing/2014/main" id="{97445613-698D-4C09-9F11-208E21BF996D}"/>
                </a:ext>
              </a:extLst>
            </p:cNvPr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47292" y="5530596"/>
              <a:ext cx="990599" cy="972311"/>
            </a:xfrm>
            <a:prstGeom prst="rect">
              <a:avLst/>
            </a:prstGeom>
          </p:spPr>
        </p:pic>
        <p:sp>
          <p:nvSpPr>
            <p:cNvPr id="31" name="object 30">
              <a:extLst>
                <a:ext uri="{FF2B5EF4-FFF2-40B4-BE49-F238E27FC236}">
                  <a16:creationId xmlns:a16="http://schemas.microsoft.com/office/drawing/2014/main" id="{D57FD73D-F8F9-4317-8E03-DEA1FB480363}"/>
                </a:ext>
              </a:extLst>
            </p:cNvPr>
            <p:cNvSpPr/>
            <p:nvPr/>
          </p:nvSpPr>
          <p:spPr>
            <a:xfrm>
              <a:off x="1499447" y="5565986"/>
              <a:ext cx="882650" cy="863600"/>
            </a:xfrm>
            <a:custGeom>
              <a:avLst/>
              <a:gdLst/>
              <a:ahLst/>
              <a:cxnLst/>
              <a:rect l="l" t="t" r="r" b="b"/>
              <a:pathLst>
                <a:path w="882650" h="863600">
                  <a:moveTo>
                    <a:pt x="0" y="863141"/>
                  </a:moveTo>
                  <a:lnTo>
                    <a:pt x="882438" y="0"/>
                  </a:lnTo>
                </a:path>
              </a:pathLst>
            </a:custGeom>
            <a:ln w="26752">
              <a:solidFill>
                <a:srgbClr val="4F81BD"/>
              </a:solidFill>
            </a:ln>
          </p:spPr>
          <p:txBody>
            <a:bodyPr wrap="square" lIns="0" tIns="0" rIns="0" bIns="0" rtlCol="0"/>
            <a:lstStyle/>
            <a:p>
              <a:endParaRPr sz="927"/>
            </a:p>
          </p:txBody>
        </p:sp>
        <p:pic>
          <p:nvPicPr>
            <p:cNvPr id="32" name="object 31">
              <a:extLst>
                <a:ext uri="{FF2B5EF4-FFF2-40B4-BE49-F238E27FC236}">
                  <a16:creationId xmlns:a16="http://schemas.microsoft.com/office/drawing/2014/main" id="{8229D535-3D42-4E1C-B3BD-C19AD30BAF38}"/>
                </a:ext>
              </a:extLst>
            </p:cNvPr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701787" y="5216652"/>
              <a:ext cx="835151" cy="1652016"/>
            </a:xfrm>
            <a:prstGeom prst="rect">
              <a:avLst/>
            </a:prstGeom>
          </p:spPr>
        </p:pic>
        <p:sp>
          <p:nvSpPr>
            <p:cNvPr id="33" name="object 32">
              <a:extLst>
                <a:ext uri="{FF2B5EF4-FFF2-40B4-BE49-F238E27FC236}">
                  <a16:creationId xmlns:a16="http://schemas.microsoft.com/office/drawing/2014/main" id="{A02561E5-A36B-4C52-96D9-F1245578A4AF}"/>
                </a:ext>
              </a:extLst>
            </p:cNvPr>
            <p:cNvSpPr/>
            <p:nvPr/>
          </p:nvSpPr>
          <p:spPr>
            <a:xfrm>
              <a:off x="7756737" y="5244818"/>
              <a:ext cx="721995" cy="1546225"/>
            </a:xfrm>
            <a:custGeom>
              <a:avLst/>
              <a:gdLst/>
              <a:ahLst/>
              <a:cxnLst/>
              <a:rect l="l" t="t" r="r" b="b"/>
              <a:pathLst>
                <a:path w="721995" h="1546225">
                  <a:moveTo>
                    <a:pt x="0" y="0"/>
                  </a:moveTo>
                  <a:lnTo>
                    <a:pt x="721994" y="1545625"/>
                  </a:lnTo>
                </a:path>
              </a:pathLst>
            </a:custGeom>
            <a:ln w="26759">
              <a:solidFill>
                <a:srgbClr val="4F81BD"/>
              </a:solidFill>
            </a:ln>
          </p:spPr>
          <p:txBody>
            <a:bodyPr wrap="square" lIns="0" tIns="0" rIns="0" bIns="0" rtlCol="0"/>
            <a:lstStyle/>
            <a:p>
              <a:endParaRPr sz="927"/>
            </a:p>
          </p:txBody>
        </p:sp>
      </p:grpSp>
      <p:grpSp>
        <p:nvGrpSpPr>
          <p:cNvPr id="34" name="object 33">
            <a:extLst>
              <a:ext uri="{FF2B5EF4-FFF2-40B4-BE49-F238E27FC236}">
                <a16:creationId xmlns:a16="http://schemas.microsoft.com/office/drawing/2014/main" id="{5478AE29-17B4-406A-BCDA-57C2693A1DD9}"/>
              </a:ext>
            </a:extLst>
          </p:cNvPr>
          <p:cNvGrpSpPr/>
          <p:nvPr/>
        </p:nvGrpSpPr>
        <p:grpSpPr>
          <a:xfrm>
            <a:off x="2253077" y="2052988"/>
            <a:ext cx="4698486" cy="398789"/>
            <a:chOff x="1559594" y="3217439"/>
            <a:chExt cx="7099934" cy="602615"/>
          </a:xfrm>
        </p:grpSpPr>
        <p:sp>
          <p:nvSpPr>
            <p:cNvPr id="35" name="object 34">
              <a:extLst>
                <a:ext uri="{FF2B5EF4-FFF2-40B4-BE49-F238E27FC236}">
                  <a16:creationId xmlns:a16="http://schemas.microsoft.com/office/drawing/2014/main" id="{540A5507-FCCF-42C7-B61A-408FD6A712DC}"/>
                </a:ext>
              </a:extLst>
            </p:cNvPr>
            <p:cNvSpPr/>
            <p:nvPr/>
          </p:nvSpPr>
          <p:spPr>
            <a:xfrm>
              <a:off x="1579667" y="3237512"/>
              <a:ext cx="7059930" cy="562610"/>
            </a:xfrm>
            <a:custGeom>
              <a:avLst/>
              <a:gdLst/>
              <a:ahLst/>
              <a:cxnLst/>
              <a:rect l="l" t="t" r="r" b="b"/>
              <a:pathLst>
                <a:path w="7059930" h="562610">
                  <a:moveTo>
                    <a:pt x="6965913" y="0"/>
                  </a:moveTo>
                  <a:lnTo>
                    <a:pt x="93593" y="0"/>
                  </a:lnTo>
                  <a:lnTo>
                    <a:pt x="57163" y="7361"/>
                  </a:lnTo>
                  <a:lnTo>
                    <a:pt x="27413" y="27437"/>
                  </a:lnTo>
                  <a:lnTo>
                    <a:pt x="7355" y="57213"/>
                  </a:lnTo>
                  <a:lnTo>
                    <a:pt x="0" y="93677"/>
                  </a:lnTo>
                  <a:lnTo>
                    <a:pt x="0" y="468369"/>
                  </a:lnTo>
                  <a:lnTo>
                    <a:pt x="7355" y="504832"/>
                  </a:lnTo>
                  <a:lnTo>
                    <a:pt x="27413" y="534608"/>
                  </a:lnTo>
                  <a:lnTo>
                    <a:pt x="57163" y="554684"/>
                  </a:lnTo>
                  <a:lnTo>
                    <a:pt x="93593" y="562046"/>
                  </a:lnTo>
                  <a:lnTo>
                    <a:pt x="6965913" y="562046"/>
                  </a:lnTo>
                  <a:lnTo>
                    <a:pt x="7002344" y="554684"/>
                  </a:lnTo>
                  <a:lnTo>
                    <a:pt x="7032093" y="534608"/>
                  </a:lnTo>
                  <a:lnTo>
                    <a:pt x="7052151" y="504832"/>
                  </a:lnTo>
                  <a:lnTo>
                    <a:pt x="7059507" y="468369"/>
                  </a:lnTo>
                  <a:lnTo>
                    <a:pt x="7059507" y="93677"/>
                  </a:lnTo>
                  <a:lnTo>
                    <a:pt x="7052151" y="57213"/>
                  </a:lnTo>
                  <a:lnTo>
                    <a:pt x="7032093" y="27437"/>
                  </a:lnTo>
                  <a:lnTo>
                    <a:pt x="7002344" y="7361"/>
                  </a:lnTo>
                  <a:lnTo>
                    <a:pt x="6965913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 sz="927"/>
            </a:p>
          </p:txBody>
        </p:sp>
        <p:sp>
          <p:nvSpPr>
            <p:cNvPr id="36" name="object 35">
              <a:extLst>
                <a:ext uri="{FF2B5EF4-FFF2-40B4-BE49-F238E27FC236}">
                  <a16:creationId xmlns:a16="http://schemas.microsoft.com/office/drawing/2014/main" id="{41259E6F-D9C6-41F6-8499-C7EED69D405B}"/>
                </a:ext>
              </a:extLst>
            </p:cNvPr>
            <p:cNvSpPr/>
            <p:nvPr/>
          </p:nvSpPr>
          <p:spPr>
            <a:xfrm>
              <a:off x="1579667" y="3237512"/>
              <a:ext cx="7059930" cy="562610"/>
            </a:xfrm>
            <a:custGeom>
              <a:avLst/>
              <a:gdLst/>
              <a:ahLst/>
              <a:cxnLst/>
              <a:rect l="l" t="t" r="r" b="b"/>
              <a:pathLst>
                <a:path w="7059930" h="562610">
                  <a:moveTo>
                    <a:pt x="0" y="93676"/>
                  </a:moveTo>
                  <a:lnTo>
                    <a:pt x="7355" y="57213"/>
                  </a:lnTo>
                  <a:lnTo>
                    <a:pt x="27413" y="27437"/>
                  </a:lnTo>
                  <a:lnTo>
                    <a:pt x="57163" y="7361"/>
                  </a:lnTo>
                  <a:lnTo>
                    <a:pt x="93594" y="0"/>
                  </a:lnTo>
                  <a:lnTo>
                    <a:pt x="6965912" y="0"/>
                  </a:lnTo>
                  <a:lnTo>
                    <a:pt x="7002343" y="7361"/>
                  </a:lnTo>
                  <a:lnTo>
                    <a:pt x="7032093" y="27437"/>
                  </a:lnTo>
                  <a:lnTo>
                    <a:pt x="7052151" y="57213"/>
                  </a:lnTo>
                  <a:lnTo>
                    <a:pt x="7059506" y="93676"/>
                  </a:lnTo>
                  <a:lnTo>
                    <a:pt x="7059506" y="468368"/>
                  </a:lnTo>
                  <a:lnTo>
                    <a:pt x="7052151" y="504832"/>
                  </a:lnTo>
                  <a:lnTo>
                    <a:pt x="7032093" y="534608"/>
                  </a:lnTo>
                  <a:lnTo>
                    <a:pt x="7002343" y="554683"/>
                  </a:lnTo>
                  <a:lnTo>
                    <a:pt x="6965912" y="562045"/>
                  </a:lnTo>
                  <a:lnTo>
                    <a:pt x="93594" y="562045"/>
                  </a:lnTo>
                  <a:lnTo>
                    <a:pt x="57163" y="554683"/>
                  </a:lnTo>
                  <a:lnTo>
                    <a:pt x="27413" y="534608"/>
                  </a:lnTo>
                  <a:lnTo>
                    <a:pt x="7355" y="504832"/>
                  </a:lnTo>
                  <a:lnTo>
                    <a:pt x="0" y="468368"/>
                  </a:lnTo>
                  <a:lnTo>
                    <a:pt x="0" y="93676"/>
                  </a:lnTo>
                  <a:close/>
                </a:path>
              </a:pathLst>
            </a:custGeom>
            <a:ln w="4014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sz="927"/>
            </a:p>
          </p:txBody>
        </p:sp>
      </p:grpSp>
      <p:sp>
        <p:nvSpPr>
          <p:cNvPr id="37" name="object 36">
            <a:extLst>
              <a:ext uri="{FF2B5EF4-FFF2-40B4-BE49-F238E27FC236}">
                <a16:creationId xmlns:a16="http://schemas.microsoft.com/office/drawing/2014/main" id="{193B6907-07AE-439D-968E-A1DB9A72977E}"/>
              </a:ext>
            </a:extLst>
          </p:cNvPr>
          <p:cNvSpPr txBox="1"/>
          <p:nvPr/>
        </p:nvSpPr>
        <p:spPr>
          <a:xfrm>
            <a:off x="2820910" y="2074136"/>
            <a:ext cx="3777363" cy="263171"/>
          </a:xfrm>
          <a:prstGeom prst="rect">
            <a:avLst/>
          </a:prstGeom>
        </p:spPr>
        <p:txBody>
          <a:bodyPr vert="horz" wrap="square" lIns="0" tIns="8404" rIns="0" bIns="0" rtlCol="0">
            <a:spAutoFit/>
          </a:bodyPr>
          <a:lstStyle/>
          <a:p>
            <a:pPr marL="8405">
              <a:spcBef>
                <a:spcPts val="66"/>
              </a:spcBef>
            </a:pPr>
            <a:r>
              <a:rPr sz="1655" b="1" spc="3" dirty="0">
                <a:solidFill>
                  <a:srgbClr val="FFFFFF"/>
                </a:solidFill>
              </a:rPr>
              <a:t>Partition</a:t>
            </a:r>
            <a:r>
              <a:rPr sz="1655" b="1" spc="-3" dirty="0">
                <a:solidFill>
                  <a:srgbClr val="FFFFFF"/>
                </a:solidFill>
              </a:rPr>
              <a:t> </a:t>
            </a:r>
            <a:r>
              <a:rPr sz="1655" b="1" spc="3" dirty="0">
                <a:solidFill>
                  <a:srgbClr val="FFFFFF"/>
                </a:solidFill>
              </a:rPr>
              <a:t>the </a:t>
            </a:r>
            <a:r>
              <a:rPr sz="1655" b="1" spc="7" dirty="0">
                <a:solidFill>
                  <a:srgbClr val="FFFFFF"/>
                </a:solidFill>
              </a:rPr>
              <a:t>space</a:t>
            </a:r>
            <a:r>
              <a:rPr sz="1655" b="1" dirty="0">
                <a:solidFill>
                  <a:srgbClr val="FFFFFF"/>
                </a:solidFill>
              </a:rPr>
              <a:t> </a:t>
            </a:r>
            <a:r>
              <a:rPr sz="1655" b="1" spc="3" dirty="0">
                <a:solidFill>
                  <a:srgbClr val="FFFFFF"/>
                </a:solidFill>
              </a:rPr>
              <a:t>of</a:t>
            </a:r>
            <a:r>
              <a:rPr sz="1655" b="1" dirty="0">
                <a:solidFill>
                  <a:srgbClr val="FFFFFF"/>
                </a:solidFill>
              </a:rPr>
              <a:t> </a:t>
            </a:r>
            <a:r>
              <a:rPr sz="1655" b="1" spc="7" dirty="0">
                <a:solidFill>
                  <a:srgbClr val="FFFFFF"/>
                </a:solidFill>
              </a:rPr>
              <a:t>packet</a:t>
            </a:r>
            <a:r>
              <a:rPr sz="1655" b="1" spc="-3" dirty="0">
                <a:solidFill>
                  <a:srgbClr val="FFFFFF"/>
                </a:solidFill>
              </a:rPr>
              <a:t> </a:t>
            </a:r>
            <a:r>
              <a:rPr sz="1655" b="1" spc="7" dirty="0">
                <a:solidFill>
                  <a:srgbClr val="FFFFFF"/>
                </a:solidFill>
              </a:rPr>
              <a:t>headers</a:t>
            </a:r>
            <a:endParaRPr sz="1655"/>
          </a:p>
        </p:txBody>
      </p:sp>
      <p:sp>
        <p:nvSpPr>
          <p:cNvPr id="38" name="object 37">
            <a:extLst>
              <a:ext uri="{FF2B5EF4-FFF2-40B4-BE49-F238E27FC236}">
                <a16:creationId xmlns:a16="http://schemas.microsoft.com/office/drawing/2014/main" id="{B4DC1F79-53C8-4988-B2BE-75593D6B862B}"/>
              </a:ext>
            </a:extLst>
          </p:cNvPr>
          <p:cNvSpPr/>
          <p:nvPr/>
        </p:nvSpPr>
        <p:spPr>
          <a:xfrm>
            <a:off x="2478712" y="842738"/>
            <a:ext cx="1274109" cy="690843"/>
          </a:xfrm>
          <a:custGeom>
            <a:avLst/>
            <a:gdLst/>
            <a:ahLst/>
            <a:cxnLst/>
            <a:rect l="l" t="t" r="r" b="b"/>
            <a:pathLst>
              <a:path w="1925320" h="1043939">
                <a:moveTo>
                  <a:pt x="1751502" y="0"/>
                </a:moveTo>
                <a:lnTo>
                  <a:pt x="173817" y="0"/>
                </a:lnTo>
                <a:lnTo>
                  <a:pt x="127609" y="6214"/>
                </a:lnTo>
                <a:lnTo>
                  <a:pt x="86088" y="23752"/>
                </a:lnTo>
                <a:lnTo>
                  <a:pt x="50909" y="50954"/>
                </a:lnTo>
                <a:lnTo>
                  <a:pt x="23731" y="86164"/>
                </a:lnTo>
                <a:lnTo>
                  <a:pt x="6208" y="127722"/>
                </a:lnTo>
                <a:lnTo>
                  <a:pt x="0" y="173970"/>
                </a:lnTo>
                <a:lnTo>
                  <a:pt x="0" y="869828"/>
                </a:lnTo>
                <a:lnTo>
                  <a:pt x="6208" y="916076"/>
                </a:lnTo>
                <a:lnTo>
                  <a:pt x="23731" y="957634"/>
                </a:lnTo>
                <a:lnTo>
                  <a:pt x="50909" y="992843"/>
                </a:lnTo>
                <a:lnTo>
                  <a:pt x="86088" y="1020046"/>
                </a:lnTo>
                <a:lnTo>
                  <a:pt x="127609" y="1037584"/>
                </a:lnTo>
                <a:lnTo>
                  <a:pt x="173817" y="1043799"/>
                </a:lnTo>
                <a:lnTo>
                  <a:pt x="1751502" y="1043799"/>
                </a:lnTo>
                <a:lnTo>
                  <a:pt x="1797710" y="1037584"/>
                </a:lnTo>
                <a:lnTo>
                  <a:pt x="1839231" y="1020046"/>
                </a:lnTo>
                <a:lnTo>
                  <a:pt x="1874410" y="992843"/>
                </a:lnTo>
                <a:lnTo>
                  <a:pt x="1901588" y="957634"/>
                </a:lnTo>
                <a:lnTo>
                  <a:pt x="1919111" y="916076"/>
                </a:lnTo>
                <a:lnTo>
                  <a:pt x="1925320" y="869828"/>
                </a:lnTo>
                <a:lnTo>
                  <a:pt x="1925320" y="173970"/>
                </a:lnTo>
                <a:lnTo>
                  <a:pt x="1919111" y="127722"/>
                </a:lnTo>
                <a:lnTo>
                  <a:pt x="1901588" y="86164"/>
                </a:lnTo>
                <a:lnTo>
                  <a:pt x="1874410" y="50954"/>
                </a:lnTo>
                <a:lnTo>
                  <a:pt x="1839231" y="23752"/>
                </a:lnTo>
                <a:lnTo>
                  <a:pt x="1797710" y="6214"/>
                </a:lnTo>
                <a:lnTo>
                  <a:pt x="1751502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 sz="927"/>
          </a:p>
        </p:txBody>
      </p:sp>
      <p:sp>
        <p:nvSpPr>
          <p:cNvPr id="39" name="object 38">
            <a:extLst>
              <a:ext uri="{FF2B5EF4-FFF2-40B4-BE49-F238E27FC236}">
                <a16:creationId xmlns:a16="http://schemas.microsoft.com/office/drawing/2014/main" id="{CD98861E-0471-4517-B3CA-C17AD06CD43A}"/>
              </a:ext>
            </a:extLst>
          </p:cNvPr>
          <p:cNvSpPr/>
          <p:nvPr/>
        </p:nvSpPr>
        <p:spPr>
          <a:xfrm>
            <a:off x="3965174" y="842738"/>
            <a:ext cx="1274109" cy="690843"/>
          </a:xfrm>
          <a:custGeom>
            <a:avLst/>
            <a:gdLst/>
            <a:ahLst/>
            <a:cxnLst/>
            <a:rect l="l" t="t" r="r" b="b"/>
            <a:pathLst>
              <a:path w="1925320" h="1043939">
                <a:moveTo>
                  <a:pt x="1751501" y="0"/>
                </a:moveTo>
                <a:lnTo>
                  <a:pt x="173817" y="0"/>
                </a:lnTo>
                <a:lnTo>
                  <a:pt x="127609" y="6214"/>
                </a:lnTo>
                <a:lnTo>
                  <a:pt x="86088" y="23752"/>
                </a:lnTo>
                <a:lnTo>
                  <a:pt x="50909" y="50954"/>
                </a:lnTo>
                <a:lnTo>
                  <a:pt x="23731" y="86164"/>
                </a:lnTo>
                <a:lnTo>
                  <a:pt x="6208" y="127722"/>
                </a:lnTo>
                <a:lnTo>
                  <a:pt x="0" y="173970"/>
                </a:lnTo>
                <a:lnTo>
                  <a:pt x="0" y="869828"/>
                </a:lnTo>
                <a:lnTo>
                  <a:pt x="6208" y="916076"/>
                </a:lnTo>
                <a:lnTo>
                  <a:pt x="23731" y="957634"/>
                </a:lnTo>
                <a:lnTo>
                  <a:pt x="50909" y="992843"/>
                </a:lnTo>
                <a:lnTo>
                  <a:pt x="86088" y="1020046"/>
                </a:lnTo>
                <a:lnTo>
                  <a:pt x="127609" y="1037584"/>
                </a:lnTo>
                <a:lnTo>
                  <a:pt x="173817" y="1043799"/>
                </a:lnTo>
                <a:lnTo>
                  <a:pt x="1751501" y="1043799"/>
                </a:lnTo>
                <a:lnTo>
                  <a:pt x="1797709" y="1037584"/>
                </a:lnTo>
                <a:lnTo>
                  <a:pt x="1839230" y="1020046"/>
                </a:lnTo>
                <a:lnTo>
                  <a:pt x="1874409" y="992843"/>
                </a:lnTo>
                <a:lnTo>
                  <a:pt x="1901588" y="957634"/>
                </a:lnTo>
                <a:lnTo>
                  <a:pt x="1919110" y="916076"/>
                </a:lnTo>
                <a:lnTo>
                  <a:pt x="1925319" y="869828"/>
                </a:lnTo>
                <a:lnTo>
                  <a:pt x="1925319" y="173970"/>
                </a:lnTo>
                <a:lnTo>
                  <a:pt x="1919110" y="127722"/>
                </a:lnTo>
                <a:lnTo>
                  <a:pt x="1901588" y="86164"/>
                </a:lnTo>
                <a:lnTo>
                  <a:pt x="1874409" y="50954"/>
                </a:lnTo>
                <a:lnTo>
                  <a:pt x="1839230" y="23752"/>
                </a:lnTo>
                <a:lnTo>
                  <a:pt x="1797709" y="6214"/>
                </a:lnTo>
                <a:lnTo>
                  <a:pt x="1751501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 sz="927"/>
          </a:p>
        </p:txBody>
      </p:sp>
      <p:sp>
        <p:nvSpPr>
          <p:cNvPr id="40" name="object 39">
            <a:extLst>
              <a:ext uri="{FF2B5EF4-FFF2-40B4-BE49-F238E27FC236}">
                <a16:creationId xmlns:a16="http://schemas.microsoft.com/office/drawing/2014/main" id="{67FB0069-A8A8-4D85-AB31-B602652C3143}"/>
              </a:ext>
            </a:extLst>
          </p:cNvPr>
          <p:cNvSpPr/>
          <p:nvPr/>
        </p:nvSpPr>
        <p:spPr>
          <a:xfrm>
            <a:off x="5398546" y="842738"/>
            <a:ext cx="1274109" cy="690843"/>
          </a:xfrm>
          <a:custGeom>
            <a:avLst/>
            <a:gdLst/>
            <a:ahLst/>
            <a:cxnLst/>
            <a:rect l="l" t="t" r="r" b="b"/>
            <a:pathLst>
              <a:path w="1925320" h="1043939">
                <a:moveTo>
                  <a:pt x="1751501" y="0"/>
                </a:moveTo>
                <a:lnTo>
                  <a:pt x="173817" y="0"/>
                </a:lnTo>
                <a:lnTo>
                  <a:pt x="127609" y="6214"/>
                </a:lnTo>
                <a:lnTo>
                  <a:pt x="86088" y="23752"/>
                </a:lnTo>
                <a:lnTo>
                  <a:pt x="50909" y="50954"/>
                </a:lnTo>
                <a:lnTo>
                  <a:pt x="23731" y="86164"/>
                </a:lnTo>
                <a:lnTo>
                  <a:pt x="6208" y="127722"/>
                </a:lnTo>
                <a:lnTo>
                  <a:pt x="0" y="173970"/>
                </a:lnTo>
                <a:lnTo>
                  <a:pt x="0" y="869828"/>
                </a:lnTo>
                <a:lnTo>
                  <a:pt x="6208" y="916076"/>
                </a:lnTo>
                <a:lnTo>
                  <a:pt x="23731" y="957634"/>
                </a:lnTo>
                <a:lnTo>
                  <a:pt x="50909" y="992843"/>
                </a:lnTo>
                <a:lnTo>
                  <a:pt x="86088" y="1020046"/>
                </a:lnTo>
                <a:lnTo>
                  <a:pt x="127609" y="1037584"/>
                </a:lnTo>
                <a:lnTo>
                  <a:pt x="173817" y="1043799"/>
                </a:lnTo>
                <a:lnTo>
                  <a:pt x="1751501" y="1043799"/>
                </a:lnTo>
                <a:lnTo>
                  <a:pt x="1797709" y="1037584"/>
                </a:lnTo>
                <a:lnTo>
                  <a:pt x="1839230" y="1020046"/>
                </a:lnTo>
                <a:lnTo>
                  <a:pt x="1874409" y="992843"/>
                </a:lnTo>
                <a:lnTo>
                  <a:pt x="1901588" y="957634"/>
                </a:lnTo>
                <a:lnTo>
                  <a:pt x="1919110" y="916076"/>
                </a:lnTo>
                <a:lnTo>
                  <a:pt x="1925319" y="869828"/>
                </a:lnTo>
                <a:lnTo>
                  <a:pt x="1925319" y="173970"/>
                </a:lnTo>
                <a:lnTo>
                  <a:pt x="1919110" y="127722"/>
                </a:lnTo>
                <a:lnTo>
                  <a:pt x="1901588" y="86164"/>
                </a:lnTo>
                <a:lnTo>
                  <a:pt x="1874409" y="50954"/>
                </a:lnTo>
                <a:lnTo>
                  <a:pt x="1839230" y="23752"/>
                </a:lnTo>
                <a:lnTo>
                  <a:pt x="1797709" y="6214"/>
                </a:lnTo>
                <a:lnTo>
                  <a:pt x="1751501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 sz="927"/>
          </a:p>
        </p:txBody>
      </p:sp>
      <p:sp>
        <p:nvSpPr>
          <p:cNvPr id="41" name="object 40">
            <a:extLst>
              <a:ext uri="{FF2B5EF4-FFF2-40B4-BE49-F238E27FC236}">
                <a16:creationId xmlns:a16="http://schemas.microsoft.com/office/drawing/2014/main" id="{D51A0102-38CF-4932-B76A-6601BE3623AB}"/>
              </a:ext>
            </a:extLst>
          </p:cNvPr>
          <p:cNvSpPr txBox="1"/>
          <p:nvPr/>
        </p:nvSpPr>
        <p:spPr>
          <a:xfrm>
            <a:off x="2583673" y="1070791"/>
            <a:ext cx="1107281" cy="222391"/>
          </a:xfrm>
          <a:prstGeom prst="rect">
            <a:avLst/>
          </a:prstGeom>
        </p:spPr>
        <p:txBody>
          <a:bodyPr vert="horz" wrap="square" lIns="0" tIns="8404" rIns="0" bIns="0" rtlCol="0">
            <a:spAutoFit/>
          </a:bodyPr>
          <a:lstStyle/>
          <a:p>
            <a:pPr marL="8405">
              <a:spcBef>
                <a:spcPts val="66"/>
              </a:spcBef>
            </a:pPr>
            <a:r>
              <a:rPr sz="1390" b="1" dirty="0">
                <a:solidFill>
                  <a:srgbClr val="FFFFFF"/>
                </a:solidFill>
              </a:rPr>
              <a:t>Controller</a:t>
            </a:r>
            <a:r>
              <a:rPr sz="1390" b="1" spc="-60" dirty="0">
                <a:solidFill>
                  <a:srgbClr val="FFFFFF"/>
                </a:solidFill>
              </a:rPr>
              <a:t> </a:t>
            </a:r>
            <a:r>
              <a:rPr sz="1390" b="1" dirty="0">
                <a:solidFill>
                  <a:srgbClr val="FFFFFF"/>
                </a:solidFill>
              </a:rPr>
              <a:t>#1</a:t>
            </a:r>
            <a:endParaRPr sz="1390"/>
          </a:p>
        </p:txBody>
      </p:sp>
      <p:sp>
        <p:nvSpPr>
          <p:cNvPr id="42" name="object 41">
            <a:extLst>
              <a:ext uri="{FF2B5EF4-FFF2-40B4-BE49-F238E27FC236}">
                <a16:creationId xmlns:a16="http://schemas.microsoft.com/office/drawing/2014/main" id="{81FEBD0D-6BAF-4A8E-B1AE-5979F44A8AC6}"/>
              </a:ext>
            </a:extLst>
          </p:cNvPr>
          <p:cNvSpPr txBox="1"/>
          <p:nvPr/>
        </p:nvSpPr>
        <p:spPr>
          <a:xfrm>
            <a:off x="4070133" y="1070791"/>
            <a:ext cx="1107281" cy="222391"/>
          </a:xfrm>
          <a:prstGeom prst="rect">
            <a:avLst/>
          </a:prstGeom>
        </p:spPr>
        <p:txBody>
          <a:bodyPr vert="horz" wrap="square" lIns="0" tIns="8404" rIns="0" bIns="0" rtlCol="0">
            <a:spAutoFit/>
          </a:bodyPr>
          <a:lstStyle/>
          <a:p>
            <a:pPr marL="8405">
              <a:spcBef>
                <a:spcPts val="66"/>
              </a:spcBef>
            </a:pPr>
            <a:r>
              <a:rPr sz="1390" b="1" dirty="0">
                <a:solidFill>
                  <a:srgbClr val="FFFFFF"/>
                </a:solidFill>
              </a:rPr>
              <a:t>Controller</a:t>
            </a:r>
            <a:r>
              <a:rPr sz="1390" b="1" spc="-60" dirty="0">
                <a:solidFill>
                  <a:srgbClr val="FFFFFF"/>
                </a:solidFill>
              </a:rPr>
              <a:t> </a:t>
            </a:r>
            <a:r>
              <a:rPr sz="1390" b="1" dirty="0">
                <a:solidFill>
                  <a:srgbClr val="FFFFFF"/>
                </a:solidFill>
              </a:rPr>
              <a:t>#2</a:t>
            </a:r>
            <a:endParaRPr sz="1390"/>
          </a:p>
        </p:txBody>
      </p:sp>
      <p:sp>
        <p:nvSpPr>
          <p:cNvPr id="43" name="object 42">
            <a:extLst>
              <a:ext uri="{FF2B5EF4-FFF2-40B4-BE49-F238E27FC236}">
                <a16:creationId xmlns:a16="http://schemas.microsoft.com/office/drawing/2014/main" id="{1DF6D727-9DA9-43E9-897B-E76B340640A7}"/>
              </a:ext>
            </a:extLst>
          </p:cNvPr>
          <p:cNvSpPr txBox="1"/>
          <p:nvPr/>
        </p:nvSpPr>
        <p:spPr>
          <a:xfrm>
            <a:off x="5503506" y="1070791"/>
            <a:ext cx="1107281" cy="222391"/>
          </a:xfrm>
          <a:prstGeom prst="rect">
            <a:avLst/>
          </a:prstGeom>
        </p:spPr>
        <p:txBody>
          <a:bodyPr vert="horz" wrap="square" lIns="0" tIns="8404" rIns="0" bIns="0" rtlCol="0">
            <a:spAutoFit/>
          </a:bodyPr>
          <a:lstStyle/>
          <a:p>
            <a:pPr marL="8405">
              <a:spcBef>
                <a:spcPts val="66"/>
              </a:spcBef>
            </a:pPr>
            <a:r>
              <a:rPr sz="1390" b="1" dirty="0">
                <a:solidFill>
                  <a:srgbClr val="FFFFFF"/>
                </a:solidFill>
              </a:rPr>
              <a:t>Controller</a:t>
            </a:r>
            <a:r>
              <a:rPr sz="1390" b="1" spc="-60" dirty="0">
                <a:solidFill>
                  <a:srgbClr val="FFFFFF"/>
                </a:solidFill>
              </a:rPr>
              <a:t> </a:t>
            </a:r>
            <a:r>
              <a:rPr sz="1390" b="1" dirty="0">
                <a:solidFill>
                  <a:srgbClr val="FFFFFF"/>
                </a:solidFill>
              </a:rPr>
              <a:t>#3</a:t>
            </a:r>
            <a:endParaRPr sz="139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46067A0-BB99-40B9-9CB7-5AB881F478DD}"/>
              </a:ext>
            </a:extLst>
          </p:cNvPr>
          <p:cNvSpPr txBox="1"/>
          <p:nvPr/>
        </p:nvSpPr>
        <p:spPr>
          <a:xfrm>
            <a:off x="2258409" y="1617541"/>
            <a:ext cx="8499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+mj-lt"/>
              </a:rPr>
              <a:t>10.*.*.*</a:t>
            </a:r>
            <a:endParaRPr lang="en-SG" sz="1600" dirty="0">
              <a:latin typeface="+mj-lt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5D4EF87-95DC-4A15-ABA2-ECE9FBBA3DBC}"/>
              </a:ext>
            </a:extLst>
          </p:cNvPr>
          <p:cNvSpPr txBox="1"/>
          <p:nvPr/>
        </p:nvSpPr>
        <p:spPr>
          <a:xfrm>
            <a:off x="3727711" y="1617541"/>
            <a:ext cx="8499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+mj-lt"/>
              </a:rPr>
              <a:t>20.*.*.*</a:t>
            </a:r>
            <a:endParaRPr lang="en-SG" sz="1600" dirty="0">
              <a:latin typeface="+mj-lt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6EB578B-D030-4013-8767-107F99AAD5F7}"/>
              </a:ext>
            </a:extLst>
          </p:cNvPr>
          <p:cNvSpPr txBox="1"/>
          <p:nvPr/>
        </p:nvSpPr>
        <p:spPr>
          <a:xfrm>
            <a:off x="5228289" y="1617541"/>
            <a:ext cx="8499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+mj-lt"/>
              </a:rPr>
              <a:t>30.*.*.*</a:t>
            </a:r>
            <a:endParaRPr lang="en-SG" sz="1600" dirty="0">
              <a:latin typeface="+mj-lt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048004A-6769-4408-AADC-D61D7A3DA457}"/>
              </a:ext>
            </a:extLst>
          </p:cNvPr>
          <p:cNvSpPr txBox="1"/>
          <p:nvPr/>
        </p:nvSpPr>
        <p:spPr>
          <a:xfrm>
            <a:off x="5690250" y="4896555"/>
            <a:ext cx="277351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b="1" dirty="0">
                <a:latin typeface="+mj-lt"/>
              </a:rPr>
              <a:t>Credits:</a:t>
            </a:r>
            <a:r>
              <a:rPr lang="en-US" sz="1000" dirty="0">
                <a:latin typeface="+mj-lt"/>
              </a:rPr>
              <a:t> Adapted from Jennifer Rexford, Princeton</a:t>
            </a:r>
            <a:endParaRPr lang="en-SG" sz="1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59310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none" dirty="0"/>
              <a:t>Benefits of Separation</a:t>
            </a:r>
            <a:endParaRPr lang="en-SG" u="non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Independent evolution and development</a:t>
            </a:r>
          </a:p>
          <a:p>
            <a:pPr lvl="1"/>
            <a:r>
              <a:rPr lang="en-US" dirty="0"/>
              <a:t>The software control of the network can evolve independently of the hardware.</a:t>
            </a:r>
          </a:p>
          <a:p>
            <a:pPr lvl="1"/>
            <a:r>
              <a:rPr lang="en-US" dirty="0"/>
              <a:t>e.g. Same L2 learning control plane app works for different switches</a:t>
            </a:r>
          </a:p>
          <a:p>
            <a:pPr marL="342900" lvl="1" indent="0">
              <a:buNone/>
            </a:pPr>
            <a:endParaRPr lang="en-SG" dirty="0"/>
          </a:p>
          <a:p>
            <a:r>
              <a:rPr lang="en-US" dirty="0"/>
              <a:t>High-level control plane applications</a:t>
            </a:r>
          </a:p>
          <a:p>
            <a:pPr lvl="1"/>
            <a:r>
              <a:rPr lang="en-US" dirty="0"/>
              <a:t>Control behavior using higher-order programs</a:t>
            </a:r>
          </a:p>
          <a:p>
            <a:pPr lvl="1"/>
            <a:r>
              <a:rPr lang="en-US" dirty="0"/>
              <a:t>Debug/check behavior more easily (e.g. formal verification)</a:t>
            </a:r>
          </a:p>
        </p:txBody>
      </p:sp>
    </p:spTree>
    <p:extLst>
      <p:ext uri="{BB962C8B-B14F-4D97-AF65-F5344CB8AC3E}">
        <p14:creationId xmlns:p14="http://schemas.microsoft.com/office/powerpoint/2010/main" val="3345729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none" dirty="0"/>
              <a:t>Benefits of Centralization</a:t>
            </a:r>
            <a:endParaRPr lang="en-SG" u="non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Centralized decisions are easier to make</a:t>
            </a:r>
          </a:p>
          <a:p>
            <a:pPr lvl="1"/>
            <a:r>
              <a:rPr lang="en-US" dirty="0"/>
              <a:t>e.g., OSPF (RFC 2328) 244 pages</a:t>
            </a:r>
          </a:p>
          <a:p>
            <a:pPr lvl="1"/>
            <a:r>
              <a:rPr lang="en-US" dirty="0"/>
              <a:t>Distributed system part (builds consistent network 100 pages)</a:t>
            </a:r>
          </a:p>
          <a:p>
            <a:pPr lvl="1"/>
            <a:r>
              <a:rPr lang="en-US" dirty="0"/>
              <a:t>Routing algorithm (</a:t>
            </a:r>
            <a:r>
              <a:rPr lang="en-US" dirty="0" err="1"/>
              <a:t>Dijkstra’s</a:t>
            </a:r>
            <a:r>
              <a:rPr lang="en-US" dirty="0"/>
              <a:t> algorithm 4 pages)</a:t>
            </a:r>
            <a:endParaRPr lang="en-SG" dirty="0"/>
          </a:p>
          <a:p>
            <a:endParaRPr lang="en-US" sz="900" dirty="0"/>
          </a:p>
          <a:p>
            <a:r>
              <a:rPr lang="en-US" dirty="0"/>
              <a:t>Logically vs. physically centralized</a:t>
            </a:r>
          </a:p>
          <a:p>
            <a:pPr lvl="1"/>
            <a:r>
              <a:rPr lang="en-US" dirty="0"/>
              <a:t>Issues of a physically centralized controller?</a:t>
            </a:r>
          </a:p>
          <a:p>
            <a:pPr lvl="1"/>
            <a:r>
              <a:rPr lang="en-US" dirty="0"/>
              <a:t>How to implement a logically centralized one?</a:t>
            </a:r>
          </a:p>
          <a:p>
            <a:pPr lvl="2"/>
            <a:r>
              <a:rPr lang="en-US" dirty="0"/>
              <a:t>Using distributed systems principles: replication and fault-tolerance</a:t>
            </a:r>
          </a:p>
        </p:txBody>
      </p:sp>
    </p:spTree>
    <p:extLst>
      <p:ext uri="{BB962C8B-B14F-4D97-AF65-F5344CB8AC3E}">
        <p14:creationId xmlns:p14="http://schemas.microsoft.com/office/powerpoint/2010/main" val="818291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32CBC77-539F-4AFF-AAEB-7D15D96710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SG" dirty="0"/>
              <a:t>Open Networking Foundation</a:t>
            </a:r>
          </a:p>
          <a:p>
            <a:pPr lvl="1"/>
            <a:r>
              <a:rPr lang="en-SG" dirty="0"/>
              <a:t>Google, Facebook, Microsoft, Yahoo, Verizon, Deutsche Telekom,  and many other companies</a:t>
            </a:r>
          </a:p>
          <a:p>
            <a:r>
              <a:rPr lang="en-SG" dirty="0"/>
              <a:t>Commercial OpenFlow switches</a:t>
            </a:r>
          </a:p>
          <a:p>
            <a:pPr lvl="1"/>
            <a:r>
              <a:rPr lang="en-SG" dirty="0"/>
              <a:t>Intel, HP, NEC, Quanta, Dell, IBM, Juniper, …</a:t>
            </a:r>
          </a:p>
          <a:p>
            <a:r>
              <a:rPr lang="en-SG" dirty="0"/>
              <a:t>Network operating systems</a:t>
            </a:r>
          </a:p>
          <a:p>
            <a:pPr lvl="1"/>
            <a:r>
              <a:rPr lang="en-SG" dirty="0"/>
              <a:t>NOX, Beacon, Floodlight, Nettle, ONIX, POX, Frenetic, </a:t>
            </a:r>
            <a:r>
              <a:rPr lang="en-SG" dirty="0" err="1"/>
              <a:t>OpenDayLight</a:t>
            </a:r>
            <a:endParaRPr lang="en-SG" dirty="0"/>
          </a:p>
          <a:p>
            <a:r>
              <a:rPr lang="en-SG" dirty="0"/>
              <a:t>Network deployments</a:t>
            </a:r>
          </a:p>
          <a:p>
            <a:pPr lvl="1"/>
            <a:r>
              <a:rPr lang="en-SG" dirty="0"/>
              <a:t>Data </a:t>
            </a:r>
            <a:r>
              <a:rPr lang="en-SG" dirty="0" err="1"/>
              <a:t>centers</a:t>
            </a:r>
            <a:endParaRPr lang="en-SG" dirty="0"/>
          </a:p>
          <a:p>
            <a:pPr lvl="1"/>
            <a:r>
              <a:rPr lang="en-SG" dirty="0"/>
              <a:t>Cloud provider backbones</a:t>
            </a:r>
          </a:p>
          <a:p>
            <a:pPr lvl="1"/>
            <a:r>
              <a:rPr lang="en-SG" dirty="0"/>
              <a:t>Public backbones</a:t>
            </a:r>
          </a:p>
          <a:p>
            <a:endParaRPr lang="en-SG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1B037B-E7C5-4C73-8052-5B47AD109A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0A993-0AA1-412D-A37A-2D363295DE68}" type="slidenum">
              <a:rPr lang="en-SG" smtClean="0"/>
              <a:t>56</a:t>
            </a:fld>
            <a:endParaRPr lang="en-S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95FE439-D007-46F7-94C3-22A265571F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spc="7" dirty="0"/>
              <a:t>OpenFlow</a:t>
            </a:r>
            <a:r>
              <a:rPr lang="en-SG" spc="10" dirty="0"/>
              <a:t> </a:t>
            </a:r>
            <a:r>
              <a:rPr lang="en-SG" dirty="0"/>
              <a:t>in</a:t>
            </a:r>
            <a:r>
              <a:rPr lang="en-SG" spc="3" dirty="0"/>
              <a:t> the Wild</a:t>
            </a:r>
            <a:endParaRPr lang="en-SG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E95255-1025-47AE-BABB-1436F8D5415A}"/>
              </a:ext>
            </a:extLst>
          </p:cNvPr>
          <p:cNvSpPr txBox="1"/>
          <p:nvPr/>
        </p:nvSpPr>
        <p:spPr>
          <a:xfrm>
            <a:off x="5690250" y="4896555"/>
            <a:ext cx="277351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b="1" dirty="0">
                <a:latin typeface="+mj-lt"/>
              </a:rPr>
              <a:t>Credits:</a:t>
            </a:r>
            <a:r>
              <a:rPr lang="en-US" sz="1000" dirty="0">
                <a:latin typeface="+mj-lt"/>
              </a:rPr>
              <a:t> Adapted from Jennifer Rexford, Princeton</a:t>
            </a:r>
            <a:endParaRPr lang="en-SG" sz="1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11915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FB470B5-832D-46CA-B026-5F9E31475D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814390"/>
            <a:ext cx="7886700" cy="3952876"/>
          </a:xfrm>
        </p:spPr>
        <p:txBody>
          <a:bodyPr/>
          <a:lstStyle/>
          <a:p>
            <a:r>
              <a:rPr lang="en-SG" dirty="0"/>
              <a:t>Simpler management</a:t>
            </a:r>
          </a:p>
          <a:p>
            <a:pPr lvl="1"/>
            <a:r>
              <a:rPr lang="en-SG" dirty="0"/>
              <a:t>Open, centralized and fully programmable control plane</a:t>
            </a:r>
          </a:p>
          <a:p>
            <a:r>
              <a:rPr lang="en-SG" dirty="0"/>
              <a:t>Faster pace of innovation</a:t>
            </a:r>
          </a:p>
          <a:p>
            <a:pPr lvl="1"/>
            <a:r>
              <a:rPr lang="en-SG" dirty="0"/>
              <a:t>Less dependence on vendors and standards</a:t>
            </a:r>
          </a:p>
          <a:p>
            <a:r>
              <a:rPr lang="en-SG" dirty="0"/>
              <a:t>Easier interoperability</a:t>
            </a:r>
          </a:p>
          <a:p>
            <a:pPr lvl="1"/>
            <a:r>
              <a:rPr lang="en-SG" dirty="0"/>
              <a:t>Compatibility only in “wire” protocols</a:t>
            </a:r>
          </a:p>
          <a:p>
            <a:r>
              <a:rPr lang="en-SG" dirty="0"/>
              <a:t>Simpler, cheaper equipment</a:t>
            </a:r>
          </a:p>
          <a:p>
            <a:pPr lvl="1"/>
            <a:r>
              <a:rPr lang="en-SG" dirty="0"/>
              <a:t>Minimal software</a:t>
            </a:r>
          </a:p>
          <a:p>
            <a:endParaRPr lang="en-SG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373158E-AEA8-400A-99CA-1F40F24D9A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0A993-0AA1-412D-A37A-2D363295DE68}" type="slidenum">
              <a:rPr lang="en-SG" smtClean="0"/>
              <a:t>57</a:t>
            </a:fld>
            <a:endParaRPr lang="en-S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16B0CFA-0F30-469F-8FEE-FDB549FAF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Overall impact of SDN 1.0</a:t>
            </a:r>
            <a:endParaRPr lang="en-SG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DC94E0-B414-4795-A674-D693EC802C2D}"/>
              </a:ext>
            </a:extLst>
          </p:cNvPr>
          <p:cNvSpPr txBox="1"/>
          <p:nvPr/>
        </p:nvSpPr>
        <p:spPr>
          <a:xfrm>
            <a:off x="5690250" y="4896555"/>
            <a:ext cx="277351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b="1" dirty="0">
                <a:latin typeface="+mj-lt"/>
              </a:rPr>
              <a:t>Credits:</a:t>
            </a:r>
            <a:r>
              <a:rPr lang="en-US" sz="1000" dirty="0">
                <a:latin typeface="+mj-lt"/>
              </a:rPr>
              <a:t> Adapted from Jennifer Rexford, Princeton</a:t>
            </a:r>
            <a:endParaRPr lang="en-SG" sz="1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45169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4EE7F39-B1B2-465D-8718-F552396346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Highly simplified analogy with a CPU Operating System</a:t>
            </a:r>
            <a:endParaRPr lang="en-SG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26B140A-8C97-4FF0-9F5C-0A1FEF862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0A993-0AA1-412D-A37A-2D363295DE68}" type="slidenum">
              <a:rPr lang="en-SG" smtClean="0"/>
              <a:t>58</a:t>
            </a:fld>
            <a:endParaRPr lang="en-S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EBC7B9F-6B08-4E22-B5E5-CC1C1C346F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80" y="273845"/>
            <a:ext cx="8313420" cy="440531"/>
          </a:xfrm>
        </p:spPr>
        <p:txBody>
          <a:bodyPr/>
          <a:lstStyle/>
          <a:p>
            <a:r>
              <a:rPr lang="en-US" dirty="0"/>
              <a:t>SDN 1.0 provided an abstraction for Networking</a:t>
            </a:r>
            <a:endParaRPr lang="en-SG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9062AB3-2B3E-4972-9492-D4CBC25FEC36}"/>
              </a:ext>
            </a:extLst>
          </p:cNvPr>
          <p:cNvGrpSpPr/>
          <p:nvPr/>
        </p:nvGrpSpPr>
        <p:grpSpPr>
          <a:xfrm>
            <a:off x="845820" y="1303040"/>
            <a:ext cx="2552700" cy="2697691"/>
            <a:chOff x="845820" y="1501160"/>
            <a:chExt cx="2552700" cy="2697691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5EEA2BE5-5A92-4812-B106-88EC9EA3C1ED}"/>
                </a:ext>
              </a:extLst>
            </p:cNvPr>
            <p:cNvSpPr/>
            <p:nvPr/>
          </p:nvSpPr>
          <p:spPr>
            <a:xfrm>
              <a:off x="845820" y="2072640"/>
              <a:ext cx="2552700" cy="440531"/>
            </a:xfrm>
            <a:prstGeom prst="roundRect">
              <a:avLst/>
            </a:prstGeom>
            <a:solidFill>
              <a:srgbClr val="0070C0"/>
            </a:solidFill>
            <a:ln w="76200">
              <a:noFill/>
              <a:headEnd type="none" w="med" len="med"/>
              <a:tailEnd type="triangle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+mj-lt"/>
                </a:rPr>
                <a:t>OS</a:t>
              </a:r>
              <a:endParaRPr lang="en-SG" sz="24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7E0C841E-BE20-4EA5-A5D3-5480EAD34F8B}"/>
                </a:ext>
              </a:extLst>
            </p:cNvPr>
            <p:cNvSpPr/>
            <p:nvPr/>
          </p:nvSpPr>
          <p:spPr>
            <a:xfrm>
              <a:off x="845820" y="3343990"/>
              <a:ext cx="2552700" cy="854861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76200">
              <a:noFill/>
              <a:headEnd type="none" w="med" len="med"/>
              <a:tailEnd type="triangle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+mj-lt"/>
                </a:rPr>
                <a:t>Any x86 CPU</a:t>
              </a:r>
            </a:p>
            <a:p>
              <a:pPr algn="ctr"/>
              <a:r>
                <a:rPr lang="en-US" sz="2000" dirty="0">
                  <a:solidFill>
                    <a:schemeClr val="tx1"/>
                  </a:solidFill>
                  <a:latin typeface="+mj-lt"/>
                </a:rPr>
                <a:t>(Intel, AMD, VIA, </a:t>
              </a:r>
              <a:r>
                <a:rPr lang="en-US" sz="2000" dirty="0" err="1">
                  <a:solidFill>
                    <a:schemeClr val="tx1"/>
                  </a:solidFill>
                  <a:latin typeface="+mj-lt"/>
                </a:rPr>
                <a:t>Zhaoxin</a:t>
              </a:r>
              <a:r>
                <a:rPr lang="en-US" sz="2000" dirty="0">
                  <a:solidFill>
                    <a:schemeClr val="tx1"/>
                  </a:solidFill>
                  <a:latin typeface="+mj-lt"/>
                </a:rPr>
                <a:t>)</a:t>
              </a:r>
              <a:endParaRPr lang="en-SG" sz="2000" dirty="0">
                <a:solidFill>
                  <a:schemeClr val="tx1"/>
                </a:solidFill>
                <a:latin typeface="+mj-lt"/>
              </a:endParaRP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1348FFC6-E52F-4874-B8CB-C3F1A9DC94B2}"/>
                </a:ext>
              </a:extLst>
            </p:cNvPr>
            <p:cNvGrpSpPr/>
            <p:nvPr/>
          </p:nvGrpSpPr>
          <p:grpSpPr>
            <a:xfrm>
              <a:off x="845821" y="1501160"/>
              <a:ext cx="2552699" cy="521473"/>
              <a:chOff x="6375880" y="131446"/>
              <a:chExt cx="2318131" cy="521473"/>
            </a:xfrm>
          </p:grpSpPr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2F1EE889-1FAC-4C0F-B904-D35A7BBD0A78}"/>
                  </a:ext>
                </a:extLst>
              </p:cNvPr>
              <p:cNvSpPr/>
              <p:nvPr/>
            </p:nvSpPr>
            <p:spPr>
              <a:xfrm>
                <a:off x="6375880" y="131446"/>
                <a:ext cx="532824" cy="521473"/>
              </a:xfrm>
              <a:prstGeom prst="roundRect">
                <a:avLst/>
              </a:prstGeom>
              <a:solidFill>
                <a:srgbClr val="FFC000"/>
              </a:solidFill>
              <a:ln>
                <a:headEnd type="none" w="med" len="med"/>
                <a:tailEnd type="triangle" w="sm" len="sm"/>
              </a:ln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chemeClr val="bg1"/>
                    </a:solidFill>
                    <a:latin typeface="+mj-lt"/>
                  </a:rPr>
                  <a:t>App1</a:t>
                </a:r>
                <a:endParaRPr lang="en-SG" b="1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1466E140-C8CE-46FC-82B7-102B44D3765A}"/>
                  </a:ext>
                </a:extLst>
              </p:cNvPr>
              <p:cNvSpPr/>
              <p:nvPr/>
            </p:nvSpPr>
            <p:spPr>
              <a:xfrm>
                <a:off x="7018166" y="131446"/>
                <a:ext cx="516779" cy="521473"/>
              </a:xfrm>
              <a:prstGeom prst="roundRect">
                <a:avLst/>
              </a:prstGeom>
              <a:solidFill>
                <a:srgbClr val="FFC000"/>
              </a:solidFill>
              <a:ln>
                <a:headEnd type="none" w="med" len="med"/>
                <a:tailEnd type="triangle" w="sm" len="sm"/>
              </a:ln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chemeClr val="bg1"/>
                    </a:solidFill>
                    <a:latin typeface="+mj-lt"/>
                  </a:rPr>
                  <a:t>App2</a:t>
                </a:r>
                <a:endParaRPr lang="en-SG" b="1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5D5029B0-BAA0-42C0-A713-03D7E73C43CB}"/>
                  </a:ext>
                </a:extLst>
              </p:cNvPr>
              <p:cNvSpPr/>
              <p:nvPr/>
            </p:nvSpPr>
            <p:spPr>
              <a:xfrm>
                <a:off x="8177231" y="131446"/>
                <a:ext cx="516780" cy="521473"/>
              </a:xfrm>
              <a:prstGeom prst="roundRect">
                <a:avLst/>
              </a:prstGeom>
              <a:solidFill>
                <a:srgbClr val="FFC000"/>
              </a:solidFill>
              <a:ln>
                <a:headEnd type="none" w="med" len="med"/>
                <a:tailEnd type="triangle" w="sm" len="sm"/>
              </a:ln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 err="1">
                    <a:solidFill>
                      <a:schemeClr val="bg1"/>
                    </a:solidFill>
                    <a:latin typeface="+mj-lt"/>
                  </a:rPr>
                  <a:t>AppN</a:t>
                </a:r>
                <a:endParaRPr lang="en-SG" b="1" dirty="0">
                  <a:solidFill>
                    <a:schemeClr val="bg1"/>
                  </a:solidFill>
                  <a:latin typeface="+mj-lt"/>
                </a:endParaRPr>
              </a:p>
            </p:txBody>
          </p:sp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8A94EE62-19C0-4D36-AA65-E7F68CBE727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33541" t="46504" r="30997" b="32535"/>
              <a:stretch/>
            </p:blipFill>
            <p:spPr>
              <a:xfrm>
                <a:off x="7610100" y="224140"/>
                <a:ext cx="510235" cy="336084"/>
              </a:xfrm>
              <a:prstGeom prst="rect">
                <a:avLst/>
              </a:prstGeom>
            </p:spPr>
          </p:pic>
        </p:grp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CAD434D7-95EC-4895-A903-42A69B3D2931}"/>
                </a:ext>
              </a:extLst>
            </p:cNvPr>
            <p:cNvCxnSpPr>
              <a:stCxn id="5" idx="2"/>
              <a:endCxn id="6" idx="0"/>
            </p:cNvCxnSpPr>
            <p:nvPr/>
          </p:nvCxnSpPr>
          <p:spPr>
            <a:xfrm>
              <a:off x="2122170" y="2513171"/>
              <a:ext cx="0" cy="830819"/>
            </a:xfrm>
            <a:prstGeom prst="straightConnector1">
              <a:avLst/>
            </a:prstGeom>
            <a:ln w="38100">
              <a:solidFill>
                <a:srgbClr val="1C1C1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B438D62-B6A4-4B96-A7DB-1C70C0D470F8}"/>
                </a:ext>
              </a:extLst>
            </p:cNvPr>
            <p:cNvSpPr txBox="1"/>
            <p:nvPr/>
          </p:nvSpPr>
          <p:spPr>
            <a:xfrm>
              <a:off x="2182319" y="2723557"/>
              <a:ext cx="93166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latin typeface="+mj-lt"/>
                </a:rPr>
                <a:t>x86 ISA</a:t>
              </a:r>
              <a:endParaRPr lang="en-SG" sz="2000" dirty="0">
                <a:latin typeface="+mj-lt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0A357E0-9984-4551-AC44-B620A5AA64B0}"/>
              </a:ext>
            </a:extLst>
          </p:cNvPr>
          <p:cNvGrpSpPr/>
          <p:nvPr/>
        </p:nvGrpSpPr>
        <p:grpSpPr>
          <a:xfrm>
            <a:off x="5509252" y="1303040"/>
            <a:ext cx="3254420" cy="3105482"/>
            <a:chOff x="5509252" y="1501160"/>
            <a:chExt cx="3254420" cy="3105482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9FBD71D9-5D99-400E-B503-25D865BA20BB}"/>
                </a:ext>
              </a:extLst>
            </p:cNvPr>
            <p:cNvSpPr/>
            <p:nvPr/>
          </p:nvSpPr>
          <p:spPr>
            <a:xfrm>
              <a:off x="5509260" y="2072640"/>
              <a:ext cx="2659380" cy="440531"/>
            </a:xfrm>
            <a:prstGeom prst="roundRect">
              <a:avLst/>
            </a:prstGeom>
            <a:solidFill>
              <a:srgbClr val="0070C0"/>
            </a:solidFill>
            <a:ln w="76200">
              <a:noFill/>
              <a:headEnd type="none" w="med" len="med"/>
              <a:tailEnd type="triangle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+mj-lt"/>
                </a:rPr>
                <a:t>NOS</a:t>
              </a:r>
              <a:endParaRPr lang="en-SG" sz="24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A05ECF4C-79B1-4510-8F7C-E3F7CD1C0F26}"/>
                </a:ext>
              </a:extLst>
            </p:cNvPr>
            <p:cNvSpPr/>
            <p:nvPr/>
          </p:nvSpPr>
          <p:spPr>
            <a:xfrm>
              <a:off x="5509260" y="3343990"/>
              <a:ext cx="2659380" cy="854861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76200">
              <a:noFill/>
              <a:headEnd type="none" w="med" len="med"/>
              <a:tailEnd type="triangle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+mj-lt"/>
                </a:rPr>
                <a:t>Any OpenFlow Switch*</a:t>
              </a:r>
            </a:p>
            <a:p>
              <a:pPr algn="ctr"/>
              <a:r>
                <a:rPr lang="en-US" sz="2000" dirty="0">
                  <a:solidFill>
                    <a:schemeClr val="tx1"/>
                  </a:solidFill>
                  <a:latin typeface="+mj-lt"/>
                </a:rPr>
                <a:t>(HPE, Cisco, Juniper, Arista, Brocade, etc.)</a:t>
              </a:r>
              <a:endParaRPr lang="en-SG" sz="2000" dirty="0">
                <a:solidFill>
                  <a:schemeClr val="tx1"/>
                </a:solidFill>
                <a:latin typeface="+mj-lt"/>
              </a:endParaRP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E0FE732F-763D-4E71-82D6-B71B0C753C37}"/>
                </a:ext>
              </a:extLst>
            </p:cNvPr>
            <p:cNvGrpSpPr/>
            <p:nvPr/>
          </p:nvGrpSpPr>
          <p:grpSpPr>
            <a:xfrm>
              <a:off x="5509252" y="1501160"/>
              <a:ext cx="2621279" cy="521473"/>
              <a:chOff x="6375880" y="131446"/>
              <a:chExt cx="2380411" cy="521473"/>
            </a:xfrm>
          </p:grpSpPr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A5BD808A-837E-472F-8319-68CA5E5128A1}"/>
                  </a:ext>
                </a:extLst>
              </p:cNvPr>
              <p:cNvSpPr/>
              <p:nvPr/>
            </p:nvSpPr>
            <p:spPr>
              <a:xfrm>
                <a:off x="6375880" y="131446"/>
                <a:ext cx="532824" cy="521473"/>
              </a:xfrm>
              <a:prstGeom prst="roundRect">
                <a:avLst/>
              </a:prstGeom>
              <a:solidFill>
                <a:srgbClr val="FFC000"/>
              </a:solidFill>
              <a:ln>
                <a:headEnd type="none" w="med" len="med"/>
                <a:tailEnd type="triangle" w="sm" len="sm"/>
              </a:ln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chemeClr val="bg1"/>
                    </a:solidFill>
                    <a:latin typeface="+mj-lt"/>
                  </a:rPr>
                  <a:t>App1</a:t>
                </a:r>
                <a:endParaRPr lang="en-SG" b="1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15C67104-1FCF-4654-805F-6CCDBBDF86B8}"/>
                  </a:ext>
                </a:extLst>
              </p:cNvPr>
              <p:cNvSpPr/>
              <p:nvPr/>
            </p:nvSpPr>
            <p:spPr>
              <a:xfrm>
                <a:off x="7018166" y="131446"/>
                <a:ext cx="516779" cy="521473"/>
              </a:xfrm>
              <a:prstGeom prst="roundRect">
                <a:avLst/>
              </a:prstGeom>
              <a:solidFill>
                <a:srgbClr val="FFC000"/>
              </a:solidFill>
              <a:ln>
                <a:headEnd type="none" w="med" len="med"/>
                <a:tailEnd type="triangle" w="sm" len="sm"/>
              </a:ln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chemeClr val="bg1"/>
                    </a:solidFill>
                    <a:latin typeface="+mj-lt"/>
                  </a:rPr>
                  <a:t>App2</a:t>
                </a:r>
                <a:endParaRPr lang="en-SG" b="1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19" name="Rectangle: Rounded Corners 18">
                <a:extLst>
                  <a:ext uri="{FF2B5EF4-FFF2-40B4-BE49-F238E27FC236}">
                    <a16:creationId xmlns:a16="http://schemas.microsoft.com/office/drawing/2014/main" id="{D0D596D2-3AE8-4F2F-85EE-B624F19BA319}"/>
                  </a:ext>
                </a:extLst>
              </p:cNvPr>
              <p:cNvSpPr/>
              <p:nvPr/>
            </p:nvSpPr>
            <p:spPr>
              <a:xfrm>
                <a:off x="8239511" y="131446"/>
                <a:ext cx="516780" cy="521473"/>
              </a:xfrm>
              <a:prstGeom prst="roundRect">
                <a:avLst/>
              </a:prstGeom>
              <a:solidFill>
                <a:srgbClr val="FFC000"/>
              </a:solidFill>
              <a:ln>
                <a:headEnd type="none" w="med" len="med"/>
                <a:tailEnd type="triangle" w="sm" len="sm"/>
              </a:ln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 err="1">
                    <a:solidFill>
                      <a:schemeClr val="bg1"/>
                    </a:solidFill>
                    <a:latin typeface="+mj-lt"/>
                  </a:rPr>
                  <a:t>AppN</a:t>
                </a:r>
                <a:endParaRPr lang="en-SG" b="1" dirty="0">
                  <a:solidFill>
                    <a:schemeClr val="bg1"/>
                  </a:solidFill>
                  <a:latin typeface="+mj-lt"/>
                </a:endParaRPr>
              </a:p>
            </p:txBody>
          </p:sp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6AE0F30F-3F32-4AF6-9336-1E0FFF7A7D5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33541" t="46504" r="30997" b="32535"/>
              <a:stretch/>
            </p:blipFill>
            <p:spPr>
              <a:xfrm>
                <a:off x="7658540" y="224140"/>
                <a:ext cx="510235" cy="336084"/>
              </a:xfrm>
              <a:prstGeom prst="rect">
                <a:avLst/>
              </a:prstGeom>
            </p:spPr>
          </p:pic>
        </p:grp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8A52CE99-F8EC-4B91-842E-8C73340207E3}"/>
                </a:ext>
              </a:extLst>
            </p:cNvPr>
            <p:cNvCxnSpPr>
              <a:cxnSpLocks/>
              <a:stCxn id="14" idx="2"/>
              <a:endCxn id="15" idx="0"/>
            </p:cNvCxnSpPr>
            <p:nvPr/>
          </p:nvCxnSpPr>
          <p:spPr>
            <a:xfrm>
              <a:off x="6838950" y="2513171"/>
              <a:ext cx="0" cy="830819"/>
            </a:xfrm>
            <a:prstGeom prst="straightConnector1">
              <a:avLst/>
            </a:prstGeom>
            <a:ln w="38100">
              <a:solidFill>
                <a:srgbClr val="1C1C1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A487DF7-2948-4CCA-90C0-D69A64B09535}"/>
                </a:ext>
              </a:extLst>
            </p:cNvPr>
            <p:cNvSpPr txBox="1"/>
            <p:nvPr/>
          </p:nvSpPr>
          <p:spPr>
            <a:xfrm>
              <a:off x="5509255" y="4298865"/>
              <a:ext cx="32544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+mj-lt"/>
                </a:rPr>
                <a:t>* Network Switch = Packet Processing Unit</a:t>
              </a:r>
              <a:endParaRPr lang="en-SG" dirty="0">
                <a:latin typeface="+mj-lt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6B9D43E-EF15-4688-BD5E-222798821D32}"/>
                </a:ext>
              </a:extLst>
            </p:cNvPr>
            <p:cNvSpPr txBox="1"/>
            <p:nvPr/>
          </p:nvSpPr>
          <p:spPr>
            <a:xfrm>
              <a:off x="6922088" y="2723557"/>
              <a:ext cx="123303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latin typeface="+mj-lt"/>
                </a:rPr>
                <a:t>OpenFlow</a:t>
              </a:r>
              <a:endParaRPr lang="en-SG" sz="2000" dirty="0">
                <a:latin typeface="+mj-lt"/>
              </a:endParaRPr>
            </a:p>
          </p:txBody>
        </p:sp>
      </p:grp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B379F30-0821-411E-834D-BDDE390853A5}"/>
              </a:ext>
            </a:extLst>
          </p:cNvPr>
          <p:cNvCxnSpPr>
            <a:cxnSpLocks/>
          </p:cNvCxnSpPr>
          <p:nvPr/>
        </p:nvCxnSpPr>
        <p:spPr>
          <a:xfrm>
            <a:off x="4450080" y="1219200"/>
            <a:ext cx="0" cy="3139440"/>
          </a:xfrm>
          <a:prstGeom prst="line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9F1B03CC-CBBE-41FC-BF84-D627E7571009}"/>
              </a:ext>
            </a:extLst>
          </p:cNvPr>
          <p:cNvSpPr txBox="1"/>
          <p:nvPr/>
        </p:nvSpPr>
        <p:spPr>
          <a:xfrm>
            <a:off x="2790825" y="4523490"/>
            <a:ext cx="3318509" cy="442674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  <a:latin typeface="+mj-lt"/>
              </a:rPr>
              <a:t>Final Note:</a:t>
            </a:r>
            <a:r>
              <a:rPr lang="en-US" sz="2000" dirty="0">
                <a:latin typeface="+mj-lt"/>
              </a:rPr>
              <a:t> SDN != OpenFlow</a:t>
            </a:r>
            <a:endParaRPr lang="en-SG"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64398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32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CE067E3-2B36-4EF9-8B64-8C446050BE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0A993-0AA1-412D-A37A-2D363295DE68}" type="slidenum">
              <a:rPr lang="en-SG" smtClean="0"/>
              <a:t>59</a:t>
            </a:fld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8B75FB-1C4F-41EB-9D53-4CCB6BD9118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Q.</a:t>
            </a:r>
            <a:r>
              <a:rPr lang="en-US" dirty="0"/>
              <a:t> SDN has a lot of benefits. Should we deploy SDN switches everywhere? </a:t>
            </a:r>
          </a:p>
          <a:p>
            <a:pPr marL="914400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1C1C1C"/>
                </a:solidFill>
              </a:rPr>
              <a:t>The Internet?</a:t>
            </a:r>
          </a:p>
          <a:p>
            <a:pPr marL="914400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1C1C1C"/>
                </a:solidFill>
              </a:rPr>
              <a:t>Campus/Enterprise Networks?</a:t>
            </a:r>
          </a:p>
          <a:p>
            <a:pPr marL="914400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1C1C1C"/>
                </a:solidFill>
              </a:rPr>
              <a:t>Datacenters?</a:t>
            </a:r>
            <a:endParaRPr lang="en-SG" sz="2400" dirty="0">
              <a:solidFill>
                <a:srgbClr val="1C1C1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6080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774F44-6AE5-4730-A491-A48BF244CB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014" y="170704"/>
            <a:ext cx="8493972" cy="1301479"/>
          </a:xfrm>
        </p:spPr>
        <p:txBody>
          <a:bodyPr>
            <a:normAutofit/>
          </a:bodyPr>
          <a:lstStyle/>
          <a:p>
            <a:pPr algn="ctr"/>
            <a:r>
              <a:rPr lang="en-US" sz="6000" dirty="0">
                <a:latin typeface="URWBookmanL-Ligh"/>
              </a:rPr>
              <a:t>Good</a:t>
            </a:r>
            <a:endParaRPr lang="en-SG" sz="6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6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3F201F-9614-454E-ABFF-AE10B76697DA}"/>
              </a:ext>
            </a:extLst>
          </p:cNvPr>
          <p:cNvSpPr txBox="1"/>
          <p:nvPr/>
        </p:nvSpPr>
        <p:spPr>
          <a:xfrm>
            <a:off x="1041023" y="1282639"/>
            <a:ext cx="756841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Generally positive remarks about lecture</a:t>
            </a:r>
          </a:p>
          <a:p>
            <a:r>
              <a:rPr lang="en-US" sz="3200" dirty="0"/>
              <a:t>- enthusiastic, interesting, can learn a lot</a:t>
            </a:r>
            <a:endParaRPr lang="en-SG" sz="32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DD8E69C-7191-4F3C-909B-BBEB46706C93}"/>
              </a:ext>
            </a:extLst>
          </p:cNvPr>
          <p:cNvSpPr txBox="1"/>
          <p:nvPr/>
        </p:nvSpPr>
        <p:spPr>
          <a:xfrm>
            <a:off x="1041021" y="2449288"/>
            <a:ext cx="756841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“can follow if I read the papers before class.”</a:t>
            </a:r>
            <a:endParaRPr lang="en-SG" sz="32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9A8A110-78D2-4883-BB65-E9716D44657B}"/>
              </a:ext>
            </a:extLst>
          </p:cNvPr>
          <p:cNvSpPr txBox="1"/>
          <p:nvPr/>
        </p:nvSpPr>
        <p:spPr>
          <a:xfrm>
            <a:off x="1041021" y="3585999"/>
            <a:ext cx="756841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“I like the focus on context, would be great if this is brought up every time as we learn something new to connect the dots.”</a:t>
            </a:r>
            <a:endParaRPr lang="en-SG" sz="2800" dirty="0"/>
          </a:p>
        </p:txBody>
      </p:sp>
    </p:spTree>
    <p:extLst>
      <p:ext uri="{BB962C8B-B14F-4D97-AF65-F5344CB8AC3E}">
        <p14:creationId xmlns:p14="http://schemas.microsoft.com/office/powerpoint/2010/main" val="3539408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32B488E-BCDC-46D5-ABA1-B050ADF3F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0A993-0AA1-412D-A37A-2D363295DE68}" type="slidenum">
              <a:rPr lang="en-SG" smtClean="0"/>
              <a:t>60</a:t>
            </a:fld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E2CDAD-6F2B-4513-AE1D-E8DC3A2C949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Programmable </a:t>
            </a:r>
            <a:r>
              <a:rPr lang="en-US" dirty="0" err="1"/>
              <a:t>Dataplanes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730755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C7C0EAA-B282-4E15-9F7C-0E06341693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OpenFlow was simple</a:t>
            </a:r>
          </a:p>
          <a:p>
            <a:pPr lvl="8"/>
            <a:endParaRPr lang="en-US" dirty="0"/>
          </a:p>
          <a:p>
            <a:r>
              <a:rPr lang="en-US" dirty="0"/>
              <a:t>A single rule table</a:t>
            </a:r>
          </a:p>
          <a:p>
            <a:pPr lvl="1"/>
            <a:r>
              <a:rPr lang="en-US" dirty="0"/>
              <a:t>Priority, pattern, actions, counters, timeouts</a:t>
            </a:r>
          </a:p>
          <a:p>
            <a:r>
              <a:rPr lang="en-US" dirty="0"/>
              <a:t>Matching on any of 12 fields, e.g.,</a:t>
            </a:r>
          </a:p>
          <a:p>
            <a:pPr lvl="1"/>
            <a:r>
              <a:rPr lang="en-US" dirty="0"/>
              <a:t>MAC addresses</a:t>
            </a:r>
          </a:p>
          <a:p>
            <a:pPr lvl="1"/>
            <a:r>
              <a:rPr lang="en-US" dirty="0"/>
              <a:t>IP addresses</a:t>
            </a:r>
          </a:p>
          <a:p>
            <a:pPr lvl="1"/>
            <a:r>
              <a:rPr lang="en-US" dirty="0"/>
              <a:t>Transport protocol</a:t>
            </a:r>
          </a:p>
          <a:p>
            <a:pPr lvl="1"/>
            <a:r>
              <a:rPr lang="en-US" dirty="0"/>
              <a:t>Transport port numbers</a:t>
            </a:r>
          </a:p>
          <a:p>
            <a:pPr lvl="1"/>
            <a:r>
              <a:rPr lang="en-US" dirty="0"/>
              <a:t>Metadata fields: </a:t>
            </a:r>
            <a:r>
              <a:rPr lang="en-US" dirty="0" err="1"/>
              <a:t>ingress_port</a:t>
            </a:r>
            <a:endParaRPr lang="en-US" dirty="0"/>
          </a:p>
          <a:p>
            <a:endParaRPr lang="en-SG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BC014B5-B4EF-4F28-92CC-77E8851172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0A993-0AA1-412D-A37A-2D363295DE68}" type="slidenum">
              <a:rPr lang="en-SG" smtClean="0"/>
              <a:t>61</a:t>
            </a:fld>
            <a:endParaRPr lang="en-S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D32561F-A349-4F31-8CA8-AFC796712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spc="3" dirty="0"/>
              <a:t>In</a:t>
            </a:r>
            <a:r>
              <a:rPr lang="en-SG" spc="-10" dirty="0"/>
              <a:t> </a:t>
            </a:r>
            <a:r>
              <a:rPr lang="en-SG" spc="7" dirty="0"/>
              <a:t>the</a:t>
            </a:r>
            <a:r>
              <a:rPr lang="en-SG" spc="-13" dirty="0"/>
              <a:t> </a:t>
            </a:r>
            <a:r>
              <a:rPr lang="en-SG" spc="7" dirty="0"/>
              <a:t>Beginning…</a:t>
            </a:r>
            <a:endParaRPr lang="en-SG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28122B-3295-4F87-A81E-990DA2424E56}"/>
              </a:ext>
            </a:extLst>
          </p:cNvPr>
          <p:cNvSpPr txBox="1"/>
          <p:nvPr/>
        </p:nvSpPr>
        <p:spPr>
          <a:xfrm>
            <a:off x="5690250" y="4896555"/>
            <a:ext cx="277351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b="1" dirty="0">
                <a:latin typeface="+mj-lt"/>
              </a:rPr>
              <a:t>Credits:</a:t>
            </a:r>
            <a:r>
              <a:rPr lang="en-US" sz="1000" dirty="0">
                <a:latin typeface="+mj-lt"/>
              </a:rPr>
              <a:t> Adapted from Jennifer Rexford, Princeton</a:t>
            </a:r>
            <a:endParaRPr lang="en-SG" sz="1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04113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6E99319-8027-4937-A8D2-05D2D87A45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829630"/>
            <a:ext cx="7886700" cy="3818335"/>
          </a:xfrm>
        </p:spPr>
        <p:txBody>
          <a:bodyPr/>
          <a:lstStyle/>
          <a:p>
            <a:r>
              <a:rPr lang="en-US" dirty="0"/>
              <a:t>OpenFlow 1.0 limitations</a:t>
            </a:r>
          </a:p>
          <a:p>
            <a:pPr lvl="1"/>
            <a:r>
              <a:rPr lang="en-US" dirty="0"/>
              <a:t>One (logical) flow table</a:t>
            </a:r>
          </a:p>
          <a:p>
            <a:pPr lvl="1"/>
            <a:r>
              <a:rPr lang="en-US" dirty="0"/>
              <a:t>Limited headers and actions</a:t>
            </a:r>
          </a:p>
          <a:p>
            <a:pPr lvl="1"/>
            <a:r>
              <a:rPr lang="en-US" dirty="0"/>
              <a:t>Sending packets to the controller</a:t>
            </a:r>
          </a:p>
          <a:p>
            <a:r>
              <a:rPr lang="en-US" dirty="0"/>
              <a:t>Later version of OpenFlow</a:t>
            </a:r>
          </a:p>
          <a:p>
            <a:pPr lvl="1"/>
            <a:r>
              <a:rPr lang="en-US" dirty="0"/>
              <a:t>More flow tables, headers, actions</a:t>
            </a:r>
          </a:p>
          <a:p>
            <a:pPr lvl="1"/>
            <a:r>
              <a:rPr lang="en-US" dirty="0"/>
              <a:t>But, still never enough</a:t>
            </a:r>
          </a:p>
          <a:p>
            <a:pPr lvl="1"/>
            <a:r>
              <a:rPr lang="en-US" dirty="0"/>
              <a:t>Where does it stop?!?</a:t>
            </a:r>
          </a:p>
          <a:p>
            <a:endParaRPr lang="en-SG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14BA6C9-CC06-4748-BFB9-634AA771EC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0A993-0AA1-412D-A37A-2D363295DE68}" type="slidenum">
              <a:rPr lang="en-SG" smtClean="0"/>
              <a:t>62</a:t>
            </a:fld>
            <a:endParaRPr lang="en-S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1295664-60C4-4611-98FD-E18FB7A070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spc="3" dirty="0"/>
              <a:t>“Second</a:t>
            </a:r>
            <a:r>
              <a:rPr lang="en-SG" spc="-3" dirty="0"/>
              <a:t> </a:t>
            </a:r>
            <a:r>
              <a:rPr lang="en-SG" spc="-13" dirty="0"/>
              <a:t>System”</a:t>
            </a:r>
            <a:r>
              <a:rPr lang="en-SG" spc="-7" dirty="0"/>
              <a:t> </a:t>
            </a:r>
            <a:r>
              <a:rPr lang="en-SG" spc="-3" dirty="0"/>
              <a:t>Syndrome</a:t>
            </a:r>
            <a:endParaRPr lang="en-SG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20654D-75FF-4596-AC83-A284E52115A5}"/>
              </a:ext>
            </a:extLst>
          </p:cNvPr>
          <p:cNvSpPr txBox="1"/>
          <p:nvPr/>
        </p:nvSpPr>
        <p:spPr>
          <a:xfrm>
            <a:off x="5690250" y="4896555"/>
            <a:ext cx="277351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b="1" dirty="0">
                <a:latin typeface="+mj-lt"/>
              </a:rPr>
              <a:t>Credits:</a:t>
            </a:r>
            <a:r>
              <a:rPr lang="en-US" sz="1000" dirty="0">
                <a:latin typeface="+mj-lt"/>
              </a:rPr>
              <a:t> Adapted from Jennifer Rexford, Princeton</a:t>
            </a:r>
            <a:endParaRPr lang="en-SG" sz="1000" dirty="0">
              <a:latin typeface="+mj-lt"/>
            </a:endParaRPr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106707D7-9307-4D4D-81D7-CDC47EFE96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036781"/>
              </p:ext>
            </p:extLst>
          </p:nvPr>
        </p:nvGraphicFramePr>
        <p:xfrm>
          <a:off x="5532199" y="2342971"/>
          <a:ext cx="2245658" cy="16707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900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63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492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38685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300" b="1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Version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1891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715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300" b="1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Date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1891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715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3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#</a:t>
                      </a:r>
                      <a:r>
                        <a:rPr sz="1300" b="1" spc="-4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3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Headers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1891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715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868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1300" spc="-5" dirty="0">
                          <a:latin typeface="Calibri"/>
                          <a:cs typeface="Calibri"/>
                        </a:rPr>
                        <a:t>OF</a:t>
                      </a:r>
                      <a:r>
                        <a:rPr sz="13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5" dirty="0">
                          <a:latin typeface="Calibri"/>
                          <a:cs typeface="Calibri"/>
                        </a:rPr>
                        <a:t>1.0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17649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71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1300" dirty="0">
                          <a:latin typeface="Calibri"/>
                          <a:cs typeface="Calibri"/>
                        </a:rPr>
                        <a:t>Dec</a:t>
                      </a:r>
                      <a:r>
                        <a:rPr sz="13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5" dirty="0">
                          <a:latin typeface="Calibri"/>
                          <a:cs typeface="Calibri"/>
                        </a:rPr>
                        <a:t>‘09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17649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71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1300" spc="-5" dirty="0">
                          <a:latin typeface="Calibri"/>
                          <a:cs typeface="Calibri"/>
                        </a:rPr>
                        <a:t>12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17649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71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868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300" spc="-5" dirty="0">
                          <a:latin typeface="Calibri"/>
                          <a:cs typeface="Calibri"/>
                        </a:rPr>
                        <a:t>OF</a:t>
                      </a:r>
                      <a:r>
                        <a:rPr sz="13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5" dirty="0">
                          <a:latin typeface="Calibri"/>
                          <a:cs typeface="Calibri"/>
                        </a:rPr>
                        <a:t>1.1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1891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300" spc="-15" dirty="0">
                          <a:latin typeface="Calibri"/>
                          <a:cs typeface="Calibri"/>
                        </a:rPr>
                        <a:t>Feb</a:t>
                      </a:r>
                      <a:r>
                        <a:rPr sz="13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5" dirty="0">
                          <a:latin typeface="Calibri"/>
                          <a:cs typeface="Calibri"/>
                        </a:rPr>
                        <a:t>‘11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1891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300" spc="-5" dirty="0">
                          <a:latin typeface="Calibri"/>
                          <a:cs typeface="Calibri"/>
                        </a:rPr>
                        <a:t>15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1891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868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sz="1300" spc="-5" dirty="0">
                          <a:latin typeface="Calibri"/>
                          <a:cs typeface="Calibri"/>
                        </a:rPr>
                        <a:t>OF</a:t>
                      </a:r>
                      <a:r>
                        <a:rPr sz="13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5" dirty="0">
                          <a:latin typeface="Calibri"/>
                          <a:cs typeface="Calibri"/>
                        </a:rPr>
                        <a:t>1.2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1975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sz="1300" dirty="0">
                          <a:latin typeface="Calibri"/>
                          <a:cs typeface="Calibri"/>
                        </a:rPr>
                        <a:t>Dec</a:t>
                      </a:r>
                      <a:r>
                        <a:rPr sz="13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5" dirty="0">
                          <a:latin typeface="Calibri"/>
                          <a:cs typeface="Calibri"/>
                        </a:rPr>
                        <a:t>‘11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1975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sz="1300" spc="-5" dirty="0">
                          <a:latin typeface="Calibri"/>
                          <a:cs typeface="Calibri"/>
                        </a:rPr>
                        <a:t>36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1975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868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1300" spc="-5" dirty="0">
                          <a:latin typeface="Calibri"/>
                          <a:cs typeface="Calibri"/>
                        </a:rPr>
                        <a:t>OF</a:t>
                      </a:r>
                      <a:r>
                        <a:rPr sz="13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5" dirty="0">
                          <a:latin typeface="Calibri"/>
                          <a:cs typeface="Calibri"/>
                        </a:rPr>
                        <a:t>1.3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1849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1300" spc="-5" dirty="0">
                          <a:latin typeface="Calibri"/>
                          <a:cs typeface="Calibri"/>
                        </a:rPr>
                        <a:t>Jun</a:t>
                      </a:r>
                      <a:r>
                        <a:rPr sz="13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5" dirty="0">
                          <a:latin typeface="Calibri"/>
                          <a:cs typeface="Calibri"/>
                        </a:rPr>
                        <a:t>‘12</a:t>
                      </a:r>
                      <a:endParaRPr sz="1300" dirty="0">
                        <a:latin typeface="Calibri"/>
                        <a:cs typeface="Calibri"/>
                      </a:endParaRPr>
                    </a:p>
                  </a:txBody>
                  <a:tcPr marL="0" marR="0" marT="1849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1300" spc="-5" dirty="0">
                          <a:latin typeface="Calibri"/>
                          <a:cs typeface="Calibri"/>
                        </a:rPr>
                        <a:t>40</a:t>
                      </a:r>
                      <a:endParaRPr sz="1300" dirty="0">
                        <a:latin typeface="Calibri"/>
                        <a:cs typeface="Calibri"/>
                      </a:endParaRPr>
                    </a:p>
                  </a:txBody>
                  <a:tcPr marL="0" marR="0" marT="1849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868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1300" spc="-5" dirty="0">
                          <a:latin typeface="Calibri"/>
                          <a:cs typeface="Calibri"/>
                        </a:rPr>
                        <a:t>OF</a:t>
                      </a:r>
                      <a:r>
                        <a:rPr sz="13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5" dirty="0">
                          <a:latin typeface="Calibri"/>
                          <a:cs typeface="Calibri"/>
                        </a:rPr>
                        <a:t>1.4</a:t>
                      </a:r>
                      <a:endParaRPr sz="1300" dirty="0">
                        <a:latin typeface="Calibri"/>
                        <a:cs typeface="Calibri"/>
                      </a:endParaRPr>
                    </a:p>
                  </a:txBody>
                  <a:tcPr marL="0" marR="0" marT="19329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1300" spc="-5" dirty="0">
                          <a:latin typeface="Calibri"/>
                          <a:cs typeface="Calibri"/>
                        </a:rPr>
                        <a:t>Oct</a:t>
                      </a:r>
                      <a:r>
                        <a:rPr sz="13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5" dirty="0">
                          <a:latin typeface="Calibri"/>
                          <a:cs typeface="Calibri"/>
                        </a:rPr>
                        <a:t>‘13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19329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1300" spc="-5" dirty="0">
                          <a:latin typeface="Calibri"/>
                          <a:cs typeface="Calibri"/>
                        </a:rPr>
                        <a:t>41</a:t>
                      </a:r>
                      <a:endParaRPr sz="1300" dirty="0">
                        <a:latin typeface="Calibri"/>
                        <a:cs typeface="Calibri"/>
                      </a:endParaRPr>
                    </a:p>
                  </a:txBody>
                  <a:tcPr marL="0" marR="0" marT="19329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868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lang="en-US" sz="1300" dirty="0">
                          <a:latin typeface="Calibri"/>
                          <a:cs typeface="Calibri"/>
                        </a:rPr>
                        <a:t>OF 1.5.1</a:t>
                      </a:r>
                      <a:endParaRPr sz="1300" dirty="0">
                        <a:latin typeface="Calibri"/>
                        <a:cs typeface="Calibri"/>
                      </a:endParaRPr>
                    </a:p>
                  </a:txBody>
                  <a:tcPr marL="0" marR="0" marT="19329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lang="en-US" sz="1300" dirty="0">
                          <a:latin typeface="Calibri"/>
                          <a:cs typeface="Calibri"/>
                        </a:rPr>
                        <a:t>Mar ‘15</a:t>
                      </a:r>
                      <a:endParaRPr sz="1300" dirty="0">
                        <a:latin typeface="Calibri"/>
                        <a:cs typeface="Calibri"/>
                      </a:endParaRPr>
                    </a:p>
                  </a:txBody>
                  <a:tcPr marL="0" marR="0" marT="19329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lang="en-US" sz="1300" dirty="0">
                          <a:latin typeface="Calibri"/>
                          <a:cs typeface="Calibri"/>
                        </a:rPr>
                        <a:t>44</a:t>
                      </a:r>
                      <a:endParaRPr sz="1300" dirty="0">
                        <a:latin typeface="Calibri"/>
                        <a:cs typeface="Calibri"/>
                      </a:endParaRPr>
                    </a:p>
                  </a:txBody>
                  <a:tcPr marL="0" marR="0" marT="19329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77565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69888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727CED4-ADC5-4FCB-BAF7-786DDAB4D0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814390"/>
            <a:ext cx="7886700" cy="4055265"/>
          </a:xfrm>
        </p:spPr>
        <p:txBody>
          <a:bodyPr/>
          <a:lstStyle/>
          <a:p>
            <a:r>
              <a:rPr lang="en-US" dirty="0"/>
              <a:t>Consider the following action types (OpenFlow 1.5.1)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7B40F13-979C-406D-8256-77ADC72424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0A993-0AA1-412D-A37A-2D363295DE68}" type="slidenum">
              <a:rPr lang="en-SG" smtClean="0"/>
              <a:t>63</a:t>
            </a:fld>
            <a:endParaRPr lang="en-S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3D149D2-57B8-4CFA-8121-2A3834149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Protocol Dependence of SDN 1.0</a:t>
            </a:r>
            <a:endParaRPr lang="en-SG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9C29DE-F4D7-4955-8D5D-923BA8A904A4}"/>
              </a:ext>
            </a:extLst>
          </p:cNvPr>
          <p:cNvSpPr txBox="1"/>
          <p:nvPr/>
        </p:nvSpPr>
        <p:spPr>
          <a:xfrm>
            <a:off x="1767386" y="1186755"/>
            <a:ext cx="5609228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/>
            <a:r>
              <a:rPr lang="en-SG" dirty="0"/>
              <a:t>OFPAT_</a:t>
            </a:r>
            <a:r>
              <a:rPr lang="en-SG" dirty="0">
                <a:solidFill>
                  <a:schemeClr val="accent5"/>
                </a:solidFill>
              </a:rPr>
              <a:t>PUSH</a:t>
            </a:r>
            <a:r>
              <a:rPr lang="en-SG" dirty="0">
                <a:solidFill>
                  <a:schemeClr val="tx1"/>
                </a:solidFill>
              </a:rPr>
              <a:t>_</a:t>
            </a:r>
            <a:r>
              <a:rPr lang="en-SG" dirty="0">
                <a:solidFill>
                  <a:srgbClr val="FF0000"/>
                </a:solidFill>
              </a:rPr>
              <a:t>VLAN</a:t>
            </a:r>
            <a:r>
              <a:rPr lang="en-SG" dirty="0"/>
              <a:t> = 17, /* Push a new VLAN tag */</a:t>
            </a:r>
          </a:p>
          <a:p>
            <a:pPr lvl="1"/>
            <a:r>
              <a:rPr lang="en-SG" dirty="0"/>
              <a:t>OFPAT_</a:t>
            </a:r>
            <a:r>
              <a:rPr lang="en-SG" dirty="0">
                <a:solidFill>
                  <a:schemeClr val="accent2"/>
                </a:solidFill>
              </a:rPr>
              <a:t>POP</a:t>
            </a:r>
            <a:r>
              <a:rPr lang="en-SG" dirty="0">
                <a:solidFill>
                  <a:schemeClr val="tx1"/>
                </a:solidFill>
              </a:rPr>
              <a:t>_</a:t>
            </a:r>
            <a:r>
              <a:rPr lang="en-SG" dirty="0">
                <a:solidFill>
                  <a:srgbClr val="FF0000"/>
                </a:solidFill>
              </a:rPr>
              <a:t>VLAN </a:t>
            </a:r>
            <a:r>
              <a:rPr lang="en-SG" dirty="0"/>
              <a:t>= 18, /* Pop the outer VLAN tag */</a:t>
            </a:r>
          </a:p>
          <a:p>
            <a:pPr lvl="1"/>
            <a:r>
              <a:rPr lang="en-SG" dirty="0"/>
              <a:t>OFPAT_</a:t>
            </a:r>
            <a:r>
              <a:rPr lang="en-SG" dirty="0">
                <a:solidFill>
                  <a:schemeClr val="accent5"/>
                </a:solidFill>
              </a:rPr>
              <a:t>PUSH</a:t>
            </a:r>
            <a:r>
              <a:rPr lang="en-SG" dirty="0"/>
              <a:t>_</a:t>
            </a:r>
            <a:r>
              <a:rPr lang="en-SG" dirty="0">
                <a:solidFill>
                  <a:srgbClr val="FF0000"/>
                </a:solidFill>
              </a:rPr>
              <a:t>MPLS</a:t>
            </a:r>
            <a:r>
              <a:rPr lang="en-SG" dirty="0"/>
              <a:t> = 19, /* Push a new MPLS tag */</a:t>
            </a:r>
          </a:p>
          <a:p>
            <a:pPr lvl="1"/>
            <a:r>
              <a:rPr lang="en-SG" dirty="0"/>
              <a:t>OFPAT_</a:t>
            </a:r>
            <a:r>
              <a:rPr lang="en-SG" dirty="0">
                <a:solidFill>
                  <a:schemeClr val="accent2"/>
                </a:solidFill>
              </a:rPr>
              <a:t>POP</a:t>
            </a:r>
            <a:r>
              <a:rPr lang="en-SG" dirty="0"/>
              <a:t>_</a:t>
            </a:r>
            <a:r>
              <a:rPr lang="en-SG" dirty="0">
                <a:solidFill>
                  <a:srgbClr val="FF0000"/>
                </a:solidFill>
              </a:rPr>
              <a:t>MPLS</a:t>
            </a:r>
            <a:r>
              <a:rPr lang="en-SG" dirty="0"/>
              <a:t> = 20, /* Pop the outer MPLS tag */</a:t>
            </a:r>
          </a:p>
          <a:p>
            <a:pPr lvl="1"/>
            <a:r>
              <a:rPr lang="en-SG" dirty="0"/>
              <a:t>OFPAT_</a:t>
            </a:r>
            <a:r>
              <a:rPr lang="en-SG" dirty="0">
                <a:solidFill>
                  <a:schemeClr val="accent5"/>
                </a:solidFill>
              </a:rPr>
              <a:t>PUSH</a:t>
            </a:r>
            <a:r>
              <a:rPr lang="en-SG" dirty="0"/>
              <a:t>_</a:t>
            </a:r>
            <a:r>
              <a:rPr lang="en-SG" dirty="0">
                <a:solidFill>
                  <a:srgbClr val="FF0000"/>
                </a:solidFill>
              </a:rPr>
              <a:t>PBB</a:t>
            </a:r>
            <a:r>
              <a:rPr lang="en-SG" dirty="0"/>
              <a:t> = 26, /* Push a new PBB service tag (I-TAG) */</a:t>
            </a:r>
          </a:p>
          <a:p>
            <a:pPr lvl="1"/>
            <a:r>
              <a:rPr lang="en-SG" dirty="0"/>
              <a:t>OFPAT_</a:t>
            </a:r>
            <a:r>
              <a:rPr lang="en-SG" dirty="0">
                <a:solidFill>
                  <a:schemeClr val="accent2"/>
                </a:solidFill>
              </a:rPr>
              <a:t>POP</a:t>
            </a:r>
            <a:r>
              <a:rPr lang="en-SG" dirty="0"/>
              <a:t>_</a:t>
            </a:r>
            <a:r>
              <a:rPr lang="en-SG" dirty="0">
                <a:solidFill>
                  <a:srgbClr val="FF0000"/>
                </a:solidFill>
              </a:rPr>
              <a:t>PBB</a:t>
            </a:r>
            <a:r>
              <a:rPr lang="en-SG" dirty="0"/>
              <a:t> = 27, /* Pop the outer PBB service tag (I-TAG) */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F548ED9-0DBC-4A97-ADDA-9E7A945DD131}"/>
              </a:ext>
            </a:extLst>
          </p:cNvPr>
          <p:cNvSpPr txBox="1"/>
          <p:nvPr/>
        </p:nvSpPr>
        <p:spPr>
          <a:xfrm>
            <a:off x="1611261" y="3327027"/>
            <a:ext cx="592147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+mj-lt"/>
              </a:rPr>
              <a:t>OpenFlow actions are tied to specific protocols</a:t>
            </a:r>
          </a:p>
        </p:txBody>
      </p:sp>
    </p:spTree>
    <p:extLst>
      <p:ext uri="{BB962C8B-B14F-4D97-AF65-F5344CB8AC3E}">
        <p14:creationId xmlns:p14="http://schemas.microsoft.com/office/powerpoint/2010/main" val="2240688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5" grpId="0"/>
      <p:bldP spid="8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4CB024E-9597-459C-BC4F-7D70AED03C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Support VXLAN (new packet encapsulation protocol)</a:t>
            </a:r>
          </a:p>
          <a:p>
            <a:pPr lvl="1"/>
            <a:r>
              <a:rPr lang="en-US" dirty="0"/>
              <a:t>VXLAN protocol requires per-packet line-rate operations</a:t>
            </a:r>
          </a:p>
          <a:p>
            <a:pPr lvl="1"/>
            <a:r>
              <a:rPr lang="en-US" dirty="0" err="1"/>
              <a:t>Dataplane</a:t>
            </a:r>
            <a:r>
              <a:rPr lang="en-US" dirty="0"/>
              <a:t> should first support the VXLAN protocol</a:t>
            </a:r>
          </a:p>
          <a:p>
            <a:pPr lvl="2"/>
            <a:r>
              <a:rPr lang="en-US" dirty="0"/>
              <a:t>VXLAN Flow Table: match on VXLAN header fields</a:t>
            </a:r>
          </a:p>
          <a:p>
            <a:pPr lvl="2"/>
            <a:r>
              <a:rPr lang="en-US" dirty="0"/>
              <a:t>Support actions: PUSH_VXLAN, POP_VXLAN, modify VXLAN</a:t>
            </a:r>
          </a:p>
          <a:p>
            <a:pPr lvl="1"/>
            <a:r>
              <a:rPr lang="en-US" dirty="0"/>
              <a:t>Then extend OpenFlow protocol: manipulate VXLAN flow table</a:t>
            </a:r>
          </a:p>
          <a:p>
            <a:r>
              <a:rPr lang="en-US" dirty="0">
                <a:solidFill>
                  <a:schemeClr val="accent2"/>
                </a:solidFill>
              </a:rPr>
              <a:t>Recall:</a:t>
            </a:r>
            <a:r>
              <a:rPr lang="en-US" dirty="0"/>
              <a:t> OpenFlow open/standard interface to the </a:t>
            </a:r>
            <a:r>
              <a:rPr lang="en-US" b="1" u="sng" dirty="0"/>
              <a:t>existing</a:t>
            </a:r>
            <a:r>
              <a:rPr lang="en-US" dirty="0"/>
              <a:t> flow tables in the switch </a:t>
            </a:r>
            <a:r>
              <a:rPr lang="en-US" dirty="0" err="1"/>
              <a:t>dataplane</a:t>
            </a:r>
            <a:r>
              <a:rPr lang="en-US" dirty="0"/>
              <a:t> (forwarding chip/ASIC) </a:t>
            </a:r>
          </a:p>
          <a:p>
            <a:endParaRPr lang="en-SG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8CF811-54E3-4050-BCD0-E064D47DB5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0A993-0AA1-412D-A37A-2D363295DE68}" type="slidenum">
              <a:rPr lang="en-SG" smtClean="0"/>
              <a:t>64</a:t>
            </a:fld>
            <a:endParaRPr lang="en-S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EDEA3B7-6E34-4859-AF0B-4027B6BE6E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Dataplane</a:t>
            </a:r>
            <a:r>
              <a:rPr lang="en-US" dirty="0"/>
              <a:t> dependence of SDN 1.0 </a:t>
            </a:r>
            <a:endParaRPr lang="en-SG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6423E6-AD9F-4074-AB2D-10FB620ECC73}"/>
              </a:ext>
            </a:extLst>
          </p:cNvPr>
          <p:cNvSpPr txBox="1"/>
          <p:nvPr/>
        </p:nvSpPr>
        <p:spPr>
          <a:xfrm>
            <a:off x="555935" y="3928333"/>
            <a:ext cx="803213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+mj-lt"/>
              </a:rPr>
              <a:t>Switch </a:t>
            </a:r>
            <a:r>
              <a:rPr lang="en-US" sz="2400" dirty="0" err="1">
                <a:solidFill>
                  <a:srgbClr val="FF0000"/>
                </a:solidFill>
                <a:latin typeface="+mj-lt"/>
              </a:rPr>
              <a:t>dataplane</a:t>
            </a:r>
            <a:r>
              <a:rPr lang="en-US" sz="2400" dirty="0">
                <a:solidFill>
                  <a:srgbClr val="FF0000"/>
                </a:solidFill>
                <a:latin typeface="+mj-lt"/>
              </a:rPr>
              <a:t> determines ultimate limit of programmability!</a:t>
            </a:r>
          </a:p>
        </p:txBody>
      </p:sp>
    </p:spTree>
    <p:extLst>
      <p:ext uri="{BB962C8B-B14F-4D97-AF65-F5344CB8AC3E}">
        <p14:creationId xmlns:p14="http://schemas.microsoft.com/office/powerpoint/2010/main" val="1858560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7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D10072D-28F2-438C-93FA-1F0BC00735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0A993-0AA1-412D-A37A-2D363295DE68}" type="slidenum">
              <a:rPr lang="en-SG" smtClean="0"/>
              <a:t>65</a:t>
            </a:fld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FC3308-5E5B-40A3-A5C5-1F4BDC9B857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Q.</a:t>
            </a:r>
            <a:r>
              <a:rPr lang="en-US" dirty="0"/>
              <a:t> Can we do better? Can we “program” a new protocol into the switch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dataplane</a:t>
            </a:r>
            <a:r>
              <a:rPr lang="en-US" dirty="0"/>
              <a:t>? 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521977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87A8A5E-022B-4EEA-B98C-0890DE66B5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0A993-0AA1-412D-A37A-2D363295DE68}" type="slidenum">
              <a:rPr lang="en-SG" smtClean="0"/>
              <a:t>66</a:t>
            </a:fld>
            <a:endParaRPr lang="en-S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73A1F34-5B8B-4D54-956A-150CF9281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Reconfigurable Match Tables (RMT)</a:t>
            </a:r>
            <a:endParaRPr lang="en-SG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59A867F-7FF0-421C-AF12-278A8ACBC07A}"/>
              </a:ext>
            </a:extLst>
          </p:cNvPr>
          <p:cNvGrpSpPr/>
          <p:nvPr/>
        </p:nvGrpSpPr>
        <p:grpSpPr>
          <a:xfrm>
            <a:off x="1478482" y="842682"/>
            <a:ext cx="6187035" cy="3458135"/>
            <a:chOff x="1478482" y="1582975"/>
            <a:chExt cx="6187035" cy="345813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4EAE1B5-EF54-4FA9-9A65-A3DEA3B994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3801" r="3801"/>
            <a:stretch/>
          </p:blipFill>
          <p:spPr>
            <a:xfrm>
              <a:off x="1478482" y="1582975"/>
              <a:ext cx="6187035" cy="3458135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262E3A5-9E3D-48BB-9FC9-E3E260AFC882}"/>
                </a:ext>
              </a:extLst>
            </p:cNvPr>
            <p:cNvSpPr txBox="1"/>
            <p:nvPr/>
          </p:nvSpPr>
          <p:spPr>
            <a:xfrm>
              <a:off x="6155167" y="1582975"/>
              <a:ext cx="15103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+mj-lt"/>
                </a:rPr>
                <a:t>SIGCOMM 2013</a:t>
              </a:r>
              <a:endParaRPr lang="en-SG" sz="1600" dirty="0">
                <a:solidFill>
                  <a:srgbClr val="FF0000"/>
                </a:solidFill>
                <a:latin typeface="+mj-lt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E9A61EE-065A-4631-BD85-E2C7C1A9DB92}"/>
              </a:ext>
            </a:extLst>
          </p:cNvPr>
          <p:cNvSpPr txBox="1"/>
          <p:nvPr/>
        </p:nvSpPr>
        <p:spPr>
          <a:xfrm>
            <a:off x="836844" y="4429123"/>
            <a:ext cx="74703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5"/>
                </a:solidFill>
                <a:latin typeface="+mj-lt"/>
              </a:rPr>
              <a:t>Architecture of a programmable switching chip (</a:t>
            </a:r>
            <a:r>
              <a:rPr lang="en-US" sz="2400" dirty="0" err="1">
                <a:solidFill>
                  <a:schemeClr val="accent5"/>
                </a:solidFill>
                <a:latin typeface="+mj-lt"/>
              </a:rPr>
              <a:t>dataplane</a:t>
            </a:r>
            <a:r>
              <a:rPr lang="en-US" sz="2400" dirty="0">
                <a:solidFill>
                  <a:schemeClr val="accent5"/>
                </a:solidFill>
                <a:latin typeface="+mj-lt"/>
              </a:rPr>
              <a:t>)</a:t>
            </a:r>
            <a:endParaRPr lang="en-SG" dirty="0">
              <a:solidFill>
                <a:schemeClr val="accent5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52315662"/>
      </p:ext>
    </p:extLst>
  </p:cSld>
  <p:clrMapOvr>
    <a:masterClrMapping/>
  </p:clrMapOvr>
  <p:transition spd="slow">
    <p:push dir="u"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622926F-16B0-4508-9D52-8B4A8A7E05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0A993-0AA1-412D-A37A-2D363295DE68}" type="slidenum">
              <a:rPr lang="en-SG" smtClean="0"/>
              <a:t>67</a:t>
            </a:fld>
            <a:endParaRPr lang="en-S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1D064A4-35F3-43B8-A2FA-A97CEA16BE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532" y="236975"/>
            <a:ext cx="8590934" cy="566813"/>
          </a:xfrm>
        </p:spPr>
        <p:txBody>
          <a:bodyPr/>
          <a:lstStyle/>
          <a:p>
            <a:r>
              <a:rPr lang="en-SG" sz="2800" dirty="0"/>
              <a:t>P4: Programming Protocol-Independent Packet Processors</a:t>
            </a:r>
          </a:p>
        </p:txBody>
      </p:sp>
      <p:grpSp>
        <p:nvGrpSpPr>
          <p:cNvPr id="5" name="Group 6">
            <a:extLst>
              <a:ext uri="{FF2B5EF4-FFF2-40B4-BE49-F238E27FC236}">
                <a16:creationId xmlns:a16="http://schemas.microsoft.com/office/drawing/2014/main" id="{D6F12FF0-4EBB-403C-8A7C-F551EA7A84A8}"/>
              </a:ext>
            </a:extLst>
          </p:cNvPr>
          <p:cNvGrpSpPr/>
          <p:nvPr/>
        </p:nvGrpSpPr>
        <p:grpSpPr>
          <a:xfrm>
            <a:off x="1476480" y="842682"/>
            <a:ext cx="6191037" cy="3458135"/>
            <a:chOff x="1478482" y="1582975"/>
            <a:chExt cx="6191037" cy="345813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273A694-86FF-4B68-9343-2A4A62A1260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5500" r="5500"/>
            <a:stretch/>
          </p:blipFill>
          <p:spPr>
            <a:xfrm>
              <a:off x="1478482" y="1582975"/>
              <a:ext cx="6187035" cy="3458135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980B558-93A5-4E2E-956C-57BC051511A6}"/>
                </a:ext>
              </a:extLst>
            </p:cNvPr>
            <p:cNvSpPr txBox="1"/>
            <p:nvPr/>
          </p:nvSpPr>
          <p:spPr>
            <a:xfrm>
              <a:off x="5782463" y="1582975"/>
              <a:ext cx="18870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+mj-lt"/>
                </a:rPr>
                <a:t>SIGCOMM CCR 2014</a:t>
              </a:r>
              <a:endParaRPr lang="en-SG" sz="1600" dirty="0">
                <a:solidFill>
                  <a:srgbClr val="FF0000"/>
                </a:solidFill>
                <a:latin typeface="+mj-lt"/>
              </a:endParaRPr>
            </a:p>
          </p:txBody>
        </p:sp>
      </p:grpSp>
      <p:sp>
        <p:nvSpPr>
          <p:cNvPr id="8" name="TextBox 1">
            <a:extLst>
              <a:ext uri="{FF2B5EF4-FFF2-40B4-BE49-F238E27FC236}">
                <a16:creationId xmlns:a16="http://schemas.microsoft.com/office/drawing/2014/main" id="{EAA43044-5056-4407-AFF9-F0919994D00C}"/>
              </a:ext>
            </a:extLst>
          </p:cNvPr>
          <p:cNvSpPr txBox="1"/>
          <p:nvPr/>
        </p:nvSpPr>
        <p:spPr>
          <a:xfrm>
            <a:off x="713813" y="4334850"/>
            <a:ext cx="77123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5"/>
                </a:solidFill>
                <a:latin typeface="+mj-lt"/>
              </a:rPr>
              <a:t>Domain-specific language for a programmable switching chip</a:t>
            </a:r>
            <a:endParaRPr lang="en-SG" dirty="0">
              <a:solidFill>
                <a:schemeClr val="accent5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49635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8C5D32-C48D-4D33-908C-049ACD873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0A993-0AA1-412D-A37A-2D363295DE68}" type="slidenum">
              <a:rPr lang="en-SG" smtClean="0"/>
              <a:t>68</a:t>
            </a:fld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3DC527-65C1-4E32-89E7-0262E78A07E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/>
                </a:solidFill>
              </a:rPr>
              <a:t>RMT + P4 </a:t>
            </a:r>
            <a:r>
              <a:rPr lang="en-US" dirty="0">
                <a:solidFill>
                  <a:schemeClr val="accent5"/>
                </a:solidFill>
                <a:sym typeface="Wingdings" panose="05000000000000000000" pitchFamily="2" charset="2"/>
              </a:rPr>
              <a:t> </a:t>
            </a:r>
            <a:r>
              <a:rPr lang="en-US" dirty="0">
                <a:solidFill>
                  <a:schemeClr val="accent5"/>
                </a:solidFill>
              </a:rPr>
              <a:t>enable a </a:t>
            </a:r>
            <a:r>
              <a:rPr lang="en-US" dirty="0"/>
              <a:t>programmable </a:t>
            </a:r>
            <a:r>
              <a:rPr lang="en-US" dirty="0" err="1"/>
              <a:t>dataplane</a:t>
            </a:r>
            <a:r>
              <a:rPr lang="en-US" dirty="0">
                <a:solidFill>
                  <a:schemeClr val="accent5"/>
                </a:solidFill>
              </a:rPr>
              <a:t> (SDN 2.0)</a:t>
            </a:r>
            <a:endParaRPr lang="en-SG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3011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9FFD42C-B31D-44CE-8A51-CF07DC6A54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Key ideas to achieve protocol independence</a:t>
            </a:r>
          </a:p>
          <a:p>
            <a:pPr lvl="1"/>
            <a:r>
              <a:rPr lang="en-US" u="sng" dirty="0"/>
              <a:t>Programmable parsing:</a:t>
            </a:r>
            <a:r>
              <a:rPr lang="en-US" dirty="0"/>
              <a:t> tell the chip how to parse packets</a:t>
            </a:r>
          </a:p>
          <a:p>
            <a:pPr lvl="2"/>
            <a:r>
              <a:rPr lang="en-US" dirty="0"/>
              <a:t>e.g. if UDP </a:t>
            </a:r>
            <a:r>
              <a:rPr lang="en-US" dirty="0" err="1"/>
              <a:t>dstPort</a:t>
            </a:r>
            <a:r>
              <a:rPr lang="en-US" dirty="0"/>
              <a:t> == 4789, next header is VXLAN</a:t>
            </a:r>
          </a:p>
          <a:p>
            <a:pPr lvl="7"/>
            <a:endParaRPr lang="en-US" dirty="0"/>
          </a:p>
          <a:p>
            <a:pPr lvl="1"/>
            <a:r>
              <a:rPr lang="en-US" u="sng" dirty="0"/>
              <a:t>Typed match-action tables:</a:t>
            </a:r>
            <a:r>
              <a:rPr lang="en-US" dirty="0"/>
              <a:t> define your own match fields</a:t>
            </a:r>
          </a:p>
          <a:p>
            <a:pPr lvl="2"/>
            <a:r>
              <a:rPr lang="en-US" dirty="0"/>
              <a:t>e.g. new protocol’s header field like VXLAN ID</a:t>
            </a:r>
          </a:p>
          <a:p>
            <a:pPr lvl="8"/>
            <a:endParaRPr lang="en-US" dirty="0"/>
          </a:p>
          <a:p>
            <a:pPr lvl="1"/>
            <a:r>
              <a:rPr lang="en-US" u="sng" dirty="0"/>
              <a:t>Programmable actions:</a:t>
            </a:r>
            <a:r>
              <a:rPr lang="en-US" dirty="0"/>
              <a:t> define your own actions</a:t>
            </a:r>
          </a:p>
          <a:p>
            <a:pPr lvl="2"/>
            <a:r>
              <a:rPr lang="en-US" dirty="0"/>
              <a:t>e.g. push/pop VXLAN header, modify VXLAN ID, forward based on VXLAN ID</a:t>
            </a:r>
          </a:p>
          <a:p>
            <a:pPr lvl="2"/>
            <a:endParaRPr lang="en-US" dirty="0"/>
          </a:p>
          <a:p>
            <a:pPr lvl="1"/>
            <a:endParaRPr lang="en-SG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5A88FD9-985C-49FF-BA33-5DB9875F9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0A993-0AA1-412D-A37A-2D363295DE68}" type="slidenum">
              <a:rPr lang="en-SG" smtClean="0"/>
              <a:t>69</a:t>
            </a:fld>
            <a:endParaRPr lang="en-S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9516C03-2570-45A7-B73F-C4792C6E12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goal of P4: Protocol Independence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343981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774F44-6AE5-4730-A491-A48BF244CB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014" y="170704"/>
            <a:ext cx="8493972" cy="1301479"/>
          </a:xfrm>
        </p:spPr>
        <p:txBody>
          <a:bodyPr>
            <a:normAutofit/>
          </a:bodyPr>
          <a:lstStyle/>
          <a:p>
            <a:pPr algn="ctr"/>
            <a:r>
              <a:rPr lang="en-US" sz="6000" dirty="0">
                <a:latin typeface="URWBookmanL-Ligh"/>
              </a:rPr>
              <a:t>Good</a:t>
            </a:r>
            <a:endParaRPr lang="en-SG" sz="6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7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3F201F-9614-454E-ABFF-AE10B76697DA}"/>
              </a:ext>
            </a:extLst>
          </p:cNvPr>
          <p:cNvSpPr txBox="1"/>
          <p:nvPr/>
        </p:nvSpPr>
        <p:spPr>
          <a:xfrm>
            <a:off x="1041021" y="1161956"/>
            <a:ext cx="756841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Most student think that the trainings are good! </a:t>
            </a:r>
            <a:r>
              <a:rPr lang="en-US" sz="3200" dirty="0">
                <a:sym typeface="Wingdings" panose="05000000000000000000" pitchFamily="2" charset="2"/>
              </a:rPr>
              <a:t></a:t>
            </a:r>
            <a:endParaRPr lang="en-SG" sz="32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DD8E69C-7191-4F3C-909B-BBEB46706C93}"/>
              </a:ext>
            </a:extLst>
          </p:cNvPr>
          <p:cNvSpPr txBox="1"/>
          <p:nvPr/>
        </p:nvSpPr>
        <p:spPr>
          <a:xfrm>
            <a:off x="1533526" y="2157360"/>
            <a:ext cx="71806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Some think they are hard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11154A-53A8-40E8-855D-3AF4F1E0AF3B}"/>
              </a:ext>
            </a:extLst>
          </p:cNvPr>
          <p:cNvSpPr txBox="1"/>
          <p:nvPr/>
        </p:nvSpPr>
        <p:spPr>
          <a:xfrm>
            <a:off x="1533526" y="2727953"/>
            <a:ext cx="71806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Some think they are easy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240FEB-FF82-49F8-A414-2D0566EEB846}"/>
              </a:ext>
            </a:extLst>
          </p:cNvPr>
          <p:cNvSpPr txBox="1"/>
          <p:nvPr/>
        </p:nvSpPr>
        <p:spPr>
          <a:xfrm>
            <a:off x="1041021" y="3252298"/>
            <a:ext cx="756841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Many students think that the programming assignments are good</a:t>
            </a:r>
            <a:endParaRPr lang="en-SG" sz="3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9023ED-A3C9-4D6B-A84E-5F298C0FB3CD}"/>
              </a:ext>
            </a:extLst>
          </p:cNvPr>
          <p:cNvSpPr txBox="1"/>
          <p:nvPr/>
        </p:nvSpPr>
        <p:spPr>
          <a:xfrm>
            <a:off x="1566124" y="4254904"/>
            <a:ext cx="71806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Some think they are too hard</a:t>
            </a:r>
          </a:p>
        </p:txBody>
      </p:sp>
    </p:spTree>
    <p:extLst>
      <p:ext uri="{BB962C8B-B14F-4D97-AF65-F5344CB8AC3E}">
        <p14:creationId xmlns:p14="http://schemas.microsoft.com/office/powerpoint/2010/main" val="2819875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4" grpId="0"/>
      <p:bldP spid="7" grpId="0"/>
      <p:bldP spid="8" grpId="0"/>
      <p:bldP spid="10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B67C767-B2A7-43EA-8EBE-9ACB9DB985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814390"/>
            <a:ext cx="7886700" cy="4129317"/>
          </a:xfrm>
        </p:spPr>
        <p:txBody>
          <a:bodyPr>
            <a:normAutofit/>
          </a:bodyPr>
          <a:lstStyle/>
          <a:p>
            <a:r>
              <a:rPr lang="en-US" dirty="0"/>
              <a:t>Protocol-independent actions primitives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Used to defined custom actions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SG" dirty="0"/>
              <a:t>P4 can support future protocols (not known today)</a:t>
            </a:r>
          </a:p>
          <a:p>
            <a:pPr lvl="1"/>
            <a:r>
              <a:rPr lang="en-SG" dirty="0"/>
              <a:t>More simple, elegant and future proof than OpenFlow 1.x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EDACB7-6713-477C-A206-58B11284F8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0A993-0AA1-412D-A37A-2D363295DE68}" type="slidenum">
              <a:rPr lang="en-SG" smtClean="0"/>
              <a:t>70</a:t>
            </a:fld>
            <a:endParaRPr lang="en-S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96539A5-CEA3-42F3-B709-ADC0F7AC6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Programmable Actions in P4</a:t>
            </a:r>
            <a:endParaRPr lang="en-SG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B46F05-BAC0-4389-A3F6-FCA10D378266}"/>
              </a:ext>
            </a:extLst>
          </p:cNvPr>
          <p:cNvSpPr txBox="1"/>
          <p:nvPr/>
        </p:nvSpPr>
        <p:spPr>
          <a:xfrm>
            <a:off x="1912513" y="1180017"/>
            <a:ext cx="1468672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 dirty="0" err="1">
                <a:latin typeface="Arial" panose="020B0604020202020204" pitchFamily="34" charset="0"/>
                <a:cs typeface="Arial" panose="020B0604020202020204" pitchFamily="34" charset="0"/>
              </a:rPr>
              <a:t>add_header</a:t>
            </a:r>
            <a:r>
              <a:rPr lang="en-US" sz="1300" dirty="0"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  <a:br>
              <a:rPr lang="en-US" sz="13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300" dirty="0" err="1">
                <a:latin typeface="Arial" panose="020B0604020202020204" pitchFamily="34" charset="0"/>
                <a:cs typeface="Arial" panose="020B0604020202020204" pitchFamily="34" charset="0"/>
              </a:rPr>
              <a:t>remove_header</a:t>
            </a:r>
            <a:r>
              <a:rPr lang="en-US" sz="1300" dirty="0"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</a:p>
          <a:p>
            <a:r>
              <a:rPr lang="en-US" sz="1300" dirty="0" err="1">
                <a:latin typeface="Arial" panose="020B0604020202020204" pitchFamily="34" charset="0"/>
                <a:cs typeface="Arial" panose="020B0604020202020204" pitchFamily="34" charset="0"/>
              </a:rPr>
              <a:t>set_field</a:t>
            </a:r>
            <a:r>
              <a:rPr lang="en-US" sz="1300" dirty="0"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  <a:br>
              <a:rPr lang="en-US" sz="13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300" dirty="0">
                <a:latin typeface="Arial" panose="020B0604020202020204" pitchFamily="34" charset="0"/>
                <a:cs typeface="Arial" panose="020B0604020202020204" pitchFamily="34" charset="0"/>
              </a:rPr>
              <a:t>increment()</a:t>
            </a:r>
            <a:endParaRPr lang="en-SG" sz="1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5FDA68-01BE-473E-8BAA-7F1AC691EEB7}"/>
              </a:ext>
            </a:extLst>
          </p:cNvPr>
          <p:cNvSpPr txBox="1"/>
          <p:nvPr/>
        </p:nvSpPr>
        <p:spPr>
          <a:xfrm>
            <a:off x="1912513" y="2499750"/>
            <a:ext cx="2146742" cy="14927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 dirty="0">
                <a:latin typeface="Arial" panose="020B0604020202020204" pitchFamily="34" charset="0"/>
                <a:cs typeface="Arial" panose="020B0604020202020204" pitchFamily="34" charset="0"/>
              </a:rPr>
              <a:t>action </a:t>
            </a:r>
            <a:r>
              <a:rPr lang="en-US" sz="1300" dirty="0" err="1">
                <a:latin typeface="Arial" panose="020B0604020202020204" pitchFamily="34" charset="0"/>
                <a:cs typeface="Arial" panose="020B0604020202020204" pitchFamily="34" charset="0"/>
              </a:rPr>
              <a:t>add_vlan_hdr</a:t>
            </a:r>
            <a:r>
              <a:rPr lang="en-US" sz="1300" dirty="0">
                <a:latin typeface="Arial" panose="020B0604020202020204" pitchFamily="34" charset="0"/>
                <a:cs typeface="Arial" panose="020B0604020202020204" pitchFamily="34" charset="0"/>
              </a:rPr>
              <a:t>(){</a:t>
            </a:r>
          </a:p>
          <a:p>
            <a:r>
              <a:rPr lang="en-US" sz="1300" dirty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sz="1300" dirty="0" err="1">
                <a:latin typeface="Arial" panose="020B0604020202020204" pitchFamily="34" charset="0"/>
                <a:cs typeface="Arial" panose="020B0604020202020204" pitchFamily="34" charset="0"/>
              </a:rPr>
              <a:t>add_header</a:t>
            </a:r>
            <a:r>
              <a:rPr lang="en-US" sz="13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300" dirty="0" err="1">
                <a:latin typeface="Arial" panose="020B0604020202020204" pitchFamily="34" charset="0"/>
                <a:cs typeface="Arial" panose="020B0604020202020204" pitchFamily="34" charset="0"/>
              </a:rPr>
              <a:t>vlan_hdr</a:t>
            </a:r>
            <a:r>
              <a:rPr lang="en-US" sz="1300" dirty="0">
                <a:latin typeface="Arial" panose="020B0604020202020204" pitchFamily="34" charset="0"/>
                <a:cs typeface="Arial" panose="020B0604020202020204" pitchFamily="34" charset="0"/>
              </a:rPr>
              <a:t>);</a:t>
            </a:r>
          </a:p>
          <a:p>
            <a:r>
              <a:rPr lang="en-US" sz="13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  <a:p>
            <a:endParaRPr lang="en-US" sz="13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300" dirty="0">
                <a:latin typeface="Arial" panose="020B0604020202020204" pitchFamily="34" charset="0"/>
                <a:cs typeface="Arial" panose="020B0604020202020204" pitchFamily="34" charset="0"/>
              </a:rPr>
              <a:t>action </a:t>
            </a:r>
            <a:r>
              <a:rPr lang="en-US" sz="1300" dirty="0" err="1">
                <a:latin typeface="Arial" panose="020B0604020202020204" pitchFamily="34" charset="0"/>
                <a:cs typeface="Arial" panose="020B0604020202020204" pitchFamily="34" charset="0"/>
              </a:rPr>
              <a:t>add_vxlan_hdr</a:t>
            </a:r>
            <a:r>
              <a:rPr lang="en-US" sz="1300" dirty="0">
                <a:latin typeface="Arial" panose="020B0604020202020204" pitchFamily="34" charset="0"/>
                <a:cs typeface="Arial" panose="020B0604020202020204" pitchFamily="34" charset="0"/>
              </a:rPr>
              <a:t>(){</a:t>
            </a:r>
          </a:p>
          <a:p>
            <a:r>
              <a:rPr lang="en-US" sz="1300" dirty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sz="1300" dirty="0" err="1">
                <a:latin typeface="Arial" panose="020B0604020202020204" pitchFamily="34" charset="0"/>
                <a:cs typeface="Arial" panose="020B0604020202020204" pitchFamily="34" charset="0"/>
              </a:rPr>
              <a:t>add_header</a:t>
            </a:r>
            <a:r>
              <a:rPr lang="en-US" sz="13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300" dirty="0" err="1">
                <a:latin typeface="Arial" panose="020B0604020202020204" pitchFamily="34" charset="0"/>
                <a:cs typeface="Arial" panose="020B0604020202020204" pitchFamily="34" charset="0"/>
              </a:rPr>
              <a:t>vxlan_hdr</a:t>
            </a:r>
            <a:r>
              <a:rPr lang="en-US" sz="1300" dirty="0">
                <a:latin typeface="Arial" panose="020B0604020202020204" pitchFamily="34" charset="0"/>
                <a:cs typeface="Arial" panose="020B0604020202020204" pitchFamily="34" charset="0"/>
              </a:rPr>
              <a:t>);</a:t>
            </a:r>
          </a:p>
          <a:p>
            <a:r>
              <a:rPr lang="en-US" sz="13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en-SG" sz="1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8515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6" grpId="0"/>
      <p:bldP spid="7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58D40F5-EEEA-4844-9835-06930E58CE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814390"/>
            <a:ext cx="7886700" cy="4055265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High-level constraint:</a:t>
            </a:r>
            <a:r>
              <a:rPr lang="en-US" dirty="0"/>
              <a:t> all processing MUST maintain line rate</a:t>
            </a:r>
          </a:p>
          <a:p>
            <a:pPr lvl="8"/>
            <a:endParaRPr lang="en-US" dirty="0"/>
          </a:p>
          <a:p>
            <a:r>
              <a:rPr lang="en-US" dirty="0"/>
              <a:t>No “loop” constructs</a:t>
            </a:r>
          </a:p>
          <a:p>
            <a:pPr lvl="8"/>
            <a:endParaRPr lang="en-US" dirty="0"/>
          </a:p>
          <a:p>
            <a:r>
              <a:rPr lang="en-US" dirty="0"/>
              <a:t>No floating point computations</a:t>
            </a:r>
          </a:p>
          <a:p>
            <a:pPr lvl="1"/>
            <a:r>
              <a:rPr lang="en-US" dirty="0"/>
              <a:t>Only approximate computations possible</a:t>
            </a: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E70D38-1AEB-4D60-9C4D-ADF10E7C28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0A993-0AA1-412D-A37A-2D363295DE68}" type="slidenum">
              <a:rPr lang="en-SG" smtClean="0"/>
              <a:t>71</a:t>
            </a:fld>
            <a:endParaRPr lang="en-S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E671534-D607-4F60-9D30-F7854B0AF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 of a programmable </a:t>
            </a:r>
            <a:r>
              <a:rPr lang="en-US" dirty="0" err="1"/>
              <a:t>dataplane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725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8D3A3EF-00AB-4832-AE45-800CD3B84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814390"/>
            <a:ext cx="7886700" cy="4159054"/>
          </a:xfrm>
        </p:spPr>
        <p:txBody>
          <a:bodyPr>
            <a:normAutofit/>
          </a:bodyPr>
          <a:lstStyle/>
          <a:p>
            <a:r>
              <a:rPr lang="en-US" dirty="0"/>
              <a:t>Protocol independence</a:t>
            </a:r>
          </a:p>
          <a:p>
            <a:pPr lvl="1"/>
            <a:r>
              <a:rPr lang="en-US" dirty="0"/>
              <a:t>Faster and easier network evolution: new protocols/headers</a:t>
            </a:r>
          </a:p>
          <a:p>
            <a:pPr lvl="1"/>
            <a:r>
              <a:rPr lang="en-US" dirty="0"/>
              <a:t>Traditionally new protocol addition takes 4-5 years!!</a:t>
            </a:r>
          </a:p>
          <a:p>
            <a:pPr lvl="2"/>
            <a:r>
              <a:rPr lang="en-US" dirty="0"/>
              <a:t>Requires design and development of a new fixed-function switching chip</a:t>
            </a:r>
          </a:p>
          <a:p>
            <a:pPr lvl="1"/>
            <a:r>
              <a:rPr lang="en-US" dirty="0"/>
              <a:t>SDN 2.0 brings this time down to weeks/months.</a:t>
            </a:r>
          </a:p>
          <a:p>
            <a:pPr lvl="8"/>
            <a:endParaRPr lang="en-US" dirty="0"/>
          </a:p>
          <a:p>
            <a:r>
              <a:rPr lang="en-US" dirty="0"/>
              <a:t>Flexible Resource Allocation</a:t>
            </a:r>
          </a:p>
          <a:p>
            <a:pPr lvl="1"/>
            <a:r>
              <a:rPr lang="en-US" dirty="0"/>
              <a:t>Traditional switches: L2, L3, ACL, VLAN consume chip’s resources</a:t>
            </a:r>
          </a:p>
          <a:p>
            <a:pPr lvl="1"/>
            <a:r>
              <a:rPr lang="en-US" dirty="0"/>
              <a:t>SDN 2.0: define only the required tables</a:t>
            </a:r>
          </a:p>
          <a:p>
            <a:pPr lvl="2"/>
            <a:r>
              <a:rPr lang="en-US" dirty="0"/>
              <a:t>If using the box L3 router: just program L3 table with large # of entries</a:t>
            </a:r>
          </a:p>
          <a:p>
            <a:pPr lvl="1"/>
            <a:r>
              <a:rPr lang="en-US" dirty="0"/>
              <a:t>Throw away unused tables: simplified data and control planes</a:t>
            </a:r>
          </a:p>
          <a:p>
            <a:pPr lvl="2"/>
            <a:r>
              <a:rPr lang="en-US" dirty="0"/>
              <a:t>Helps reduce unwanted bugs </a:t>
            </a:r>
          </a:p>
          <a:p>
            <a:pPr marL="0" indent="0">
              <a:buNone/>
            </a:pPr>
            <a:endParaRPr lang="en-SG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F41621-B934-4977-8B79-566FE33BA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0A993-0AA1-412D-A37A-2D363295DE68}" type="slidenum">
              <a:rPr lang="en-SG" smtClean="0"/>
              <a:t>72</a:t>
            </a:fld>
            <a:endParaRPr lang="en-S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2007425-AB2A-4CAD-A935-48CFA3B88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Impact of </a:t>
            </a:r>
            <a:r>
              <a:rPr lang="en-US" sz="3200" dirty="0" err="1"/>
              <a:t>dataplane</a:t>
            </a:r>
            <a:r>
              <a:rPr lang="en-US" sz="3200" dirty="0"/>
              <a:t> programmability (SDN 2.0)</a:t>
            </a:r>
            <a:endParaRPr lang="en-SG" sz="3200" dirty="0"/>
          </a:p>
        </p:txBody>
      </p:sp>
    </p:spTree>
    <p:extLst>
      <p:ext uri="{BB962C8B-B14F-4D97-AF65-F5344CB8AC3E}">
        <p14:creationId xmlns:p14="http://schemas.microsoft.com/office/powerpoint/2010/main" val="3784410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0E1CFCA-C31E-432B-B901-79E81BDEADE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Reconfigurability in the field</a:t>
                </a:r>
              </a:p>
              <a:p>
                <a:pPr lvl="1"/>
                <a:r>
                  <a:rPr lang="en-US" dirty="0"/>
                  <a:t>Traditionally, upgrading for a new protocol requires h/w upgrades</a:t>
                </a:r>
              </a:p>
              <a:p>
                <a:pPr lvl="2"/>
                <a:r>
                  <a:rPr lang="en-US" dirty="0"/>
                  <a:t>Long and expensive downtimes. Error-prone risky task!</a:t>
                </a:r>
              </a:p>
              <a:p>
                <a:pPr lvl="1"/>
                <a:r>
                  <a:rPr lang="en-US" dirty="0"/>
                  <a:t>SDN 2.0: Hardware upgrades </a:t>
                </a:r>
                <a:r>
                  <a:rPr lang="en-US" dirty="0">
                    <a:sym typeface="Wingdings" panose="05000000000000000000" pitchFamily="2" charset="2"/>
                  </a:rPr>
                  <a:t> software upgrades </a:t>
                </a:r>
              </a:p>
              <a:p>
                <a:pPr lvl="2"/>
                <a:r>
                  <a:rPr lang="en-US" dirty="0">
                    <a:sym typeface="Wingdings" panose="05000000000000000000" pitchFamily="2" charset="2"/>
                  </a:rPr>
                  <a:t>Downtime: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~</m:t>
                    </m:r>
                  </m:oMath>
                </a14:m>
                <a:r>
                  <a:rPr lang="en-US" dirty="0">
                    <a:sym typeface="Wingdings" panose="05000000000000000000" pitchFamily="2" charset="2"/>
                  </a:rPr>
                  <a:t>10s-100s of </a:t>
                </a:r>
                <a:r>
                  <a:rPr lang="en-US" dirty="0" err="1">
                    <a:sym typeface="Wingdings" panose="05000000000000000000" pitchFamily="2" charset="2"/>
                  </a:rPr>
                  <a:t>ms</a:t>
                </a:r>
                <a:endParaRPr lang="en-US" dirty="0">
                  <a:sym typeface="Wingdings" panose="05000000000000000000" pitchFamily="2" charset="2"/>
                </a:endParaRPr>
              </a:p>
              <a:p>
                <a:pPr lvl="1"/>
                <a:r>
                  <a:rPr lang="en-US" dirty="0">
                    <a:sym typeface="Wingdings" panose="05000000000000000000" pitchFamily="2" charset="2"/>
                  </a:rPr>
                  <a:t>Good return on investment (ROI)</a:t>
                </a:r>
              </a:p>
              <a:p>
                <a:pPr lvl="2"/>
                <a:r>
                  <a:rPr lang="en-US" dirty="0">
                    <a:sym typeface="Wingdings" panose="05000000000000000000" pitchFamily="2" charset="2"/>
                  </a:rPr>
                  <a:t>Buy a switch with a programmable chip today. Enjoy software upgrades for years to come!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0E1CFCA-C31E-432B-B901-79E81BDEADE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7" t="-2236" r="-155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78DF7BA-62E1-4E1C-93FA-E08573451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0A993-0AA1-412D-A37A-2D363295DE68}" type="slidenum">
              <a:rPr lang="en-SG" smtClean="0"/>
              <a:t>73</a:t>
            </a:fld>
            <a:endParaRPr lang="en-S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D8D0C5E-04AD-4972-8F4C-3CA2F3F1AA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Impact of </a:t>
            </a:r>
            <a:r>
              <a:rPr lang="en-US" sz="3200" dirty="0" err="1"/>
              <a:t>dataplane</a:t>
            </a:r>
            <a:r>
              <a:rPr lang="en-US" sz="3200" dirty="0"/>
              <a:t> programmability (SDN 2.0)</a:t>
            </a:r>
            <a:endParaRPr lang="en-SG" sz="3200" dirty="0"/>
          </a:p>
        </p:txBody>
      </p:sp>
    </p:spTree>
    <p:extLst>
      <p:ext uri="{BB962C8B-B14F-4D97-AF65-F5344CB8AC3E}">
        <p14:creationId xmlns:p14="http://schemas.microsoft.com/office/powerpoint/2010/main" val="2051255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9359C3C-D2F8-4147-8A4B-C822A5307B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P4-programmable switching chips</a:t>
            </a:r>
          </a:p>
          <a:p>
            <a:pPr lvl="1"/>
            <a:r>
              <a:rPr lang="en-US" dirty="0"/>
              <a:t>Intel Tofino, Tofino2</a:t>
            </a:r>
          </a:p>
          <a:p>
            <a:r>
              <a:rPr lang="en-US" dirty="0"/>
              <a:t>Commercial switches with P4-programmable switching chip</a:t>
            </a:r>
          </a:p>
          <a:p>
            <a:pPr lvl="1"/>
            <a:r>
              <a:rPr lang="en-US" dirty="0"/>
              <a:t>Cisco, Arista, </a:t>
            </a:r>
            <a:r>
              <a:rPr lang="en-US" dirty="0" err="1"/>
              <a:t>Edgecore</a:t>
            </a:r>
            <a:r>
              <a:rPr lang="en-US" dirty="0"/>
              <a:t>, </a:t>
            </a:r>
            <a:r>
              <a:rPr lang="en-US" dirty="0" err="1"/>
              <a:t>Inventec</a:t>
            </a:r>
            <a:endParaRPr lang="en-US" dirty="0"/>
          </a:p>
          <a:p>
            <a:r>
              <a:rPr lang="en-US" dirty="0" err="1"/>
              <a:t>SmartNICs</a:t>
            </a:r>
            <a:endParaRPr lang="en-US" dirty="0"/>
          </a:p>
          <a:p>
            <a:pPr lvl="1"/>
            <a:r>
              <a:rPr lang="en-US" dirty="0" err="1"/>
              <a:t>NetFPGA</a:t>
            </a:r>
            <a:r>
              <a:rPr lang="en-US" dirty="0"/>
              <a:t>, </a:t>
            </a:r>
            <a:r>
              <a:rPr lang="en-US" dirty="0" err="1"/>
              <a:t>Netronome</a:t>
            </a:r>
            <a:r>
              <a:rPr lang="en-US" dirty="0"/>
              <a:t>, Xilinx</a:t>
            </a:r>
          </a:p>
          <a:p>
            <a:r>
              <a:rPr lang="en-US" dirty="0"/>
              <a:t>P4 also used to specify software packet processing</a:t>
            </a:r>
          </a:p>
          <a:p>
            <a:pPr lvl="1"/>
            <a:r>
              <a:rPr lang="en-US" dirty="0"/>
              <a:t>XDP, </a:t>
            </a:r>
            <a:r>
              <a:rPr lang="en-US" dirty="0" err="1"/>
              <a:t>eBPF</a:t>
            </a:r>
            <a:r>
              <a:rPr lang="en-US" dirty="0"/>
              <a:t>, </a:t>
            </a:r>
            <a:r>
              <a:rPr lang="en-US" dirty="0" err="1"/>
              <a:t>OpenVSwitch</a:t>
            </a:r>
            <a:endParaRPr lang="en-US" dirty="0"/>
          </a:p>
          <a:p>
            <a:endParaRPr lang="en-SG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D530A12-3EBA-4FC1-84D2-3166B20EFE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0A993-0AA1-412D-A37A-2D363295DE68}" type="slidenum">
              <a:rPr lang="en-SG" smtClean="0"/>
              <a:t>74</a:t>
            </a:fld>
            <a:endParaRPr lang="en-S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DC11884-0E30-4AF5-A405-59ADB0F41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Dataplane</a:t>
            </a:r>
            <a:r>
              <a:rPr lang="en-US" dirty="0"/>
              <a:t> Programmability in the wild</a:t>
            </a:r>
            <a:endParaRPr lang="en-SG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927E4C-5AF1-43E1-AC54-A081D8B0D375}"/>
              </a:ext>
            </a:extLst>
          </p:cNvPr>
          <p:cNvSpPr txBox="1"/>
          <p:nvPr/>
        </p:nvSpPr>
        <p:spPr>
          <a:xfrm>
            <a:off x="929817" y="4284037"/>
            <a:ext cx="72843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  <a:latin typeface="+mj-lt"/>
              </a:rPr>
              <a:t>P4 has become the de-facto language to specify packet processing </a:t>
            </a:r>
            <a:r>
              <a:rPr lang="en-US" sz="2000" dirty="0">
                <a:solidFill>
                  <a:srgbClr val="FF0000"/>
                </a:solidFill>
                <a:latin typeface="+mj-lt"/>
                <a:sym typeface="Wingdings" panose="05000000000000000000" pitchFamily="2" charset="2"/>
              </a:rPr>
              <a:t></a:t>
            </a:r>
            <a:endParaRPr lang="en-SG" sz="2000" dirty="0">
              <a:solidFill>
                <a:srgbClr val="FF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91452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5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4028615-EC1C-4232-9733-307350FB81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814390"/>
            <a:ext cx="7886700" cy="4226720"/>
          </a:xfrm>
        </p:spPr>
        <p:txBody>
          <a:bodyPr>
            <a:normAutofit/>
          </a:bodyPr>
          <a:lstStyle/>
          <a:p>
            <a:r>
              <a:rPr lang="en-US" dirty="0"/>
              <a:t>Queuing Telemetry Information</a:t>
            </a:r>
          </a:p>
          <a:p>
            <a:pPr lvl="1"/>
            <a:r>
              <a:rPr lang="en-US" dirty="0"/>
              <a:t>Enqueue/dequeue queue depth (per-packet)</a:t>
            </a:r>
          </a:p>
          <a:p>
            <a:pPr lvl="1"/>
            <a:r>
              <a:rPr lang="en-US" dirty="0"/>
              <a:t>Time spent in the queue (per-packet)</a:t>
            </a:r>
          </a:p>
          <a:p>
            <a:r>
              <a:rPr lang="en-US" dirty="0"/>
              <a:t>Transactional Memory (SRAM) + Stateful ALUs</a:t>
            </a:r>
          </a:p>
          <a:p>
            <a:pPr lvl="1"/>
            <a:r>
              <a:rPr lang="en-US" dirty="0"/>
              <a:t>Stateful operations across multiple packets </a:t>
            </a:r>
          </a:p>
          <a:p>
            <a:pPr lvl="1"/>
            <a:r>
              <a:rPr lang="en-US" dirty="0"/>
              <a:t>Simple computations: add, subtract, approx. multiply/divide</a:t>
            </a:r>
          </a:p>
          <a:p>
            <a:r>
              <a:rPr lang="en-US" dirty="0"/>
              <a:t>High-resolution Timestamping</a:t>
            </a:r>
          </a:p>
          <a:p>
            <a:pPr lvl="1"/>
            <a:r>
              <a:rPr lang="en-US" dirty="0"/>
              <a:t>Nanosecond-scale timestamps</a:t>
            </a:r>
          </a:p>
          <a:p>
            <a:r>
              <a:rPr lang="en-US" dirty="0"/>
              <a:t>Packet cloning/replication</a:t>
            </a:r>
          </a:p>
          <a:p>
            <a:pPr lvl="1"/>
            <a:r>
              <a:rPr lang="en-US" dirty="0"/>
              <a:t>Flexible mirroring  or conditional multicasts (at run time)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E19A311-3634-41E0-9DA8-BCC31DA316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0A993-0AA1-412D-A37A-2D363295DE68}" type="slidenum">
              <a:rPr lang="en-SG" smtClean="0"/>
              <a:t>75</a:t>
            </a:fld>
            <a:endParaRPr lang="en-S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D3339C7-DDD7-4929-ABBA-1F245DBCF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 beyond protocol independence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787730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3A31E49-17A9-49B6-BA5E-0C2F01AA35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Previously</a:t>
            </a:r>
          </a:p>
          <a:p>
            <a:pPr lvl="1"/>
            <a:r>
              <a:rPr lang="en-US" dirty="0"/>
              <a:t>Cannot propose a </a:t>
            </a:r>
            <a:r>
              <a:rPr lang="en-US" dirty="0" err="1"/>
              <a:t>dataplane</a:t>
            </a:r>
            <a:r>
              <a:rPr lang="en-US" dirty="0"/>
              <a:t>-level solution</a:t>
            </a:r>
          </a:p>
          <a:p>
            <a:pPr lvl="1"/>
            <a:r>
              <a:rPr lang="en-US" dirty="0"/>
              <a:t>No way to prototype and validate. Simulations typically not accurate!</a:t>
            </a:r>
          </a:p>
          <a:p>
            <a:pPr lvl="1"/>
            <a:endParaRPr lang="en-US" dirty="0"/>
          </a:p>
          <a:p>
            <a:r>
              <a:rPr lang="en-US" dirty="0"/>
              <a:t>Today</a:t>
            </a:r>
          </a:p>
          <a:p>
            <a:pPr lvl="1"/>
            <a:r>
              <a:rPr lang="en-US" dirty="0"/>
              <a:t>Propose a </a:t>
            </a:r>
            <a:r>
              <a:rPr lang="en-US" dirty="0" err="1"/>
              <a:t>dataplane</a:t>
            </a:r>
            <a:r>
              <a:rPr lang="en-US" dirty="0"/>
              <a:t>-level solution for new/existing problems in networking/systems</a:t>
            </a:r>
          </a:p>
          <a:p>
            <a:pPr lvl="1"/>
            <a:r>
              <a:rPr lang="en-US" dirty="0">
                <a:solidFill>
                  <a:schemeClr val="accent2"/>
                </a:solidFill>
              </a:rPr>
              <a:t>P4 programmable platform:</a:t>
            </a:r>
            <a:r>
              <a:rPr lang="en-US" dirty="0"/>
              <a:t> readily “realize” the solution in production hardware at full line rate (100G/400G)</a:t>
            </a:r>
            <a:endParaRPr lang="en-SG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41DD8A-9CF3-4811-9A17-F9C3F2A570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0A993-0AA1-412D-A37A-2D363295DE68}" type="slidenum">
              <a:rPr lang="en-SG" smtClean="0"/>
              <a:t>76</a:t>
            </a:fld>
            <a:endParaRPr lang="en-S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A6725BF-ED35-40FC-80B0-DC4AFD3DA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Value for Network Researchers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15939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836B947-123B-465C-9946-F9B7971C90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814390"/>
            <a:ext cx="8128774" cy="416648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In-Network Computing</a:t>
            </a:r>
          </a:p>
          <a:p>
            <a:pPr lvl="1"/>
            <a:r>
              <a:rPr lang="en-US" dirty="0"/>
              <a:t>In-network caching [</a:t>
            </a:r>
            <a:r>
              <a:rPr lang="en-US" dirty="0" err="1"/>
              <a:t>NetCache</a:t>
            </a:r>
            <a:r>
              <a:rPr lang="en-US" dirty="0"/>
              <a:t>, SOSP’17]</a:t>
            </a:r>
          </a:p>
          <a:p>
            <a:pPr lvl="1"/>
            <a:r>
              <a:rPr lang="en-US" dirty="0"/>
              <a:t>In-network chain replication [</a:t>
            </a:r>
            <a:r>
              <a:rPr lang="en-US" dirty="0" err="1"/>
              <a:t>NetChain</a:t>
            </a:r>
            <a:r>
              <a:rPr lang="en-US" dirty="0"/>
              <a:t>, NSDI'18, Best Paper]</a:t>
            </a:r>
          </a:p>
          <a:p>
            <a:pPr lvl="1"/>
            <a:r>
              <a:rPr lang="en-US" dirty="0"/>
              <a:t>In-network DDoS detection and mitigation [</a:t>
            </a:r>
            <a:r>
              <a:rPr lang="en-US" dirty="0" err="1"/>
              <a:t>Jaqen</a:t>
            </a:r>
            <a:r>
              <a:rPr lang="en-US" dirty="0"/>
              <a:t>, Security'21]</a:t>
            </a:r>
          </a:p>
          <a:p>
            <a:r>
              <a:rPr lang="en-US" dirty="0"/>
              <a:t>Programmable Packet Scheduling (AQMs)</a:t>
            </a:r>
          </a:p>
          <a:p>
            <a:pPr lvl="1"/>
            <a:r>
              <a:rPr lang="en-US" dirty="0"/>
              <a:t>[SP-PIFO, NSDI’20], [Calendar Queues, NSDI’20], [AIFO, SIGCOMM’21]</a:t>
            </a:r>
          </a:p>
          <a:p>
            <a:r>
              <a:rPr lang="en-US" dirty="0"/>
              <a:t>Co-designing distributed systems with the network</a:t>
            </a:r>
          </a:p>
          <a:p>
            <a:pPr lvl="1"/>
            <a:r>
              <a:rPr lang="en-US" dirty="0" err="1"/>
              <a:t>NOPaxos</a:t>
            </a:r>
            <a:r>
              <a:rPr lang="en-US" dirty="0"/>
              <a:t> [OSDI‘16], Pegasus [OSDI’20] </a:t>
            </a:r>
            <a:r>
              <a:rPr lang="en-US" dirty="0">
                <a:solidFill>
                  <a:schemeClr val="accent2"/>
                </a:solidFill>
                <a:sym typeface="Wingdings" panose="05000000000000000000" pitchFamily="2" charset="2"/>
              </a:rPr>
              <a:t> Week 11</a:t>
            </a:r>
            <a:endParaRPr lang="en-US" dirty="0">
              <a:solidFill>
                <a:schemeClr val="accent2"/>
              </a:solidFill>
            </a:endParaRPr>
          </a:p>
          <a:p>
            <a:r>
              <a:rPr lang="en-US" dirty="0"/>
              <a:t>Lot more papers on network telemetry and verification</a:t>
            </a:r>
          </a:p>
          <a:p>
            <a:pPr lvl="1"/>
            <a:r>
              <a:rPr lang="en-US" u="sng" dirty="0"/>
              <a:t>Network verification:</a:t>
            </a:r>
            <a:r>
              <a:rPr lang="en-US" dirty="0"/>
              <a:t> Both OpenFlow and P4 have opened up a whole new research area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57756D9-764C-4574-A223-B65B88C24F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0A993-0AA1-412D-A37A-2D363295DE68}" type="slidenum">
              <a:rPr lang="en-SG" smtClean="0"/>
              <a:t>77</a:t>
            </a:fld>
            <a:endParaRPr lang="en-S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0AC792D-C027-484C-A342-18BE3C0BC9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Hottest topic in networking Research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509894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4D22850-11E6-4749-80B9-24B4953E4D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714376"/>
            <a:ext cx="7886700" cy="4429124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Google</a:t>
            </a:r>
          </a:p>
          <a:p>
            <a:pPr lvl="1"/>
            <a:r>
              <a:rPr lang="en-US" dirty="0"/>
              <a:t>Using P4 to encode/specify the behavior of existing switches</a:t>
            </a:r>
          </a:p>
          <a:p>
            <a:pPr lvl="2"/>
            <a:r>
              <a:rPr lang="en-US" dirty="0"/>
              <a:t>Apply formal verification techniques: check correctness of configurations</a:t>
            </a:r>
          </a:p>
          <a:p>
            <a:r>
              <a:rPr lang="en-US" dirty="0"/>
              <a:t>Microsoft Azure</a:t>
            </a:r>
          </a:p>
          <a:p>
            <a:pPr lvl="1"/>
            <a:r>
              <a:rPr lang="en-US" dirty="0"/>
              <a:t>Protocol independence, Reconfigurability in the field (better ROI)</a:t>
            </a:r>
          </a:p>
          <a:p>
            <a:r>
              <a:rPr lang="en-US" dirty="0" err="1"/>
              <a:t>Kuaishou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Translating IPv6 traffic to IPv4 and vice-versa</a:t>
            </a:r>
          </a:p>
          <a:p>
            <a:r>
              <a:rPr lang="en-US" dirty="0" err="1"/>
              <a:t>AliBaba</a:t>
            </a:r>
            <a:endParaRPr lang="en-US" dirty="0"/>
          </a:p>
          <a:p>
            <a:pPr lvl="1"/>
            <a:r>
              <a:rPr lang="en-US" dirty="0" err="1"/>
              <a:t>NetSeer</a:t>
            </a:r>
            <a:r>
              <a:rPr lang="en-US" dirty="0"/>
              <a:t>: tracking every single packet drop [SIGCOMM’20]</a:t>
            </a:r>
          </a:p>
          <a:p>
            <a:pPr lvl="1"/>
            <a:r>
              <a:rPr lang="en-US" dirty="0" err="1"/>
              <a:t>SailFish</a:t>
            </a:r>
            <a:r>
              <a:rPr lang="en-US" dirty="0"/>
              <a:t>: Multi-tenant, multi-service gateways [SIGCOMM’21]</a:t>
            </a:r>
          </a:p>
          <a:p>
            <a:pPr lvl="2"/>
            <a:r>
              <a:rPr lang="en-US" dirty="0"/>
              <a:t>Already running in production</a:t>
            </a:r>
          </a:p>
          <a:p>
            <a:r>
              <a:rPr lang="en-US" dirty="0"/>
              <a:t>5G Usecases</a:t>
            </a:r>
          </a:p>
          <a:p>
            <a:pPr lvl="1"/>
            <a:r>
              <a:rPr lang="en-US" u="sng" dirty="0"/>
              <a:t>Several companies:</a:t>
            </a:r>
            <a:r>
              <a:rPr lang="en-US" dirty="0"/>
              <a:t> Accelerating UPF, slicing 5G networks 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SG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BD43058-359D-4E05-8A1B-785B86076F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0A993-0AA1-412D-A37A-2D363295DE68}" type="slidenum">
              <a:rPr lang="en-SG" smtClean="0"/>
              <a:t>78</a:t>
            </a:fld>
            <a:endParaRPr lang="en-S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9E09A9B-B189-4A3F-BD16-CFF56F656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Hottest networking topic in the Industry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610220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2DF5E73-9B5C-4508-BBCD-C54F3768D2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0A993-0AA1-412D-A37A-2D363295DE68}" type="slidenum">
              <a:rPr lang="en-SG" smtClean="0"/>
              <a:t>79</a:t>
            </a:fld>
            <a:endParaRPr lang="en-S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0958A6B-92CA-4572-8AE8-0DCEF28D72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Networking Research using P4 @SoC</a:t>
            </a:r>
            <a:endParaRPr lang="en-SG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235B1AE-9162-48E5-A85E-C565BE02C679}"/>
              </a:ext>
            </a:extLst>
          </p:cNvPr>
          <p:cNvGrpSpPr/>
          <p:nvPr/>
        </p:nvGrpSpPr>
        <p:grpSpPr>
          <a:xfrm>
            <a:off x="208291" y="763438"/>
            <a:ext cx="6184889" cy="981789"/>
            <a:chOff x="208291" y="763438"/>
            <a:chExt cx="6184889" cy="981789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9BC6ADF-BFA6-40DD-9197-C6499FD3522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8291" y="798289"/>
              <a:ext cx="6181646" cy="94693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B20EC52-8839-435F-BC2F-6680B44199BF}"/>
                </a:ext>
              </a:extLst>
            </p:cNvPr>
            <p:cNvSpPr txBox="1"/>
            <p:nvPr/>
          </p:nvSpPr>
          <p:spPr>
            <a:xfrm>
              <a:off x="5364248" y="763438"/>
              <a:ext cx="10289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>
                  <a:solidFill>
                    <a:srgbClr val="FF0000"/>
                  </a:solidFill>
                  <a:latin typeface="+mj-lt"/>
                </a:rPr>
                <a:t>APSys’18</a:t>
              </a:r>
              <a:endParaRPr lang="en-SG" sz="1800" dirty="0">
                <a:solidFill>
                  <a:srgbClr val="FF0000"/>
                </a:solidFill>
                <a:latin typeface="+mj-lt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3A64360-4B27-4370-B47B-AE0397BB78B8}"/>
              </a:ext>
            </a:extLst>
          </p:cNvPr>
          <p:cNvGrpSpPr/>
          <p:nvPr/>
        </p:nvGrpSpPr>
        <p:grpSpPr>
          <a:xfrm>
            <a:off x="1370329" y="1796050"/>
            <a:ext cx="7551975" cy="1052766"/>
            <a:chOff x="1370329" y="1796050"/>
            <a:chExt cx="7551975" cy="105276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731E0A3-F914-4B0C-B23D-36F5BC3BF7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70329" y="1829140"/>
              <a:ext cx="7551975" cy="101967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07D6316-0C5A-4EDC-B111-E1E0EBBC4017}"/>
                </a:ext>
              </a:extLst>
            </p:cNvPr>
            <p:cNvSpPr txBox="1"/>
            <p:nvPr/>
          </p:nvSpPr>
          <p:spPr>
            <a:xfrm>
              <a:off x="7893372" y="1796050"/>
              <a:ext cx="10289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>
                  <a:solidFill>
                    <a:srgbClr val="FF0000"/>
                  </a:solidFill>
                  <a:latin typeface="+mj-lt"/>
                </a:rPr>
                <a:t>SOSR’19</a:t>
              </a:r>
              <a:endParaRPr lang="en-SG" sz="1800" dirty="0">
                <a:solidFill>
                  <a:srgbClr val="FF0000"/>
                </a:solidFill>
                <a:latin typeface="+mj-lt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62B6B6D-5D61-4497-BDB7-C3567EAAC45E}"/>
              </a:ext>
            </a:extLst>
          </p:cNvPr>
          <p:cNvGrpSpPr/>
          <p:nvPr/>
        </p:nvGrpSpPr>
        <p:grpSpPr>
          <a:xfrm>
            <a:off x="9237" y="2898942"/>
            <a:ext cx="6395373" cy="939358"/>
            <a:chOff x="9237" y="2898942"/>
            <a:chExt cx="6395373" cy="939358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94A3CB9-5BA1-47A0-B715-4AF6E7343EF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237" y="2958247"/>
              <a:ext cx="6365586" cy="88005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2B82AE6-4CB9-4A55-BC23-30E4B48525EB}"/>
                </a:ext>
              </a:extLst>
            </p:cNvPr>
            <p:cNvSpPr txBox="1"/>
            <p:nvPr/>
          </p:nvSpPr>
          <p:spPr>
            <a:xfrm>
              <a:off x="5375678" y="2898942"/>
              <a:ext cx="10289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>
                  <a:solidFill>
                    <a:srgbClr val="FF0000"/>
                  </a:solidFill>
                  <a:latin typeface="+mj-lt"/>
                </a:rPr>
                <a:t>ICNP’19</a:t>
              </a:r>
              <a:endParaRPr lang="en-SG" sz="1800" dirty="0">
                <a:solidFill>
                  <a:srgbClr val="FF0000"/>
                </a:solidFill>
                <a:latin typeface="+mj-lt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FD659F4-874F-48CD-8931-803ED2132849}"/>
              </a:ext>
            </a:extLst>
          </p:cNvPr>
          <p:cNvGrpSpPr/>
          <p:nvPr/>
        </p:nvGrpSpPr>
        <p:grpSpPr>
          <a:xfrm>
            <a:off x="1188719" y="3904254"/>
            <a:ext cx="7604299" cy="863012"/>
            <a:chOff x="1188719" y="3904254"/>
            <a:chExt cx="7604299" cy="863012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201C4695-1896-48C6-ABBA-DF14F7DA24C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88719" y="3927114"/>
              <a:ext cx="7604299" cy="84015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8546767-582C-4A11-B0FE-111F5D8CA38A}"/>
                </a:ext>
              </a:extLst>
            </p:cNvPr>
            <p:cNvSpPr txBox="1"/>
            <p:nvPr/>
          </p:nvSpPr>
          <p:spPr>
            <a:xfrm>
              <a:off x="7764086" y="3904254"/>
              <a:ext cx="10289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>
                  <a:solidFill>
                    <a:srgbClr val="FF0000"/>
                  </a:solidFill>
                  <a:latin typeface="+mj-lt"/>
                </a:rPr>
                <a:t>NSDI’21</a:t>
              </a:r>
              <a:endParaRPr lang="en-SG" sz="1800" dirty="0">
                <a:solidFill>
                  <a:srgbClr val="FF0000"/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67819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774F44-6AE5-4730-A491-A48BF244CB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014" y="170704"/>
            <a:ext cx="8493972" cy="1301479"/>
          </a:xfrm>
        </p:spPr>
        <p:txBody>
          <a:bodyPr>
            <a:normAutofit/>
          </a:bodyPr>
          <a:lstStyle/>
          <a:p>
            <a:pPr algn="ctr"/>
            <a:r>
              <a:rPr lang="en-US" sz="6000" dirty="0">
                <a:latin typeface="URWBookmanL-Ligh"/>
              </a:rPr>
              <a:t>Bad</a:t>
            </a:r>
            <a:endParaRPr lang="en-SG" sz="6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8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92C085-5109-429F-9484-086C2976ECAD}"/>
              </a:ext>
            </a:extLst>
          </p:cNvPr>
          <p:cNvSpPr txBox="1"/>
          <p:nvPr/>
        </p:nvSpPr>
        <p:spPr>
          <a:xfrm>
            <a:off x="1250572" y="3133305"/>
            <a:ext cx="66428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Too much congestion control</a:t>
            </a:r>
            <a:endParaRPr lang="en-SG" sz="3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3F201F-9614-454E-ABFF-AE10B76697DA}"/>
              </a:ext>
            </a:extLst>
          </p:cNvPr>
          <p:cNvSpPr txBox="1"/>
          <p:nvPr/>
        </p:nvSpPr>
        <p:spPr>
          <a:xfrm>
            <a:off x="1250573" y="1263589"/>
            <a:ext cx="66428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Too much material/workload</a:t>
            </a:r>
            <a:endParaRPr lang="en-SG" sz="3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7BDE1C-F154-41B9-869E-4ADB41F591C7}"/>
              </a:ext>
            </a:extLst>
          </p:cNvPr>
          <p:cNvSpPr txBox="1"/>
          <p:nvPr/>
        </p:nvSpPr>
        <p:spPr>
          <a:xfrm>
            <a:off x="1250572" y="1832543"/>
            <a:ext cx="66428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Hard to understand the papers</a:t>
            </a:r>
            <a:endParaRPr lang="en-SG" sz="3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58FECE-6BFE-4E4B-8226-1B78B0137E44}"/>
              </a:ext>
            </a:extLst>
          </p:cNvPr>
          <p:cNvSpPr txBox="1"/>
          <p:nvPr/>
        </p:nvSpPr>
        <p:spPr>
          <a:xfrm>
            <a:off x="1250572" y="2482924"/>
            <a:ext cx="66428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Too fast</a:t>
            </a:r>
            <a:endParaRPr lang="en-SG" sz="3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D2A410B-8F41-4818-9958-C9C4AAB49533}"/>
              </a:ext>
            </a:extLst>
          </p:cNvPr>
          <p:cNvSpPr txBox="1"/>
          <p:nvPr/>
        </p:nvSpPr>
        <p:spPr>
          <a:xfrm>
            <a:off x="1250572" y="3718080"/>
            <a:ext cx="66428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Not sufficiently industry-oriented</a:t>
            </a:r>
            <a:endParaRPr lang="en-SG" sz="3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10C37A-67D1-4424-B471-0D91C20D27F0}"/>
              </a:ext>
            </a:extLst>
          </p:cNvPr>
          <p:cNvSpPr txBox="1"/>
          <p:nvPr/>
        </p:nvSpPr>
        <p:spPr>
          <a:xfrm>
            <a:off x="670530" y="4272797"/>
            <a:ext cx="83506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Complaints about Floodlight documentation</a:t>
            </a:r>
            <a:endParaRPr lang="en-SG" sz="3200" dirty="0"/>
          </a:p>
        </p:txBody>
      </p:sp>
    </p:spTree>
    <p:extLst>
      <p:ext uri="{BB962C8B-B14F-4D97-AF65-F5344CB8AC3E}">
        <p14:creationId xmlns:p14="http://schemas.microsoft.com/office/powerpoint/2010/main" val="2537443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0" grpId="0"/>
      <p:bldP spid="11" grpId="0"/>
      <p:bldP spid="13" grpId="0"/>
      <p:bldP spid="12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E25FA21-8B50-4B4B-9238-098FF6743A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6389" y="714376"/>
            <a:ext cx="5337398" cy="43267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2DE6CEE-4338-4EAC-BA4E-4FA794768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0A993-0AA1-412D-A37A-2D363295DE68}" type="slidenum">
              <a:rPr lang="en-SG" smtClean="0"/>
              <a:t>80</a:t>
            </a:fld>
            <a:endParaRPr lang="en-S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ADAA202-D18B-4027-987E-7E34437B61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Networking Research using P4 @SoC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354014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56F2DC0-5359-4808-8DE1-0E0ADAA8D8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0A993-0AA1-412D-A37A-2D363295DE68}" type="slidenum">
              <a:rPr lang="en-SG" smtClean="0"/>
              <a:t>81</a:t>
            </a:fld>
            <a:endParaRPr lang="en-S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081AE64-8A93-4F96-B58D-5AFE35D14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Networking Research using P4 @SoC</a:t>
            </a:r>
            <a:endParaRPr lang="en-S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47103B-46D3-4BC6-BD37-CFE1AF91CE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7438" y="758930"/>
            <a:ext cx="5249123" cy="42821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64478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2DE6CEE-4338-4EAC-BA4E-4FA794768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0A993-0AA1-412D-A37A-2D363295DE68}" type="slidenum">
              <a:rPr lang="en-SG" smtClean="0"/>
              <a:t>82</a:t>
            </a:fld>
            <a:endParaRPr lang="en-S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ADAA202-D18B-4027-987E-7E34437B61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Networking Research using P4 @SoC</a:t>
            </a:r>
            <a:endParaRPr lang="en-S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54040D-1B11-4390-92DF-75656DEB4F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6388" y="714376"/>
            <a:ext cx="5291224" cy="43267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55412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A2E8A14-E636-4FA9-97A7-6CB86E8C5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0A993-0AA1-412D-A37A-2D363295DE68}" type="slidenum">
              <a:rPr lang="en-SG" smtClean="0"/>
              <a:t>83</a:t>
            </a:fld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F01EC8-D7ED-4B0F-9132-E82D526435E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If you are interested, reach out!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731734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102A1FE-32AB-4AC0-A1D7-5EE227D9D7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814390"/>
            <a:ext cx="7886700" cy="4226720"/>
          </a:xfrm>
        </p:spPr>
        <p:txBody>
          <a:bodyPr>
            <a:normAutofit/>
          </a:bodyPr>
          <a:lstStyle/>
          <a:p>
            <a:r>
              <a:rPr lang="en-US" dirty="0"/>
              <a:t>Traditional Network Switches</a:t>
            </a:r>
          </a:p>
          <a:p>
            <a:pPr lvl="1"/>
            <a:r>
              <a:rPr lang="en-US" dirty="0"/>
              <a:t>Completely closed, vertically integrated</a:t>
            </a:r>
          </a:p>
          <a:p>
            <a:pPr lvl="1"/>
            <a:r>
              <a:rPr lang="en-US" dirty="0"/>
              <a:t>Only equipment vendors: drive the innovation and evolution</a:t>
            </a:r>
          </a:p>
          <a:p>
            <a:pPr lvl="6"/>
            <a:endParaRPr lang="en-US" dirty="0"/>
          </a:p>
          <a:p>
            <a:r>
              <a:rPr lang="en-US" dirty="0"/>
              <a:t>OpenFlow (SDN 1.0) made the control plane programmable</a:t>
            </a:r>
          </a:p>
          <a:p>
            <a:pPr lvl="1"/>
            <a:r>
              <a:rPr lang="en-US" dirty="0"/>
              <a:t>Provided an abstraction to manage and operate networks in s/w</a:t>
            </a:r>
          </a:p>
          <a:p>
            <a:pPr lvl="8"/>
            <a:endParaRPr lang="en-US" dirty="0"/>
          </a:p>
          <a:p>
            <a:r>
              <a:rPr lang="en-US" dirty="0"/>
              <a:t>P4 (SDN 2.0) took the s/w programmability to the </a:t>
            </a:r>
            <a:r>
              <a:rPr lang="en-US" dirty="0" err="1"/>
              <a:t>dataplane</a:t>
            </a:r>
            <a:endParaRPr lang="en-US" dirty="0"/>
          </a:p>
          <a:p>
            <a:pPr lvl="1"/>
            <a:r>
              <a:rPr lang="en-US" dirty="0"/>
              <a:t>Made networking truly software-defined</a:t>
            </a:r>
          </a:p>
          <a:p>
            <a:pPr marL="2057400" lvl="8" indent="0">
              <a:buNone/>
            </a:pPr>
            <a:endParaRPr lang="en-US" dirty="0"/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SDN has enabled network owners and operations to take back the control of </a:t>
            </a:r>
            <a:r>
              <a:rPr lang="en-US">
                <a:solidFill>
                  <a:schemeClr val="accent2"/>
                </a:solidFill>
              </a:rPr>
              <a:t>their network!</a:t>
            </a:r>
            <a:endParaRPr lang="en-SG" dirty="0">
              <a:solidFill>
                <a:schemeClr val="accent2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A54966-8FAF-4F75-A711-90B1E111F9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0A993-0AA1-412D-A37A-2D363295DE68}" type="slidenum">
              <a:rPr lang="en-SG" smtClean="0"/>
              <a:t>84</a:t>
            </a:fld>
            <a:endParaRPr lang="en-S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051B0D3-5727-469A-92D8-FF9D51C3DB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944250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774F44-6AE5-4730-A491-A48BF244CB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014" y="170704"/>
            <a:ext cx="8493972" cy="1301479"/>
          </a:xfrm>
        </p:spPr>
        <p:txBody>
          <a:bodyPr>
            <a:normAutofit/>
          </a:bodyPr>
          <a:lstStyle/>
          <a:p>
            <a:pPr algn="ctr"/>
            <a:r>
              <a:rPr lang="en-US" sz="6000" dirty="0">
                <a:latin typeface="URWBookmanL-Ligh"/>
              </a:rPr>
              <a:t>Ugly (Suggestions)</a:t>
            </a:r>
            <a:endParaRPr lang="en-SG" sz="6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9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3F201F-9614-454E-ABFF-AE10B76697DA}"/>
              </a:ext>
            </a:extLst>
          </p:cNvPr>
          <p:cNvSpPr txBox="1"/>
          <p:nvPr/>
        </p:nvSpPr>
        <p:spPr>
          <a:xfrm>
            <a:off x="976223" y="1371421"/>
            <a:ext cx="77705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“I hope we can cover topics which are more practical to our future work(software engineering related). Maybe something like gRPC?”</a:t>
            </a:r>
            <a:endParaRPr lang="en-SG" sz="2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CFF50A0-8049-4CD0-A9E0-33648537707D}"/>
              </a:ext>
            </a:extLst>
          </p:cNvPr>
          <p:cNvSpPr txBox="1"/>
          <p:nvPr/>
        </p:nvSpPr>
        <p:spPr>
          <a:xfrm>
            <a:off x="976223" y="2672900"/>
            <a:ext cx="77705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“Can </a:t>
            </a:r>
            <a:r>
              <a:rPr lang="en-US" sz="2400" dirty="0"/>
              <a:t>we get the slides before the lecture?”</a:t>
            </a:r>
            <a:endParaRPr lang="en-SG" sz="2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BFE429E-1956-4539-B74C-4B5EAE23F97C}"/>
              </a:ext>
            </a:extLst>
          </p:cNvPr>
          <p:cNvSpPr txBox="1"/>
          <p:nvPr/>
        </p:nvSpPr>
        <p:spPr>
          <a:xfrm>
            <a:off x="976222" y="3310802"/>
            <a:ext cx="77705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“I don't like choice questions. Can it change to a short critique for each paper?”</a:t>
            </a:r>
            <a:endParaRPr lang="en-SG" sz="2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93C52EA-B6EB-46AB-B770-29E2A12260E3}"/>
              </a:ext>
            </a:extLst>
          </p:cNvPr>
          <p:cNvSpPr txBox="1"/>
          <p:nvPr/>
        </p:nvSpPr>
        <p:spPr>
          <a:xfrm>
            <a:off x="976221" y="4224792"/>
            <a:ext cx="77705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“Can the slides have more details?”</a:t>
            </a:r>
            <a:endParaRPr lang="en-SG" sz="2400" dirty="0"/>
          </a:p>
        </p:txBody>
      </p:sp>
    </p:spTree>
    <p:extLst>
      <p:ext uri="{BB962C8B-B14F-4D97-AF65-F5344CB8AC3E}">
        <p14:creationId xmlns:p14="http://schemas.microsoft.com/office/powerpoint/2010/main" val="2930525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  <p:bldP spid="15" grpId="0"/>
      <p:bldP spid="16" grpId="0"/>
    </p:bld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WaiKay-Teaching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>
            <a:lumMod val="40000"/>
            <a:lumOff val="60000"/>
          </a:schemeClr>
        </a:solidFill>
        <a:ln w="76200">
          <a:noFill/>
          <a:headEnd type="none" w="med" len="med"/>
          <a:tailEnd type="triangle" w="sm" len="sm"/>
        </a:ln>
      </a:spPr>
      <a:bodyPr rtlCol="0" anchor="ctr"/>
      <a:lstStyle>
        <a:defPPr algn="ctr">
          <a:defRPr sz="2400" dirty="0" smtClean="0">
            <a:solidFill>
              <a:schemeClr val="tx1"/>
            </a:solidFill>
            <a:latin typeface="+mj-lt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8100">
          <a:solidFill>
            <a:schemeClr val="accent5">
              <a:lumMod val="40000"/>
              <a:lumOff val="60000"/>
            </a:schemeClr>
          </a:solidFill>
          <a:headEnd type="none" w="med" len="med"/>
          <a:tailEnd type="arrow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ctr">
          <a:defRPr sz="2800" dirty="0" smtClean="0">
            <a:latin typeface="+mj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WaiKay-Teaching" id="{A39C2A3A-6BDA-4AE6-93E6-C268A60FE563}" vid="{7791E5DA-68B8-4398-A786-6DB20A9EA45E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4162</TotalTime>
  <Words>3871</Words>
  <Application>Microsoft Office PowerPoint</Application>
  <PresentationFormat>On-screen Show (16:9)</PresentationFormat>
  <Paragraphs>760</Paragraphs>
  <Slides>84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84</vt:i4>
      </vt:variant>
    </vt:vector>
  </HeadingPairs>
  <TitlesOfParts>
    <vt:vector size="96" baseType="lpstr">
      <vt:lpstr>CMR9</vt:lpstr>
      <vt:lpstr>Inconsolata-dz</vt:lpstr>
      <vt:lpstr>URWBookmanL-Ligh</vt:lpstr>
      <vt:lpstr>Arial</vt:lpstr>
      <vt:lpstr>Calibri</vt:lpstr>
      <vt:lpstr>Calibri Light</vt:lpstr>
      <vt:lpstr>Cambria Math</vt:lpstr>
      <vt:lpstr>Consolas</vt:lpstr>
      <vt:lpstr>Times New Roman</vt:lpstr>
      <vt:lpstr>Wingdings</vt:lpstr>
      <vt:lpstr>Simple Light</vt:lpstr>
      <vt:lpstr>WaiKay-Teaching</vt:lpstr>
      <vt:lpstr>Lecture 7: Software Defined Networks</vt:lpstr>
      <vt:lpstr>Thank you for filling up the Midterm Survey</vt:lpstr>
      <vt:lpstr>Highlights of Midterm Survey</vt:lpstr>
      <vt:lpstr>Good</vt:lpstr>
      <vt:lpstr>PowerPoint Presentation</vt:lpstr>
      <vt:lpstr>Good</vt:lpstr>
      <vt:lpstr>Good</vt:lpstr>
      <vt:lpstr>Bad</vt:lpstr>
      <vt:lpstr>Ugly (Suggestions)</vt:lpstr>
      <vt:lpstr>Thank You</vt:lpstr>
      <vt:lpstr>Expectation Management</vt:lpstr>
      <vt:lpstr>Course Adjustments</vt:lpstr>
      <vt:lpstr>PowerPoint Presentation</vt:lpstr>
      <vt:lpstr>PowerPoint Presentation</vt:lpstr>
      <vt:lpstr>PowerPoint Presentation</vt:lpstr>
      <vt:lpstr>PowerPoint Presentation</vt:lpstr>
      <vt:lpstr>Plagiarism Warning</vt:lpstr>
      <vt:lpstr>PowerPoint Presentation</vt:lpstr>
      <vt:lpstr>The Internet: A Remarkable Story</vt:lpstr>
      <vt:lpstr>PowerPoint Presentation</vt:lpstr>
      <vt:lpstr>PowerPoint Presentation</vt:lpstr>
      <vt:lpstr>Network Switch</vt:lpstr>
      <vt:lpstr>What’s inside a network switch?</vt:lpstr>
      <vt:lpstr>Logical view of a (traditional) Network Switch</vt:lpstr>
      <vt:lpstr>Inside the Network: A Different Story</vt:lpstr>
      <vt:lpstr>Networks are Hard to Manage</vt:lpstr>
      <vt:lpstr>PowerPoint Presentation</vt:lpstr>
      <vt:lpstr>PowerPoint Presentation</vt:lpstr>
      <vt:lpstr>Abstractions in Computer Systems</vt:lpstr>
      <vt:lpstr>“Modularity based on abstraction is the  way things are done!”</vt:lpstr>
      <vt:lpstr>An abstraction for Networking</vt:lpstr>
      <vt:lpstr>An interface for Networking</vt:lpstr>
      <vt:lpstr>PowerPoint Presentation</vt:lpstr>
      <vt:lpstr>SDN: An early definition (2008)</vt:lpstr>
      <vt:lpstr>SDN 1.0: Two Key Ideas</vt:lpstr>
      <vt:lpstr>A traditional network before SDN 1.0</vt:lpstr>
      <vt:lpstr>A traditional network before SDN 1.0</vt:lpstr>
      <vt:lpstr>A traditional network before SDN 1.0</vt:lpstr>
      <vt:lpstr>SDN 1.0</vt:lpstr>
      <vt:lpstr>SDN 1.0</vt:lpstr>
      <vt:lpstr>PowerPoint Presentation</vt:lpstr>
      <vt:lpstr>OpenFlow’s Practical Approach</vt:lpstr>
      <vt:lpstr>OpenFlow’s Practical Approach</vt:lpstr>
      <vt:lpstr>Real world OpenFlow Network </vt:lpstr>
      <vt:lpstr>Reconciling with SDN Programming Assignments </vt:lpstr>
      <vt:lpstr>Working of an OpenFlow Network</vt:lpstr>
      <vt:lpstr>Unifies Different Kinds of Boxes</vt:lpstr>
      <vt:lpstr>SDN 1.0: Full Programmability of the Control Plane</vt:lpstr>
      <vt:lpstr>PowerPoint Presentation</vt:lpstr>
      <vt:lpstr>Dynamic Access Control</vt:lpstr>
      <vt:lpstr>Seamless Mobility/Migration</vt:lpstr>
      <vt:lpstr>Server Load Balancing</vt:lpstr>
      <vt:lpstr>Network Virtualization</vt:lpstr>
      <vt:lpstr>Benefits of Separation</vt:lpstr>
      <vt:lpstr>Benefits of Centralization</vt:lpstr>
      <vt:lpstr>OpenFlow in the Wild</vt:lpstr>
      <vt:lpstr>Overall impact of SDN 1.0</vt:lpstr>
      <vt:lpstr>SDN 1.0 provided an abstraction for Networking</vt:lpstr>
      <vt:lpstr>PowerPoint Presentation</vt:lpstr>
      <vt:lpstr>PowerPoint Presentation</vt:lpstr>
      <vt:lpstr>In the Beginning…</vt:lpstr>
      <vt:lpstr>“Second System” Syndrome</vt:lpstr>
      <vt:lpstr>Protocol Dependence of SDN 1.0</vt:lpstr>
      <vt:lpstr>Dataplane dependence of SDN 1.0 </vt:lpstr>
      <vt:lpstr>PowerPoint Presentation</vt:lpstr>
      <vt:lpstr>Reconfigurable Match Tables (RMT)</vt:lpstr>
      <vt:lpstr>P4: Programming Protocol-Independent Packet Processors</vt:lpstr>
      <vt:lpstr>PowerPoint Presentation</vt:lpstr>
      <vt:lpstr>Main goal of P4: Protocol Independence</vt:lpstr>
      <vt:lpstr>Programmable Actions in P4</vt:lpstr>
      <vt:lpstr>Limitations of a programmable dataplane</vt:lpstr>
      <vt:lpstr>Impact of dataplane programmability (SDN 2.0)</vt:lpstr>
      <vt:lpstr>Impact of dataplane programmability (SDN 2.0)</vt:lpstr>
      <vt:lpstr>Dataplane Programmability in the wild</vt:lpstr>
      <vt:lpstr>Features beyond protocol independence</vt:lpstr>
      <vt:lpstr>Value for Network Researchers</vt:lpstr>
      <vt:lpstr>Hottest topic in networking Research</vt:lpstr>
      <vt:lpstr>Hottest networking topic in the Industry</vt:lpstr>
      <vt:lpstr>Networking Research using P4 @SoC</vt:lpstr>
      <vt:lpstr>Networking Research using P4 @SoC</vt:lpstr>
      <vt:lpstr>Networking Research using P4 @SoC</vt:lpstr>
      <vt:lpstr>Networking Research using P4 @SoC</vt:lpstr>
      <vt:lpstr>PowerPoint Presentation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Week 1 Intro to IT2900 &amp; Leadership</dc:title>
  <cp:lastModifiedBy>Ben Leong</cp:lastModifiedBy>
  <cp:revision>621</cp:revision>
  <dcterms:modified xsi:type="dcterms:W3CDTF">2021-10-02T05:57:10Z</dcterms:modified>
</cp:coreProperties>
</file>